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80" r:id="rId1"/>
  </p:sldMasterIdLst>
  <p:notesMasterIdLst>
    <p:notesMasterId r:id="rId21"/>
  </p:notesMasterIdLst>
  <p:sldIdLst>
    <p:sldId id="256" r:id="rId2"/>
    <p:sldId id="297" r:id="rId3"/>
    <p:sldId id="298" r:id="rId4"/>
    <p:sldId id="312" r:id="rId5"/>
    <p:sldId id="313" r:id="rId6"/>
    <p:sldId id="300" r:id="rId7"/>
    <p:sldId id="299" r:id="rId8"/>
    <p:sldId id="314" r:id="rId9"/>
    <p:sldId id="309" r:id="rId10"/>
    <p:sldId id="301" r:id="rId11"/>
    <p:sldId id="302" r:id="rId12"/>
    <p:sldId id="303" r:id="rId13"/>
    <p:sldId id="304" r:id="rId14"/>
    <p:sldId id="305" r:id="rId15"/>
    <p:sldId id="307" r:id="rId16"/>
    <p:sldId id="308" r:id="rId17"/>
    <p:sldId id="310" r:id="rId18"/>
    <p:sldId id="311" r:id="rId19"/>
    <p:sldId id="285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34615" autoAdjust="0"/>
    <p:restoredTop sz="86420" autoAdjust="0"/>
  </p:normalViewPr>
  <p:slideViewPr>
    <p:cSldViewPr>
      <p:cViewPr varScale="1">
        <p:scale>
          <a:sx n="68" d="100"/>
          <a:sy n="68" d="100"/>
        </p:scale>
        <p:origin x="-95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3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F6939-B9A1-49D7-9CA4-EA8404319F52}" type="datetimeFigureOut">
              <a:rPr lang="en-US" smtClean="0"/>
              <a:pPr/>
              <a:t>2/9/2009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DACF3-EAFC-4D32-9565-37F43F2DA56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DACF3-EAFC-4D32-9565-37F43F2DA56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solidFill>
                  <a:srgbClr val="C00000"/>
                </a:soli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noFill/>
          <a:ln>
            <a:noFill/>
          </a:ln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381000" y="5486400"/>
            <a:ext cx="8458200" cy="76200"/>
          </a:xfrm>
          <a:prstGeom prst="rect">
            <a:avLst/>
          </a:prstGeom>
          <a:solidFill>
            <a:srgbClr val="C00000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</a:schemeClr>
          </a:solidFill>
        </p:spPr>
        <p:txBody>
          <a:bodyPr/>
          <a:lstStyle>
            <a:lvl4pPr>
              <a:buClr>
                <a:srgbClr val="C00000"/>
              </a:buClr>
              <a:buSzPct val="90000"/>
              <a:buFont typeface="Wingdings" pitchFamily="2" charset="2"/>
              <a:buChar char="§"/>
              <a:defRPr/>
            </a:lvl4pPr>
            <a:lvl5pPr>
              <a:buFont typeface="Arial" pitchFamily="34" charset="0"/>
              <a:buChar char="•"/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Arial Rounded MT Bold" pitchFamily="34" charset="0"/>
                <a:ea typeface="+mj-ea"/>
                <a:cs typeface="+mj-cs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  <a:noFill/>
          <a:ln>
            <a:noFill/>
          </a:ln>
        </p:spPr>
        <p:txBody>
          <a:bodyPr anchor="t"/>
          <a:lstStyle>
            <a:lvl1pPr marL="73152" indent="0" algn="l">
              <a:buNone/>
              <a:defRPr sz="28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A201 Spring 2009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457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4648200" y="16002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76400"/>
            <a:ext cx="3886200" cy="449580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4648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57200" y="1524000"/>
            <a:ext cx="4038600" cy="46482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i="0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4400" y="1600200"/>
            <a:ext cx="3886200" cy="762000"/>
          </a:xfrm>
          <a:ln>
            <a:noFill/>
          </a:ln>
        </p:spPr>
        <p:txBody>
          <a:bodyPr anchor="ctr"/>
          <a:lstStyle>
            <a:lvl1pPr marL="0" indent="0">
              <a:buNone/>
              <a:defRPr sz="2400" b="1" cap="small" baseline="0">
                <a:solidFill>
                  <a:srgbClr val="C00000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33400" y="2438400"/>
            <a:ext cx="3886200" cy="3657600"/>
          </a:xfrm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4401" y="2438400"/>
            <a:ext cx="3886200" cy="3657600"/>
          </a:xfrm>
          <a:noFill/>
          <a:ln>
            <a:noFill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2" name="Picture 11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0198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722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ruby_logo.gi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CSCI A201 Spring 2009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096000" y="6416675"/>
            <a:ext cx="762000" cy="365125"/>
          </a:xfrm>
        </p:spPr>
        <p:txBody>
          <a:bodyPr/>
          <a:lstStyle/>
          <a:p>
            <a:fld id="{56430C49-DBD6-47B7-8A03-875AFD9E397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r>
              <a:rPr lang="en-US" dirty="0" smtClean="0"/>
              <a:t>CSCI A 201 Spring 2009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0960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rgbClr val="C00000"/>
                </a:solidFill>
              </a:defRPr>
            </a:lvl1pPr>
          </a:lstStyle>
          <a:p>
            <a:fld id="{56430C49-DBD6-47B7-8A03-875AFD9E3974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 descr="ruby_logo.gif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8153400" y="5791200"/>
            <a:ext cx="838200" cy="83959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med">
    <p:fade thruBlk="1"/>
  </p:transition>
  <p:timing>
    <p:tnLst>
      <p:par>
        <p:cTn id="1" dur="indefinite" restart="never" nodeType="tmRoot"/>
      </p:par>
    </p:tnLst>
  </p:timing>
  <p:hf hdr="0"/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solidFill>
            <a:srgbClr val="C00000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Microsoft YaHei" pitchFamily="34" charset="-122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rgbClr val="C00000"/>
        </a:buClr>
        <a:buSzPct val="100000"/>
        <a:buFont typeface="Arial" pitchFamily="34" charset="0"/>
        <a:buChar char="●"/>
        <a:defRPr kumimoji="0" sz="28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rgbClr val="C00000"/>
        </a:buClr>
        <a:buSzPct val="90000"/>
        <a:buFont typeface="Wingdings 2"/>
        <a:buChar char=""/>
        <a:defRPr kumimoji="0" sz="24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rgbClr val="C00000"/>
        </a:buClr>
        <a:buSzPct val="150000"/>
        <a:buFont typeface="Arial" pitchFamily="34" charset="0"/>
        <a:buChar char="•"/>
        <a:defRPr kumimoji="0" sz="22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rgbClr val="C00000"/>
        </a:buClr>
        <a:buSzPct val="74000"/>
        <a:buFont typeface="Wingdings 3" pitchFamily="18" charset="2"/>
        <a:buChar char="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rgbClr val="C00000"/>
        </a:buClr>
        <a:buFont typeface="Arial" pitchFamily="34" charset="0"/>
        <a:buChar char="•"/>
        <a:defRPr kumimoji="0" sz="2000" kern="1200" baseline="0">
          <a:solidFill>
            <a:schemeClr val="tx1"/>
          </a:solidFill>
          <a:latin typeface="Arial" pitchFamily="34" charset="0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phrogz.net/ProgrammingRuby/language.html#table_18.4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Object-oriented Programming with Ruby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Robert Batzinger</a:t>
            </a:r>
          </a:p>
          <a:p>
            <a:r>
              <a:rPr lang="en-US" dirty="0" smtClean="0"/>
              <a:t>CSCI A-201</a:t>
            </a:r>
          </a:p>
          <a:p>
            <a:r>
              <a:rPr lang="en-US" dirty="0" smtClean="0"/>
              <a:t>Spring 2009</a:t>
            </a:r>
          </a:p>
          <a:p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3810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5105400"/>
            <a:ext cx="9144000" cy="609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med"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to control a line of code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puts ’Shaken, not stirred’ if (drink == ’martini’)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… if ()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Controls a block of code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if (height  &lt; 1.5)</a:t>
            </a:r>
          </a:p>
          <a:p>
            <a:pPr>
              <a:buNone/>
            </a:pPr>
            <a:r>
              <a:rPr lang="en-US" dirty="0" smtClean="0"/>
              <a:t>           admission = .5 * price</a:t>
            </a:r>
          </a:p>
          <a:p>
            <a:pPr>
              <a:buNone/>
            </a:pPr>
            <a:r>
              <a:rPr lang="en-US" dirty="0" smtClean="0"/>
              <a:t>           </a:t>
            </a:r>
            <a:r>
              <a:rPr lang="en-US" dirty="0" err="1" smtClean="0"/>
              <a:t>need_candy</a:t>
            </a:r>
            <a:r>
              <a:rPr lang="en-US" dirty="0" smtClean="0"/>
              <a:t> = true</a:t>
            </a:r>
          </a:p>
          <a:p>
            <a:pPr>
              <a:buNone/>
            </a:pPr>
            <a:r>
              <a:rPr lang="en-US" dirty="0" smtClean="0"/>
              <a:t>    end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if() … end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Used to select between two blocks of code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if (age &gt; 16)</a:t>
            </a:r>
          </a:p>
          <a:p>
            <a:pPr>
              <a:buNone/>
            </a:pPr>
            <a:r>
              <a:rPr lang="en-US" dirty="0" smtClean="0"/>
              <a:t>            admission = price</a:t>
            </a:r>
          </a:p>
          <a:p>
            <a:pPr>
              <a:buNone/>
            </a:pPr>
            <a:r>
              <a:rPr lang="en-US" dirty="0" smtClean="0"/>
              <a:t>            curfew = 23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             admission = .5 * price</a:t>
            </a:r>
          </a:p>
          <a:p>
            <a:pPr>
              <a:buNone/>
            </a:pPr>
            <a:r>
              <a:rPr lang="en-US" dirty="0" smtClean="0"/>
              <a:t>             curfew = 20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pPr>
              <a:buNone/>
            </a:pPr>
            <a:r>
              <a:rPr lang="en-US" dirty="0" smtClean="0"/>
              <a:t>        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if() … else … end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to select between multiple blocks of code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if (age &gt; 18)</a:t>
            </a:r>
          </a:p>
          <a:p>
            <a:pPr>
              <a:buNone/>
            </a:pPr>
            <a:r>
              <a:rPr lang="en-US" dirty="0" smtClean="0"/>
              <a:t>            admission = price</a:t>
            </a:r>
          </a:p>
          <a:p>
            <a:pPr>
              <a:buNone/>
            </a:pPr>
            <a:r>
              <a:rPr lang="en-US" dirty="0" err="1" smtClean="0"/>
              <a:t>elsif</a:t>
            </a:r>
            <a:r>
              <a:rPr lang="en-US" dirty="0" smtClean="0"/>
              <a:t>  (age &gt; 13)</a:t>
            </a:r>
          </a:p>
          <a:p>
            <a:pPr>
              <a:buNone/>
            </a:pPr>
            <a:r>
              <a:rPr lang="en-US" dirty="0" smtClean="0"/>
              <a:t>             admission = .5 * price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             admission = 0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if() … </a:t>
            </a:r>
            <a:r>
              <a:rPr lang="en-US" dirty="0" err="1" smtClean="0"/>
              <a:t>elsif</a:t>
            </a:r>
            <a:r>
              <a:rPr lang="en-US" dirty="0" smtClean="0"/>
              <a:t>() … else … end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Used to select between multiple blocks of code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case(age)</a:t>
            </a:r>
          </a:p>
          <a:p>
            <a:pPr>
              <a:buNone/>
            </a:pPr>
            <a:r>
              <a:rPr lang="en-US" dirty="0" smtClean="0"/>
              <a:t>when 19..65:</a:t>
            </a:r>
          </a:p>
          <a:p>
            <a:pPr>
              <a:buNone/>
            </a:pPr>
            <a:r>
              <a:rPr lang="en-US" dirty="0" smtClean="0"/>
              <a:t>	     admission = price</a:t>
            </a:r>
          </a:p>
          <a:p>
            <a:pPr>
              <a:buNone/>
            </a:pPr>
            <a:r>
              <a:rPr lang="en-US" dirty="0" smtClean="0"/>
              <a:t>when 16..18:</a:t>
            </a:r>
          </a:p>
          <a:p>
            <a:pPr>
              <a:buNone/>
            </a:pPr>
            <a:r>
              <a:rPr lang="en-US" dirty="0" smtClean="0"/>
              <a:t>            admission = .75 * price</a:t>
            </a:r>
          </a:p>
          <a:p>
            <a:pPr>
              <a:buNone/>
            </a:pPr>
            <a:r>
              <a:rPr lang="en-US" dirty="0" smtClean="0"/>
              <a:t>when 9..15:</a:t>
            </a:r>
          </a:p>
          <a:p>
            <a:pPr>
              <a:buNone/>
            </a:pPr>
            <a:r>
              <a:rPr lang="en-US" dirty="0" smtClean="0"/>
              <a:t>            admission = .5 * price</a:t>
            </a:r>
          </a:p>
          <a:p>
            <a:pPr>
              <a:buNone/>
            </a:pPr>
            <a:r>
              <a:rPr lang="en-US" dirty="0" smtClean="0"/>
              <a:t>else</a:t>
            </a:r>
          </a:p>
          <a:p>
            <a:pPr>
              <a:buNone/>
            </a:pPr>
            <a:r>
              <a:rPr lang="en-US" dirty="0" smtClean="0"/>
              <a:t>		  admission = 0</a:t>
            </a:r>
          </a:p>
          <a:p>
            <a:pPr>
              <a:buNone/>
            </a:pPr>
            <a:r>
              <a:rPr lang="en-US" dirty="0" smtClean="0"/>
              <a:t>end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 smtClean="0"/>
              <a:t>case() when (): … when(): … else … end</a:t>
            </a:r>
            <a:endParaRPr lang="en-US" sz="3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Phrases I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if grade &gt;= 65</a:t>
            </a:r>
          </a:p>
          <a:p>
            <a:pPr>
              <a:buNone/>
            </a:pPr>
            <a:r>
              <a:rPr lang="en-US" dirty="0" smtClean="0"/>
              <a:t>		puts ”PASS”</a:t>
            </a:r>
          </a:p>
          <a:p>
            <a:pPr>
              <a:buNone/>
            </a:pPr>
            <a:r>
              <a:rPr lang="en-US" dirty="0" smtClean="0"/>
              <a:t>     else</a:t>
            </a:r>
          </a:p>
          <a:p>
            <a:pPr>
              <a:buNone/>
            </a:pPr>
            <a:r>
              <a:rPr lang="en-US" dirty="0" smtClean="0"/>
              <a:t>         puts “FAIL”</a:t>
            </a:r>
          </a:p>
          <a:p>
            <a:pPr>
              <a:buNone/>
            </a:pPr>
            <a:r>
              <a:rPr lang="en-US" dirty="0" smtClean="0"/>
              <a:t>     end</a:t>
            </a:r>
          </a:p>
          <a:p>
            <a:endParaRPr lang="en-US" dirty="0" smtClean="0"/>
          </a:p>
          <a:p>
            <a:r>
              <a:rPr lang="en-US" dirty="0" smtClean="0"/>
              <a:t>if grade &lt; 65</a:t>
            </a:r>
          </a:p>
          <a:p>
            <a:pPr>
              <a:buNone/>
            </a:pPr>
            <a:r>
              <a:rPr lang="en-US" dirty="0" smtClean="0"/>
              <a:t>		puts ”FAIL”</a:t>
            </a:r>
          </a:p>
          <a:p>
            <a:pPr>
              <a:buNone/>
            </a:pPr>
            <a:r>
              <a:rPr lang="en-US" dirty="0" smtClean="0"/>
              <a:t>     else</a:t>
            </a:r>
          </a:p>
          <a:p>
            <a:pPr>
              <a:buNone/>
            </a:pPr>
            <a:r>
              <a:rPr lang="en-US" dirty="0" smtClean="0"/>
              <a:t>         puts ”PASS”</a:t>
            </a:r>
          </a:p>
          <a:p>
            <a:pPr>
              <a:buNone/>
            </a:pPr>
            <a:r>
              <a:rPr lang="en-US" dirty="0" smtClean="0"/>
              <a:t>     end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unless grade &gt;= 65</a:t>
            </a:r>
          </a:p>
          <a:p>
            <a:pPr>
              <a:buNone/>
            </a:pPr>
            <a:r>
              <a:rPr lang="en-US" dirty="0" smtClean="0"/>
              <a:t>	    puts ”PASS” </a:t>
            </a:r>
          </a:p>
          <a:p>
            <a:pPr>
              <a:buNone/>
            </a:pPr>
            <a:r>
              <a:rPr lang="en-US" dirty="0" smtClean="0"/>
              <a:t>     else</a:t>
            </a:r>
          </a:p>
          <a:p>
            <a:pPr>
              <a:buNone/>
            </a:pPr>
            <a:r>
              <a:rPr lang="en-US" dirty="0" smtClean="0"/>
              <a:t>         puts ”FAIL”</a:t>
            </a:r>
          </a:p>
          <a:p>
            <a:pPr>
              <a:buNone/>
            </a:pPr>
            <a:r>
              <a:rPr lang="en-US" dirty="0" smtClean="0"/>
              <a:t>     end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r>
              <a:rPr lang="en-US" dirty="0" smtClean="0"/>
              <a:t>unless grade &lt; 65</a:t>
            </a:r>
          </a:p>
          <a:p>
            <a:pPr>
              <a:buNone/>
            </a:pPr>
            <a:r>
              <a:rPr lang="en-US" dirty="0" smtClean="0"/>
              <a:t>		puts ”PASS” </a:t>
            </a:r>
          </a:p>
          <a:p>
            <a:pPr>
              <a:buNone/>
            </a:pPr>
            <a:r>
              <a:rPr lang="en-US" dirty="0" smtClean="0"/>
              <a:t>     else</a:t>
            </a:r>
          </a:p>
          <a:p>
            <a:pPr>
              <a:buNone/>
            </a:pPr>
            <a:r>
              <a:rPr lang="en-US" dirty="0" smtClean="0"/>
              <a:t>         puts ”FAIL”</a:t>
            </a:r>
          </a:p>
          <a:p>
            <a:pPr>
              <a:buNone/>
            </a:pPr>
            <a:r>
              <a:rPr lang="en-US" dirty="0" smtClean="0"/>
              <a:t>     end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puts ”PASS” if grade &gt;= 65</a:t>
            </a:r>
          </a:p>
          <a:p>
            <a:r>
              <a:rPr lang="en-US" dirty="0" smtClean="0"/>
              <a:t>puts ”PASS” unless grade &lt; 65 </a:t>
            </a:r>
          </a:p>
          <a:p>
            <a:r>
              <a:rPr lang="en-US" dirty="0" smtClean="0"/>
              <a:t>puts  (grade &gt;= 65)? ”PASS” : ”” </a:t>
            </a:r>
          </a:p>
          <a:p>
            <a:r>
              <a:rPr lang="en-US" dirty="0" smtClean="0"/>
              <a:t>if grade &gt;= 65</a:t>
            </a:r>
          </a:p>
          <a:p>
            <a:pPr>
              <a:buNone/>
            </a:pPr>
            <a:r>
              <a:rPr lang="en-US" dirty="0" smtClean="0"/>
              <a:t>            puts ”PASS”</a:t>
            </a:r>
          </a:p>
          <a:p>
            <a:pPr>
              <a:buNone/>
            </a:pPr>
            <a:r>
              <a:rPr lang="en-US" dirty="0" smtClean="0"/>
              <a:t>     end</a:t>
            </a:r>
          </a:p>
          <a:p>
            <a:r>
              <a:rPr lang="en-US" dirty="0" smtClean="0"/>
              <a:t>unless grade &lt; 65</a:t>
            </a:r>
          </a:p>
          <a:p>
            <a:pPr>
              <a:buNone/>
            </a:pPr>
            <a:r>
              <a:rPr lang="en-US" dirty="0" smtClean="0"/>
              <a:t>            puts ”PASS”</a:t>
            </a:r>
          </a:p>
          <a:p>
            <a:pPr>
              <a:buNone/>
            </a:pPr>
            <a:r>
              <a:rPr lang="en-US" dirty="0" smtClean="0"/>
              <a:t>     end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Phrases II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Phrases III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if grade &gt; 0.65</a:t>
            </a:r>
          </a:p>
          <a:p>
            <a:pPr>
              <a:buNone/>
            </a:pPr>
            <a:r>
              <a:rPr lang="en-US" dirty="0" smtClean="0"/>
              <a:t>            puts ”PASS”</a:t>
            </a:r>
          </a:p>
          <a:p>
            <a:pPr>
              <a:buNone/>
            </a:pPr>
            <a:r>
              <a:rPr lang="en-US" dirty="0" smtClean="0"/>
              <a:t>     else</a:t>
            </a:r>
          </a:p>
          <a:p>
            <a:pPr>
              <a:buNone/>
            </a:pPr>
            <a:r>
              <a:rPr lang="en-US" dirty="0" smtClean="0"/>
              <a:t>            puts ”FAIL”</a:t>
            </a:r>
          </a:p>
          <a:p>
            <a:pPr>
              <a:buNone/>
            </a:pPr>
            <a:r>
              <a:rPr lang="en-US" dirty="0" smtClean="0"/>
              <a:t>     end</a:t>
            </a:r>
            <a:br>
              <a:rPr lang="en-US" dirty="0" smtClean="0"/>
            </a:br>
            <a:endParaRPr lang="en-US" dirty="0" smtClean="0"/>
          </a:p>
          <a:p>
            <a:r>
              <a:rPr lang="en-US" dirty="0" smtClean="0"/>
              <a:t>puts (grade &gt; 0.65)?</a:t>
            </a:r>
          </a:p>
          <a:p>
            <a:pPr>
              <a:buNone/>
            </a:pPr>
            <a:r>
              <a:rPr lang="en-US" dirty="0" smtClean="0"/>
              <a:t>         ”PASS” : ”FAIL”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case (grade)</a:t>
            </a:r>
          </a:p>
          <a:p>
            <a:pPr>
              <a:buNone/>
            </a:pPr>
            <a:r>
              <a:rPr lang="en-US" dirty="0" smtClean="0"/>
              <a:t>     when 0.65 .. 1.00:</a:t>
            </a:r>
          </a:p>
          <a:p>
            <a:pPr>
              <a:buNone/>
            </a:pPr>
            <a:r>
              <a:rPr lang="en-US" dirty="0" smtClean="0"/>
              <a:t>         puts ”PASS”</a:t>
            </a:r>
          </a:p>
          <a:p>
            <a:pPr>
              <a:buNone/>
            </a:pPr>
            <a:r>
              <a:rPr lang="en-US" dirty="0" smtClean="0"/>
              <a:t>     else</a:t>
            </a:r>
          </a:p>
          <a:p>
            <a:pPr>
              <a:buNone/>
            </a:pPr>
            <a:r>
              <a:rPr lang="en-US" dirty="0" smtClean="0"/>
              <a:t>         puts ”FAIL”</a:t>
            </a:r>
          </a:p>
          <a:p>
            <a:pPr>
              <a:buNone/>
            </a:pPr>
            <a:r>
              <a:rPr lang="en-US" dirty="0" smtClean="0"/>
              <a:t>     end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Equivalent Phrases IV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>
          <a:xfrm>
            <a:off x="533400" y="1676400"/>
            <a:ext cx="3886200" cy="4495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if grade &gt;= 95</a:t>
            </a:r>
          </a:p>
          <a:p>
            <a:pPr>
              <a:buNone/>
            </a:pPr>
            <a:r>
              <a:rPr lang="en-US" dirty="0" smtClean="0"/>
              <a:t>            puts ”A”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elseif</a:t>
            </a:r>
            <a:r>
              <a:rPr lang="en-US" dirty="0" smtClean="0"/>
              <a:t> grade &gt;= 85</a:t>
            </a:r>
          </a:p>
          <a:p>
            <a:pPr>
              <a:buNone/>
            </a:pPr>
            <a:r>
              <a:rPr lang="en-US" dirty="0" smtClean="0"/>
              <a:t>            puts ”B”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elseif</a:t>
            </a:r>
            <a:r>
              <a:rPr lang="en-US" dirty="0" smtClean="0"/>
              <a:t> grade &gt;= 75</a:t>
            </a:r>
          </a:p>
          <a:p>
            <a:pPr>
              <a:buNone/>
            </a:pPr>
            <a:r>
              <a:rPr lang="en-US" dirty="0" smtClean="0"/>
              <a:t>            puts ”C”</a:t>
            </a:r>
          </a:p>
          <a:p>
            <a:pPr>
              <a:buNone/>
            </a:pPr>
            <a:r>
              <a:rPr lang="en-US" dirty="0" smtClean="0"/>
              <a:t>     </a:t>
            </a:r>
            <a:r>
              <a:rPr lang="en-US" dirty="0" err="1" smtClean="0"/>
              <a:t>elseif</a:t>
            </a:r>
            <a:r>
              <a:rPr lang="en-US" dirty="0" smtClean="0"/>
              <a:t> grade &gt;= 65</a:t>
            </a:r>
          </a:p>
          <a:p>
            <a:pPr>
              <a:buNone/>
            </a:pPr>
            <a:r>
              <a:rPr lang="en-US" dirty="0" smtClean="0"/>
              <a:t>            puts ”D”</a:t>
            </a:r>
          </a:p>
          <a:p>
            <a:pPr>
              <a:buNone/>
            </a:pPr>
            <a:r>
              <a:rPr lang="en-US" dirty="0" smtClean="0"/>
              <a:t>	else</a:t>
            </a:r>
          </a:p>
          <a:p>
            <a:pPr>
              <a:buNone/>
            </a:pPr>
            <a:r>
              <a:rPr lang="en-US" dirty="0" smtClean="0"/>
              <a:t>            puts ”FAIL”</a:t>
            </a:r>
          </a:p>
          <a:p>
            <a:pPr>
              <a:buNone/>
            </a:pPr>
            <a:r>
              <a:rPr lang="en-US" dirty="0" smtClean="0"/>
              <a:t>     end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case (grade)</a:t>
            </a:r>
          </a:p>
          <a:p>
            <a:pPr>
              <a:buNone/>
            </a:pPr>
            <a:r>
              <a:rPr lang="en-US" dirty="0" smtClean="0"/>
              <a:t>      when  95..100: </a:t>
            </a:r>
          </a:p>
          <a:p>
            <a:pPr>
              <a:buNone/>
            </a:pPr>
            <a:r>
              <a:rPr lang="en-US" dirty="0" smtClean="0"/>
              <a:t>         puts ”A”</a:t>
            </a:r>
          </a:p>
          <a:p>
            <a:pPr>
              <a:buNone/>
            </a:pPr>
            <a:r>
              <a:rPr lang="en-US" dirty="0" smtClean="0"/>
              <a:t>      when 85..94: </a:t>
            </a:r>
          </a:p>
          <a:p>
            <a:pPr>
              <a:buNone/>
            </a:pPr>
            <a:r>
              <a:rPr lang="en-US" dirty="0" smtClean="0"/>
              <a:t>		puts ”B”</a:t>
            </a:r>
          </a:p>
          <a:p>
            <a:pPr>
              <a:buNone/>
            </a:pPr>
            <a:r>
              <a:rPr lang="en-US" dirty="0" smtClean="0"/>
              <a:t>      when 75..84: </a:t>
            </a:r>
          </a:p>
          <a:p>
            <a:pPr>
              <a:buNone/>
            </a:pPr>
            <a:r>
              <a:rPr lang="en-US" dirty="0" smtClean="0"/>
              <a:t>		puts ”C”</a:t>
            </a:r>
          </a:p>
          <a:p>
            <a:pPr>
              <a:buNone/>
            </a:pPr>
            <a:r>
              <a:rPr lang="en-US" dirty="0" smtClean="0"/>
              <a:t>      when 65..74: </a:t>
            </a:r>
          </a:p>
          <a:p>
            <a:pPr>
              <a:buNone/>
            </a:pPr>
            <a:r>
              <a:rPr lang="en-US" dirty="0" smtClean="0"/>
              <a:t>		puts ”D”</a:t>
            </a:r>
          </a:p>
          <a:p>
            <a:pPr>
              <a:buNone/>
            </a:pPr>
            <a:r>
              <a:rPr lang="en-US" dirty="0" smtClean="0"/>
              <a:t>      else</a:t>
            </a:r>
          </a:p>
          <a:p>
            <a:pPr>
              <a:buNone/>
            </a:pPr>
            <a:r>
              <a:rPr lang="en-US" dirty="0" smtClean="0"/>
              <a:t>          puts ”FAIL”</a:t>
            </a:r>
          </a:p>
          <a:p>
            <a:pPr>
              <a:buNone/>
            </a:pPr>
            <a:r>
              <a:rPr lang="en-US" dirty="0" smtClean="0"/>
              <a:t>      end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0" y="1295400"/>
            <a:ext cx="9144000" cy="41148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0" b="1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>おわり</a:t>
            </a:r>
            <a: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  <a:t/>
            </a:r>
            <a:br>
              <a:rPr lang="en-US" altLang="ja-JP" sz="12000" b="1" dirty="0" smtClean="0">
                <a:ln>
                  <a:solidFill>
                    <a:schemeClr val="accent1">
                      <a:shade val="50000"/>
                    </a:schemeClr>
                  </a:solidFill>
                </a:ln>
                <a:effectLst>
                  <a:innerShdw blurRad="114300">
                    <a:prstClr val="black"/>
                  </a:innerShdw>
                </a:effectLst>
              </a:rPr>
            </a:br>
            <a:r>
              <a:rPr lang="en-US" sz="9600" dirty="0" smtClean="0">
                <a:ln>
                  <a:solidFill>
                    <a:schemeClr val="tx1"/>
                  </a:solidFill>
                </a:ln>
                <a:effectLst>
                  <a:innerShdw blurRad="63500" dist="50800">
                    <a:prstClr val="black">
                      <a:alpha val="50000"/>
                    </a:prstClr>
                  </a:innerShdw>
                </a:effectLst>
                <a:latin typeface="Arial Rounded MT Bold" pitchFamily="34" charset="0"/>
              </a:rPr>
              <a:t>The end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9144000" cy="1295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dirty="0">
              <a:ln>
                <a:solidFill>
                  <a:schemeClr val="tx1"/>
                </a:solidFill>
              </a:ln>
              <a:effectLst>
                <a:innerShdw blurRad="63500" dist="50800">
                  <a:prstClr val="black">
                    <a:alpha val="50000"/>
                  </a:prstClr>
                </a:innerShdw>
              </a:effectLst>
              <a:latin typeface="Arial Rounded MT Bold" pitchFamily="34" charset="0"/>
            </a:endParaRPr>
          </a:p>
        </p:txBody>
      </p:sp>
    </p:spTree>
  </p:cSld>
  <p:clrMapOvr>
    <a:masterClrMapping/>
  </p:clrMapOvr>
  <p:transition spd="med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C</a:t>
            </a:r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onditionals:</a:t>
            </a:r>
            <a:b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</a:br>
            <a:r>
              <a:rPr kumimoji="0" lang="en-US" sz="2700" b="1" kern="1200" cap="none" baseline="0" dirty="0" smtClean="0">
                <a:ln w="6350">
                  <a:noFill/>
                </a:ln>
                <a:solidFill>
                  <a:schemeClr val="tx1"/>
                </a:solidFill>
                <a:effectLst/>
                <a:latin typeface="Microsoft YaHei" pitchFamily="34" charset="-122"/>
                <a:ea typeface="+mj-ea"/>
                <a:cs typeface="+mj-cs"/>
              </a:rPr>
              <a:t>Making choices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Expressions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5</a:t>
            </a:r>
          </a:p>
          <a:p>
            <a:r>
              <a:rPr lang="en-US" dirty="0" smtClean="0"/>
              <a:t>a</a:t>
            </a:r>
          </a:p>
          <a:p>
            <a:r>
              <a:rPr lang="en-US" dirty="0" smtClean="0"/>
              <a:t>a + b</a:t>
            </a:r>
          </a:p>
          <a:p>
            <a:r>
              <a:rPr lang="en-US" dirty="0" smtClean="0"/>
              <a:t>PI * r ^ 2</a:t>
            </a:r>
          </a:p>
          <a:p>
            <a:r>
              <a:rPr lang="en-US" dirty="0" smtClean="0"/>
              <a:t>b^2 - 2 * a * c </a:t>
            </a:r>
          </a:p>
          <a:p>
            <a:r>
              <a:rPr lang="en-US" dirty="0" smtClean="0"/>
              <a:t>”Roses are red”</a:t>
            </a:r>
          </a:p>
          <a:p>
            <a:r>
              <a:rPr lang="en-US" dirty="0" smtClean="0"/>
              <a:t>3.14159</a:t>
            </a:r>
          </a:p>
          <a:p>
            <a:r>
              <a:rPr lang="en-US" dirty="0" smtClean="0"/>
              <a:t>”#{a} apples eaten”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Defined as a series of values and variables to be evaluated left to right following rules of precedence </a:t>
            </a:r>
            <a:r>
              <a:rPr lang="en-US" dirty="0" smtClean="0"/>
              <a:t> </a:t>
            </a:r>
            <a:r>
              <a:rPr lang="en-US" sz="1300" dirty="0" smtClean="0">
                <a:hlinkClick r:id="rId2"/>
              </a:rPr>
              <a:t>http://</a:t>
            </a:r>
            <a:r>
              <a:rPr lang="en-US" sz="1300" dirty="0" smtClean="0">
                <a:hlinkClick r:id="rId2"/>
              </a:rPr>
              <a:t>phrogz.net/ProgrammingRuby/language.html#table_18.4</a:t>
            </a:r>
            <a:endParaRPr lang="en-US" sz="1300" dirty="0" smtClean="0"/>
          </a:p>
          <a:p>
            <a:r>
              <a:rPr lang="en-US" dirty="0" smtClean="0"/>
              <a:t>Every data type has its own set of expressions</a:t>
            </a:r>
            <a:endParaRPr lang="en-US" dirty="0" smtClean="0"/>
          </a:p>
          <a:p>
            <a:r>
              <a:rPr lang="en-US" dirty="0" smtClean="0"/>
              <a:t>Results in values that can be compared or assigned to a variable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0" lang="en-US" sz="4100" b="1" kern="1200" cap="none" baseline="0" dirty="0" smtClean="0">
                <a:ln w="6350">
                  <a:noFill/>
                </a:ln>
                <a:solidFill>
                  <a:srgbClr val="C00000"/>
                </a:solidFill>
                <a:effectLst>
                  <a:outerShdw blurRad="50800" dist="38100" algn="tr" rotWithShape="0">
                    <a:prstClr val="black">
                      <a:alpha val="40000"/>
                    </a:prstClr>
                  </a:outerShdw>
                </a:effectLst>
                <a:latin typeface="Microsoft YaHei" pitchFamily="34" charset="-122"/>
                <a:ea typeface="+mj-ea"/>
                <a:cs typeface="+mj-cs"/>
              </a:rPr>
              <a:t>Logical Expressions</a:t>
            </a:r>
            <a:endParaRPr lang="en-US" sz="2700" dirty="0">
              <a:solidFill>
                <a:schemeClr val="tx1"/>
              </a:solidFill>
              <a:effectLst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false</a:t>
            </a:r>
          </a:p>
          <a:p>
            <a:r>
              <a:rPr lang="en-US" dirty="0" smtClean="0"/>
              <a:t>true</a:t>
            </a:r>
          </a:p>
          <a:p>
            <a:r>
              <a:rPr lang="en-US" dirty="0" smtClean="0"/>
              <a:t>a &lt; 2</a:t>
            </a:r>
          </a:p>
          <a:p>
            <a:r>
              <a:rPr lang="en-US" dirty="0" smtClean="0"/>
              <a:t>range &lt; distance</a:t>
            </a:r>
          </a:p>
          <a:p>
            <a:r>
              <a:rPr lang="en-US" dirty="0" smtClean="0"/>
              <a:t>(speed &gt; 100) and (weight &lt; 10)</a:t>
            </a:r>
          </a:p>
          <a:p>
            <a:r>
              <a:rPr lang="en-US" dirty="0" smtClean="0"/>
              <a:t>color == ”purple”</a:t>
            </a:r>
          </a:p>
          <a:p>
            <a:r>
              <a:rPr lang="en-US" dirty="0" smtClean="0"/>
              <a:t>name == ”bond” and id == ’007’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Have 2 values:</a:t>
            </a:r>
          </a:p>
          <a:p>
            <a:pPr lvl="1"/>
            <a:r>
              <a:rPr lang="en-US" dirty="0" smtClean="0"/>
              <a:t>true</a:t>
            </a:r>
          </a:p>
          <a:p>
            <a:pPr lvl="1"/>
            <a:r>
              <a:rPr lang="en-US" dirty="0" smtClean="0"/>
              <a:t>false</a:t>
            </a:r>
          </a:p>
          <a:p>
            <a:r>
              <a:rPr lang="en-US" dirty="0" smtClean="0"/>
              <a:t>Result from</a:t>
            </a:r>
          </a:p>
          <a:p>
            <a:pPr lvl="1"/>
            <a:r>
              <a:rPr lang="en-US" dirty="0" smtClean="0"/>
              <a:t>Constants</a:t>
            </a:r>
          </a:p>
          <a:p>
            <a:pPr lvl="1"/>
            <a:r>
              <a:rPr lang="en-US" dirty="0" smtClean="0"/>
              <a:t>Predicates</a:t>
            </a:r>
          </a:p>
          <a:p>
            <a:pPr lvl="1"/>
            <a:r>
              <a:rPr lang="en-US" dirty="0" smtClean="0"/>
              <a:t>Comparison</a:t>
            </a:r>
          </a:p>
          <a:p>
            <a:r>
              <a:rPr lang="en-US" dirty="0" smtClean="0"/>
              <a:t>Follows rules of precedence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Comparisons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== Equals</a:t>
            </a:r>
          </a:p>
          <a:p>
            <a:r>
              <a:rPr lang="en-US" dirty="0" smtClean="0"/>
              <a:t>&lt; Less than</a:t>
            </a:r>
          </a:p>
          <a:p>
            <a:r>
              <a:rPr lang="en-US" dirty="0" smtClean="0"/>
              <a:t>&gt; Greater than</a:t>
            </a:r>
          </a:p>
          <a:p>
            <a:r>
              <a:rPr lang="en-US" dirty="0" smtClean="0"/>
              <a:t>&lt;= Less than or equal</a:t>
            </a:r>
          </a:p>
          <a:p>
            <a:r>
              <a:rPr lang="en-US" dirty="0" smtClean="0"/>
              <a:t>&gt;= Greater than or equal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Used to compare variables and expressions</a:t>
            </a:r>
          </a:p>
          <a:p>
            <a:r>
              <a:rPr lang="en-US" dirty="0" smtClean="0"/>
              <a:t>comparison operators have a very low order of precedence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A201 Spring 2009</a:t>
            </a:r>
            <a:endParaRPr lang="en-US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not   A</a:t>
            </a:r>
          </a:p>
          <a:p>
            <a:pPr>
              <a:buNone/>
            </a:pPr>
            <a:r>
              <a:rPr lang="en-US" dirty="0" smtClean="0"/>
              <a:t>     ! A</a:t>
            </a:r>
          </a:p>
          <a:p>
            <a:r>
              <a:rPr lang="en-US" dirty="0" smtClean="0"/>
              <a:t>not(A == B) </a:t>
            </a:r>
            <a:br>
              <a:rPr lang="en-US" dirty="0" smtClean="0"/>
            </a:br>
            <a:r>
              <a:rPr lang="en-US" dirty="0" smtClean="0"/>
              <a:t>!(A == B)</a:t>
            </a:r>
            <a:br>
              <a:rPr lang="en-US" dirty="0" smtClean="0"/>
            </a:br>
            <a:r>
              <a:rPr lang="en-US" dirty="0" smtClean="0"/>
              <a:t>A  != B</a:t>
            </a:r>
            <a:br>
              <a:rPr lang="en-US" dirty="0" smtClean="0"/>
            </a:br>
            <a:endParaRPr lang="en-US" dirty="0" smtClean="0"/>
          </a:p>
          <a:p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Inverts the logic</a:t>
            </a:r>
          </a:p>
          <a:p>
            <a:pPr lvl="1"/>
            <a:r>
              <a:rPr lang="en-US" dirty="0" smtClean="0"/>
              <a:t>True becomes False</a:t>
            </a:r>
          </a:p>
          <a:p>
            <a:pPr lvl="1"/>
            <a:r>
              <a:rPr lang="en-US" dirty="0" smtClean="0"/>
              <a:t>False becomes True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milk or cream or creamer</a:t>
            </a:r>
          </a:p>
          <a:p>
            <a:r>
              <a:rPr lang="en-US" dirty="0" smtClean="0"/>
              <a:t>A  or  B</a:t>
            </a:r>
          </a:p>
          <a:p>
            <a:pPr>
              <a:buNone/>
            </a:pPr>
            <a:r>
              <a:rPr lang="en-US" dirty="0" smtClean="0"/>
              <a:t>     A || B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0" y="32004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38200" y="41910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Combines the states of options</a:t>
            </a:r>
          </a:p>
          <a:p>
            <a:r>
              <a:rPr lang="en-US" dirty="0" smtClean="0"/>
              <a:t>True if any of the options are true</a:t>
            </a:r>
          </a:p>
          <a:p>
            <a:r>
              <a:rPr lang="en-US" dirty="0" smtClean="0"/>
              <a:t>False only if all of the options are false</a:t>
            </a:r>
          </a:p>
          <a:p>
            <a:endParaRPr lang="en-US" dirty="0"/>
          </a:p>
        </p:txBody>
      </p:sp>
      <p:graphicFrame>
        <p:nvGraphicFramePr>
          <p:cNvPr id="16" name="Content Placeholder 10"/>
          <p:cNvGraphicFramePr>
            <a:graphicFrameLocks/>
          </p:cNvGraphicFramePr>
          <p:nvPr/>
        </p:nvGraphicFramePr>
        <p:xfrm>
          <a:off x="1219200" y="3733800"/>
          <a:ext cx="28194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33241" marR="1332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marL="133241" marR="1332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marL="133241" marR="1332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marL="133241" marR="1332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marL="133241" marR="133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marL="133241" marR="133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marL="133241" marR="1332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marL="133241" marR="133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marL="133241" marR="133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AND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rich and </a:t>
            </a:r>
            <a:br>
              <a:rPr lang="en-US" dirty="0" smtClean="0"/>
            </a:br>
            <a:r>
              <a:rPr lang="en-US" dirty="0" smtClean="0"/>
              <a:t>famous and </a:t>
            </a:r>
            <a:br>
              <a:rPr lang="en-US" dirty="0" smtClean="0"/>
            </a:br>
            <a:r>
              <a:rPr lang="en-US" dirty="0" smtClean="0"/>
              <a:t>powerful and bachelor</a:t>
            </a:r>
          </a:p>
          <a:p>
            <a:r>
              <a:rPr lang="en-US" dirty="0" smtClean="0"/>
              <a:t>A  and  B</a:t>
            </a:r>
          </a:p>
          <a:p>
            <a:pPr>
              <a:buNone/>
            </a:pPr>
            <a:r>
              <a:rPr lang="en-US" dirty="0" smtClean="0"/>
              <a:t>     A &amp;&amp; B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0" y="41148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914400" y="5105400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Combines the states of options</a:t>
            </a:r>
          </a:p>
          <a:p>
            <a:r>
              <a:rPr lang="en-US" dirty="0" smtClean="0"/>
              <a:t>True only if all of the options are true</a:t>
            </a:r>
          </a:p>
          <a:p>
            <a:r>
              <a:rPr lang="en-US" dirty="0" smtClean="0"/>
              <a:t>False only if any of the options are false</a:t>
            </a:r>
          </a:p>
          <a:p>
            <a:endParaRPr lang="en-US" dirty="0"/>
          </a:p>
        </p:txBody>
      </p:sp>
      <p:graphicFrame>
        <p:nvGraphicFramePr>
          <p:cNvPr id="16" name="Content Placeholder 10"/>
          <p:cNvGraphicFramePr>
            <a:graphicFrameLocks/>
          </p:cNvGraphicFramePr>
          <p:nvPr/>
        </p:nvGraphicFramePr>
        <p:xfrm>
          <a:off x="1371600" y="4572000"/>
          <a:ext cx="2819400" cy="1112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9800"/>
                <a:gridCol w="939800"/>
                <a:gridCol w="939800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133241" marR="133241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marL="133241" marR="1332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marL="133241" marR="133241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marL="133241" marR="1332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marL="133241" marR="133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marL="133241" marR="133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 marL="133241" marR="133241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marL="133241" marR="133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 marL="133241" marR="13324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ransition spd="med"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Used for selection between options</a:t>
            </a:r>
            <a:br>
              <a:rPr lang="en-US" dirty="0" smtClean="0"/>
            </a:br>
            <a:endParaRPr lang="en-US" dirty="0" smtClean="0"/>
          </a:p>
          <a:p>
            <a:pPr>
              <a:buNone/>
            </a:pPr>
            <a:r>
              <a:rPr lang="en-US" dirty="0" smtClean="0"/>
              <a:t>     (weather == ’rain’)? ’umbrella’ : ’sun screen’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(age &lt; 4)? ’toddler’ : ’child’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(</a:t>
            </a:r>
            <a:r>
              <a:rPr lang="en-US" dirty="0" err="1" smtClean="0"/>
              <a:t>leap_year</a:t>
            </a:r>
            <a:r>
              <a:rPr lang="en-US" dirty="0" smtClean="0"/>
              <a:t>?)? 29 : 28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()? … : …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CSCI A 201 Spring 2009</a:t>
            </a:r>
            <a:endParaRPr lang="en-US" dirty="0" smtClean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30C49-DBD6-47B7-8A03-875AFD9E3974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  <p:transition spd="med"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 - &amp;quot;Object-oriented Programming with Ruby&amp;quot;&quot;/&gt;&lt;property id=&quot;20307&quot; value=&quot;256&quot;/&gt;&lt;/object&gt;&lt;object type=&quot;3&quot; unique_id=&quot;10011&quot;&gt;&lt;property id=&quot;20148&quot; value=&quot;5&quot;/&gt;&lt;property id=&quot;20300&quot; value=&quot;Slide 2 - &amp;quot;Conditionals:&amp;#x0D;&amp;#x0A;Making choices&amp;quot;&quot;/&gt;&lt;property id=&quot;20307&quot; value=&quot;297&quot;/&gt;&lt;/object&gt;&lt;object type=&quot;3&quot; unique_id=&quot;10033&quot;&gt;&lt;property id=&quot;20148&quot; value=&quot;5&quot;/&gt;&lt;property id=&quot;20300&quot; value=&quot;Slide 19&quot;/&gt;&lt;property id=&quot;20307&quot; value=&quot;285&quot;/&gt;&lt;/object&gt;&lt;object type=&quot;3&quot; unique_id=&quot;10930&quot;&gt;&lt;property id=&quot;20148&quot; value=&quot;5&quot;/&gt;&lt;property id=&quot;20300&quot; value=&quot;Slide 3 - &amp;quot;Expressions&amp;quot;&quot;/&gt;&lt;property id=&quot;20307&quot; value=&quot;298&quot;/&gt;&lt;/object&gt;&lt;object type=&quot;3&quot; unique_id=&quot;10931&quot;&gt;&lt;property id=&quot;20148&quot; value=&quot;5&quot;/&gt;&lt;property id=&quot;20300&quot; value=&quot;Slide 7 - &amp;quot;OR&amp;quot;&quot;/&gt;&lt;property id=&quot;20307&quot; value=&quot;299&quot;/&gt;&lt;/object&gt;&lt;object type=&quot;3&quot; unique_id=&quot;10932&quot;&gt;&lt;property id=&quot;20148&quot; value=&quot;5&quot;/&gt;&lt;property id=&quot;20300&quot; value=&quot;Slide 6 - &amp;quot;NOT&amp;quot;&quot;/&gt;&lt;property id=&quot;20307&quot; value=&quot;300&quot;/&gt;&lt;/object&gt;&lt;object type=&quot;3&quot; unique_id=&quot;10933&quot;&gt;&lt;property id=&quot;20148&quot; value=&quot;5&quot;/&gt;&lt;property id=&quot;20300&quot; value=&quot;Slide 9 - &amp;quot;()? … : …&amp;quot;&quot;/&gt;&lt;property id=&quot;20307&quot; value=&quot;309&quot;/&gt;&lt;/object&gt;&lt;object type=&quot;3&quot; unique_id=&quot;10934&quot;&gt;&lt;property id=&quot;20148&quot; value=&quot;5&quot;/&gt;&lt;property id=&quot;20300&quot; value=&quot;Slide 10 - &amp;quot;… if ()&amp;quot;&quot;/&gt;&lt;property id=&quot;20307&quot; value=&quot;301&quot;/&gt;&lt;/object&gt;&lt;object type=&quot;3&quot; unique_id=&quot;10935&quot;&gt;&lt;property id=&quot;20148&quot; value=&quot;5&quot;/&gt;&lt;property id=&quot;20300&quot; value=&quot;Slide 11 - &amp;quot;if() … end&amp;quot;&quot;/&gt;&lt;property id=&quot;20307&quot; value=&quot;302&quot;/&gt;&lt;/object&gt;&lt;object type=&quot;3&quot; unique_id=&quot;10936&quot;&gt;&lt;property id=&quot;20148&quot; value=&quot;5&quot;/&gt;&lt;property id=&quot;20300&quot; value=&quot;Slide 12 - &amp;quot;if() … else … end&amp;quot;&quot;/&gt;&lt;property id=&quot;20307&quot; value=&quot;303&quot;/&gt;&lt;/object&gt;&lt;object type=&quot;3&quot; unique_id=&quot;10937&quot;&gt;&lt;property id=&quot;20148&quot; value=&quot;5&quot;/&gt;&lt;property id=&quot;20300&quot; value=&quot;Slide 13 - &amp;quot;if() … elsif() … else … end&amp;quot;&quot;/&gt;&lt;property id=&quot;20307&quot; value=&quot;304&quot;/&gt;&lt;/object&gt;&lt;object type=&quot;3&quot; unique_id=&quot;10938&quot;&gt;&lt;property id=&quot;20148&quot; value=&quot;5&quot;/&gt;&lt;property id=&quot;20300&quot; value=&quot;Slide 14 - &amp;quot;case() when (): … when(): … else … end&amp;quot;&quot;/&gt;&lt;property id=&quot;20307&quot; value=&quot;305&quot;/&gt;&lt;/object&gt;&lt;object type=&quot;3&quot; unique_id=&quot;10940&quot;&gt;&lt;property id=&quot;20148&quot; value=&quot;5&quot;/&gt;&lt;property id=&quot;20300&quot; value=&quot;Slide 15 - &amp;quot;Equivalent Phrases I&amp;quot;&quot;/&gt;&lt;property id=&quot;20307&quot; value=&quot;307&quot;/&gt;&lt;/object&gt;&lt;object type=&quot;3&quot; unique_id=&quot;10941&quot;&gt;&lt;property id=&quot;20148&quot; value=&quot;5&quot;/&gt;&lt;property id=&quot;20300&quot; value=&quot;Slide 16 - &amp;quot;Equivalent Phrases II&amp;quot;&quot;/&gt;&lt;property id=&quot;20307&quot; value=&quot;308&quot;/&gt;&lt;/object&gt;&lt;object type=&quot;3&quot; unique_id=&quot;10942&quot;&gt;&lt;property id=&quot;20148&quot; value=&quot;5&quot;/&gt;&lt;property id=&quot;20300&quot; value=&quot;Slide 17 - &amp;quot;Equivalent Phrases III&amp;quot;&quot;/&gt;&lt;property id=&quot;20307&quot; value=&quot;310&quot;/&gt;&lt;/object&gt;&lt;object type=&quot;3&quot; unique_id=&quot;10943&quot;&gt;&lt;property id=&quot;20148&quot; value=&quot;5&quot;/&gt;&lt;property id=&quot;20300&quot; value=&quot;Slide 18 - &amp;quot;Equivalent Phrases IV&amp;quot;&quot;/&gt;&lt;property id=&quot;20307&quot; value=&quot;311&quot;/&gt;&lt;/object&gt;&lt;object type=&quot;3&quot; unique_id=&quot;11039&quot;&gt;&lt;property id=&quot;20148&quot; value=&quot;5&quot;/&gt;&lt;property id=&quot;20300&quot; value=&quot;Slide 4 - &amp;quot;Logical Expressions&amp;quot;&quot;/&gt;&lt;property id=&quot;20307&quot; value=&quot;312&quot;/&gt;&lt;/object&gt;&lt;object type=&quot;3&quot; unique_id=&quot;11040&quot;&gt;&lt;property id=&quot;20148&quot; value=&quot;5&quot;/&gt;&lt;property id=&quot;20300&quot; value=&quot;Slide 5 - &amp;quot;Comparisons&amp;quot;&quot;/&gt;&lt;property id=&quot;20307&quot; value=&quot;313&quot;/&gt;&lt;/object&gt;&lt;object type=&quot;3&quot; unique_id=&quot;11041&quot;&gt;&lt;property id=&quot;20148&quot; value=&quot;5&quot;/&gt;&lt;property id=&quot;20300&quot; value=&quot;Slide 8 - &amp;quot;AND&amp;quot;&quot;/&gt;&lt;property id=&quot;20307&quot; value=&quot;314&quot;/&gt;&lt;/object&gt;&lt;/object&gt;&lt;object type=&quot;8&quot; unique_id=&quot;10066&quot;&gt;&lt;/object&gt;&lt;/object&gt;&lt;/database&gt;"/>
  <p:tag name="SECTOMILLISECCONVERTED" val="1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Apex">
  <a:themeElements>
    <a:clrScheme name="Custom 1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CC0000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2494</TotalTime>
  <Words>666</Words>
  <Application>Microsoft Office PowerPoint</Application>
  <PresentationFormat>On-screen Show (4:3)</PresentationFormat>
  <Paragraphs>242</Paragraphs>
  <Slides>19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1_Apex</vt:lpstr>
      <vt:lpstr>Object-oriented Programming with Ruby</vt:lpstr>
      <vt:lpstr>Conditionals: Making choices</vt:lpstr>
      <vt:lpstr>Expressions</vt:lpstr>
      <vt:lpstr>Logical Expressions</vt:lpstr>
      <vt:lpstr>Comparisons</vt:lpstr>
      <vt:lpstr>NOT</vt:lpstr>
      <vt:lpstr>OR</vt:lpstr>
      <vt:lpstr>AND</vt:lpstr>
      <vt:lpstr>()? … : …</vt:lpstr>
      <vt:lpstr>… if ()</vt:lpstr>
      <vt:lpstr>if() … end</vt:lpstr>
      <vt:lpstr>if() … else … end</vt:lpstr>
      <vt:lpstr>if() … elsif() … else … end</vt:lpstr>
      <vt:lpstr>case() when (): … when(): … else … end</vt:lpstr>
      <vt:lpstr>Equivalent Phrases I</vt:lpstr>
      <vt:lpstr>Equivalent Phrases II</vt:lpstr>
      <vt:lpstr>Equivalent Phrases III</vt:lpstr>
      <vt:lpstr>Equivalent Phrases IV</vt:lpstr>
      <vt:lpstr>Slide 19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Bob</dc:creator>
  <cp:lastModifiedBy>Dad</cp:lastModifiedBy>
  <cp:revision>268</cp:revision>
  <dcterms:created xsi:type="dcterms:W3CDTF">2008-12-20T05:35:51Z</dcterms:created>
  <dcterms:modified xsi:type="dcterms:W3CDTF">2009-02-09T09:52:03Z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TC300007041033</vt:lpwstr>
  </property>
</Properties>
</file>