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0"/>
  </p:notesMasterIdLst>
  <p:sldIdLst>
    <p:sldId id="256" r:id="rId2"/>
    <p:sldId id="271" r:id="rId3"/>
    <p:sldId id="270" r:id="rId4"/>
    <p:sldId id="272" r:id="rId5"/>
    <p:sldId id="257" r:id="rId6"/>
    <p:sldId id="269" r:id="rId7"/>
    <p:sldId id="273" r:id="rId8"/>
    <p:sldId id="260" r:id="rId9"/>
    <p:sldId id="261" r:id="rId10"/>
    <p:sldId id="262" r:id="rId11"/>
    <p:sldId id="263" r:id="rId12"/>
    <p:sldId id="259" r:id="rId13"/>
    <p:sldId id="264" r:id="rId14"/>
    <p:sldId id="265" r:id="rId15"/>
    <p:sldId id="266" r:id="rId16"/>
    <p:sldId id="267" r:id="rId17"/>
    <p:sldId id="268" r:id="rId18"/>
    <p:sldId id="274" r:id="rId1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1C1C"/>
    <a:srgbClr val="CC6600"/>
    <a:srgbClr val="CC3300"/>
    <a:srgbClr val="FFCC00"/>
    <a:srgbClr val="336699"/>
    <a:srgbClr val="3366CC"/>
    <a:srgbClr val="0099CC"/>
    <a:srgbClr val="0066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385" autoAdjust="0"/>
    <p:restoredTop sz="94660" autoAdjust="0"/>
  </p:normalViewPr>
  <p:slideViewPr>
    <p:cSldViewPr>
      <p:cViewPr varScale="1">
        <p:scale>
          <a:sx n="102" d="100"/>
          <a:sy n="102" d="100"/>
        </p:scale>
        <p:origin x="-246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3584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905F98-B70D-4B23-B269-FD37817A7DC6}" type="datetimeFigureOut">
              <a:rPr lang="en-US" smtClean="0"/>
              <a:pPr/>
              <a:t>1/9/2008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CCEF46-F106-4F9F-AEED-8F7F391FF0F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CCEF46-F106-4F9F-AEED-8F7F391FF0F1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CCEF46-F106-4F9F-AEED-8F7F391FF0F1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CCEF46-F106-4F9F-AEED-8F7F391FF0F1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CCEF46-F106-4F9F-AEED-8F7F391FF0F1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CCEF46-F106-4F9F-AEED-8F7F391FF0F1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CCEF46-F106-4F9F-AEED-8F7F391FF0F1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CCEF46-F106-4F9F-AEED-8F7F391FF0F1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CCEF46-F106-4F9F-AEED-8F7F391FF0F1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CCEF46-F106-4F9F-AEED-8F7F391FF0F1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CCEF46-F106-4F9F-AEED-8F7F391FF0F1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CCEF46-F106-4F9F-AEED-8F7F391FF0F1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CCEF46-F106-4F9F-AEED-8F7F391FF0F1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CCEF46-F106-4F9F-AEED-8F7F391FF0F1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CCEF46-F106-4F9F-AEED-8F7F391FF0F1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CCEF46-F106-4F9F-AEED-8F7F391FF0F1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CCEF46-F106-4F9F-AEED-8F7F391FF0F1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CCEF46-F106-4F9F-AEED-8F7F391FF0F1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CCEF46-F106-4F9F-AEED-8F7F391FF0F1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3733800"/>
            <a:ext cx="9144000" cy="838200"/>
          </a:xfrm>
        </p:spPr>
        <p:txBody>
          <a:bodyPr/>
          <a:lstStyle>
            <a:lvl1pPr>
              <a:defRPr sz="4000" b="1" i="0" cap="none" baseline="0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4572000"/>
            <a:ext cx="6934200" cy="685800"/>
          </a:xfrm>
        </p:spPr>
        <p:txBody>
          <a:bodyPr>
            <a:scene3d>
              <a:camera prst="orthographicFront"/>
              <a:lightRig rig="harsh" dir="t"/>
            </a:scene3d>
            <a:sp3d extrusionH="57150" prstMaterial="metal">
              <a:bevelT w="38100" h="38100"/>
            </a:sp3d>
          </a:bodyPr>
          <a:lstStyle>
            <a:lvl1pPr marL="0" indent="0">
              <a:buFontTx/>
              <a:buNone/>
              <a:defRPr>
                <a:effectLst/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0" y="6689725"/>
            <a:ext cx="2133600" cy="168275"/>
          </a:xfrm>
        </p:spPr>
        <p:txBody>
          <a:bodyPr/>
          <a:lstStyle>
            <a:lvl1pPr>
              <a:defRPr b="0"/>
            </a:lvl1pPr>
          </a:lstStyle>
          <a:p>
            <a:endParaRPr lang="en-US"/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 smtClean="0"/>
              <a:t>IUSB A340 Spring 2008</a:t>
            </a:r>
            <a:endParaRPr lang="en-US"/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010400" y="6689725"/>
            <a:ext cx="2133600" cy="168275"/>
          </a:xfrm>
        </p:spPr>
        <p:txBody>
          <a:bodyPr/>
          <a:lstStyle>
            <a:lvl1pPr>
              <a:defRPr b="0"/>
            </a:lvl1pPr>
          </a:lstStyle>
          <a:p>
            <a:fld id="{142875CB-64CD-4A5F-84D3-AF4F6244973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IUSB A340 Spring 2008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389E6A-011E-4DE3-8AC3-08C24FFFB66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38950" y="152400"/>
            <a:ext cx="1924050" cy="609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152400"/>
            <a:ext cx="5619750" cy="6096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IUSB A340 Spring 2008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D581A8-AA10-4FF0-93A2-B1E84E6A0CC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53200"/>
            <a:ext cx="2895600" cy="1682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IUSB A340 Spring 2008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8CAB0A-264C-413D-A2ED-36B2B23E99D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53200"/>
            <a:ext cx="2895600" cy="1682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IUSB A340 Spring 2008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1148CE-4D71-454F-A81A-DF70A2B5B03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990600"/>
            <a:ext cx="37719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1100" y="990600"/>
            <a:ext cx="37719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553200"/>
            <a:ext cx="2895600" cy="1682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IUSB A340 Spring 2008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19DD1E-5F64-4155-97DF-68DB121E6DA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74638"/>
            <a:ext cx="7696200" cy="79216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1535113"/>
            <a:ext cx="37338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174875"/>
            <a:ext cx="37338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1535113"/>
            <a:ext cx="36576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553200"/>
            <a:ext cx="2895600" cy="1682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IUSB A340 Spring 2008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707780-9416-4398-A34F-7D9C736C178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53200"/>
            <a:ext cx="2895600" cy="1682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IUSB A340 Spring 2008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2BCD270-F70A-4E42-849D-7280C9BDF9C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IUSB A340 Spring 2008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1B3E7F-4781-4518-922C-85E5A7B0A78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IUSB A340 Spring 2008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D045FF-7FA4-4292-A64F-1BCD409C3CF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IUSB A340 Spring 2008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1F65D5-4824-403B-8057-59736530C43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152400"/>
            <a:ext cx="7162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990600"/>
            <a:ext cx="76962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661150"/>
            <a:ext cx="2133600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689725"/>
            <a:ext cx="289560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 b="1">
                <a:latin typeface="Arial" charset="0"/>
              </a:defRPr>
            </a:lvl1pPr>
          </a:lstStyle>
          <a:p>
            <a:r>
              <a:rPr lang="en-US" smtClean="0"/>
              <a:t>IUSB A340 Spring 2008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689725"/>
            <a:ext cx="21336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 b="1">
                <a:latin typeface="Arial" charset="0"/>
              </a:defRPr>
            </a:lvl1pPr>
          </a:lstStyle>
          <a:p>
            <a:fld id="{40908744-408B-4501-AEDE-32BF5B214AA4}" type="slidenum">
              <a:rPr lang="en-US"/>
              <a:pPr/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>
    <p:fade thruBlk="1"/>
  </p:transition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Black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Black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Black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Black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Black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Black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Black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 b="1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b="1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b="1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b="1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b="1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b="1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hp.net/docs.php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php.resourceindex.com/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us2.php.net/manual/en/language.types.boolean.php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us2.php.net/manual/en/language.types.string.php" TargetMode="External"/><Relationship Id="rId5" Type="http://schemas.openxmlformats.org/officeDocument/2006/relationships/hyperlink" Target="http://us2.php.net/manual/en/language.types.float.php" TargetMode="External"/><Relationship Id="rId4" Type="http://schemas.openxmlformats.org/officeDocument/2006/relationships/hyperlink" Target="http://us2.php.net/manual/en/language.types.integer.php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A340 </a:t>
            </a:r>
            <a:r>
              <a:rPr lang="en-US" smtClean="0"/>
              <a:t>Lecture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572000"/>
            <a:ext cx="6934200" cy="1066800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Working with the Apache Server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First steps with PHP</a:t>
            </a:r>
          </a:p>
          <a:p>
            <a:endParaRPr lang="en-US" dirty="0" smtClean="0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types of strings</a:t>
            </a:r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Single quoted:    $</a:t>
            </a:r>
            <a:r>
              <a:rPr lang="en-US" dirty="0" err="1"/>
              <a:t>var</a:t>
            </a:r>
            <a:r>
              <a:rPr lang="en-US" dirty="0"/>
              <a:t> = ‘hello, $name’;</a:t>
            </a:r>
          </a:p>
          <a:p>
            <a:r>
              <a:rPr lang="en-US" dirty="0"/>
              <a:t>Double quoted:   $</a:t>
            </a:r>
            <a:r>
              <a:rPr lang="en-US" dirty="0" err="1"/>
              <a:t>var</a:t>
            </a:r>
            <a:r>
              <a:rPr lang="en-US" dirty="0"/>
              <a:t> = “hello, $name”;</a:t>
            </a:r>
          </a:p>
          <a:p>
            <a:r>
              <a:rPr lang="en-US" dirty="0"/>
              <a:t>EDOCs :</a:t>
            </a:r>
            <a:br>
              <a:rPr lang="en-US" dirty="0"/>
            </a:br>
            <a:r>
              <a:rPr lang="en-US" dirty="0"/>
              <a:t>$</a:t>
            </a:r>
            <a:r>
              <a:rPr lang="en-US" dirty="0" err="1"/>
              <a:t>var</a:t>
            </a:r>
            <a:r>
              <a:rPr lang="en-US" dirty="0"/>
              <a:t> = &lt;&lt;&lt;MSGEND</a:t>
            </a:r>
            <a:br>
              <a:rPr lang="en-US" dirty="0"/>
            </a:br>
            <a:r>
              <a:rPr lang="en-US" dirty="0"/>
              <a:t>Dear $name!</a:t>
            </a:r>
            <a:br>
              <a:rPr lang="en-US" dirty="0"/>
            </a:br>
            <a:r>
              <a:rPr lang="en-US" dirty="0"/>
              <a:t>I am your friendly PHP form letter.</a:t>
            </a:r>
          </a:p>
          <a:p>
            <a:pPr>
              <a:buFontTx/>
              <a:buNone/>
            </a:pPr>
            <a:r>
              <a:rPr lang="en-US" dirty="0"/>
              <a:t>   MSGEND;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IUSB A340 Spring 2008</a:t>
            </a:r>
            <a:endParaRPr lang="en-US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Explicit:</a:t>
            </a:r>
            <a:r>
              <a:rPr lang="en-US" dirty="0"/>
              <a:t> echo $</a:t>
            </a:r>
            <a:r>
              <a:rPr lang="en-US" dirty="0" err="1"/>
              <a:t>var</a:t>
            </a:r>
            <a:r>
              <a:rPr lang="en-US" dirty="0"/>
              <a:t>;  print $</a:t>
            </a:r>
            <a:r>
              <a:rPr lang="en-US" dirty="0" err="1"/>
              <a:t>var</a:t>
            </a:r>
            <a:r>
              <a:rPr lang="en-US" dirty="0"/>
              <a:t>;</a:t>
            </a:r>
          </a:p>
          <a:p>
            <a:r>
              <a:rPr lang="en-US" b="1" dirty="0"/>
              <a:t>Implied:</a:t>
            </a:r>
            <a:r>
              <a:rPr lang="en-US" dirty="0"/>
              <a:t> &lt;? $</a:t>
            </a:r>
            <a:r>
              <a:rPr lang="en-US" dirty="0" err="1"/>
              <a:t>var</a:t>
            </a:r>
            <a:r>
              <a:rPr lang="en-US" dirty="0"/>
              <a:t> ?&gt;</a:t>
            </a:r>
          </a:p>
          <a:p>
            <a:r>
              <a:rPr lang="en-US" b="1" dirty="0" err="1"/>
              <a:t>Heredoc</a:t>
            </a:r>
            <a:r>
              <a:rPr lang="en-US" b="1" dirty="0"/>
              <a:t>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print &lt;&lt;&lt;END</a:t>
            </a:r>
            <a:br>
              <a:rPr lang="en-US" dirty="0"/>
            </a:br>
            <a:r>
              <a:rPr lang="en-US" dirty="0"/>
              <a:t>   This uses the "here document" syntax</a:t>
            </a:r>
            <a:br>
              <a:rPr lang="en-US" dirty="0"/>
            </a:br>
            <a:r>
              <a:rPr lang="en-US" dirty="0"/>
              <a:t>   to output multiple lines with $variable</a:t>
            </a:r>
            <a:br>
              <a:rPr lang="en-US" dirty="0"/>
            </a:br>
            <a:r>
              <a:rPr lang="en-US" dirty="0"/>
              <a:t>   interpolation.</a:t>
            </a:r>
            <a:br>
              <a:rPr lang="en-US" dirty="0"/>
            </a:br>
            <a:r>
              <a:rPr lang="en-US" dirty="0"/>
              <a:t>END;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IUSB A340 Spring 2008</a:t>
            </a:r>
            <a:endParaRPr lang="en-US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answers about PHP</a:t>
            </a:r>
          </a:p>
        </p:txBody>
      </p:sp>
      <p:sp>
        <p:nvSpPr>
          <p:cNvPr id="101388" name="Rectangle 1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Online manual for the language:</a:t>
            </a:r>
          </a:p>
          <a:p>
            <a:pPr>
              <a:buFontTx/>
              <a:buNone/>
            </a:pPr>
            <a:r>
              <a:rPr lang="en-US" dirty="0"/>
              <a:t>         </a:t>
            </a:r>
            <a:r>
              <a:rPr lang="en-US" dirty="0">
                <a:hlinkClick r:id="rId3"/>
              </a:rPr>
              <a:t>http://www.php.net/docs.php</a:t>
            </a:r>
            <a:endParaRPr lang="en-US" dirty="0"/>
          </a:p>
          <a:p>
            <a:pPr>
              <a:buFontTx/>
              <a:buNone/>
            </a:pPr>
            <a:endParaRPr lang="en-US" dirty="0"/>
          </a:p>
          <a:p>
            <a:r>
              <a:rPr lang="en-US" dirty="0"/>
              <a:t>Resource collection:</a:t>
            </a:r>
          </a:p>
          <a:p>
            <a:pPr algn="ctr">
              <a:buFontTx/>
              <a:buNone/>
            </a:pPr>
            <a:r>
              <a:rPr lang="en-US" dirty="0">
                <a:hlinkClick r:id="rId4"/>
              </a:rPr>
              <a:t>http://php.resourceindex.com/</a:t>
            </a:r>
            <a:endParaRPr lang="en-US" dirty="0"/>
          </a:p>
          <a:p>
            <a:pPr algn="ctr">
              <a:buFontTx/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IUSB A340 Spring 2008</a:t>
            </a:r>
            <a:endParaRPr lang="en-US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of values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800" dirty="0"/>
              <a:t>&lt;?</a:t>
            </a:r>
            <a:r>
              <a:rPr lang="en-US" sz="2800" dirty="0" err="1"/>
              <a:t>php</a:t>
            </a:r>
            <a:endParaRPr lang="en-US" sz="28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 dirty="0"/>
              <a:t>$color = “blue”;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 dirty="0"/>
              <a:t>$instrument = “horn”;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 dirty="0"/>
              <a:t>$anim1 = “sheep”;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 dirty="0"/>
              <a:t>$place = “meadow”;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 dirty="0"/>
              <a:t>$anim2 = “cow”;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 dirty="0"/>
              <a:t>$vegetable = “corn”;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 dirty="0"/>
              <a:t>$anim3 = “sheep”;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 dirty="0"/>
              <a:t>$structure = “haystack”;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 dirty="0"/>
              <a:t>$action = “fast asleep”;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 dirty="0"/>
              <a:t>?&gt;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IUSB A340 Spring 2008</a:t>
            </a:r>
            <a:endParaRPr lang="en-US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Application: Interpolating data</a:t>
            </a:r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1219200"/>
            <a:ext cx="7467600" cy="51054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800" dirty="0"/>
              <a:t>&lt;?</a:t>
            </a:r>
            <a:r>
              <a:rPr lang="en-US" sz="2800" dirty="0" err="1"/>
              <a:t>php</a:t>
            </a:r>
            <a:endParaRPr lang="en-US" sz="28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 dirty="0"/>
              <a:t>print &lt;&lt;&lt;HERE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 dirty="0"/>
              <a:t>&lt;h3&gt; Little Boy $color,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come </a:t>
            </a:r>
            <a:r>
              <a:rPr lang="en-US" sz="2800" dirty="0"/>
              <a:t>blow your $instrument!&lt;</a:t>
            </a:r>
            <a:r>
              <a:rPr lang="en-US" sz="2800" dirty="0" err="1"/>
              <a:t>br</a:t>
            </a:r>
            <a:r>
              <a:rPr lang="en-US" sz="2800" dirty="0"/>
              <a:t>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 dirty="0"/>
              <a:t>   The $anim1's in the $place,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 dirty="0"/>
              <a:t>    the $anim2's in the $vegetable.&lt;</a:t>
            </a:r>
            <a:r>
              <a:rPr lang="en-US" sz="2800" dirty="0" err="1"/>
              <a:t>br</a:t>
            </a:r>
            <a:r>
              <a:rPr lang="en-US" sz="2800" dirty="0"/>
              <a:t>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 dirty="0"/>
              <a:t>    Where's the boy that looks after the {$anim3}?&lt;</a:t>
            </a:r>
            <a:r>
              <a:rPr lang="en-US" sz="2800" dirty="0" err="1"/>
              <a:t>br</a:t>
            </a:r>
            <a:r>
              <a:rPr lang="en-US" sz="2800" dirty="0"/>
              <a:t>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 dirty="0"/>
              <a:t>    He's under the $structure, $action.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 dirty="0"/>
              <a:t>&lt;/h3&gt;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 dirty="0"/>
              <a:t> HERE;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 dirty="0"/>
              <a:t>?&gt;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IUSB A340 Spring 2008</a:t>
            </a:r>
            <a:endParaRPr lang="en-US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</a:t>
            </a:r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828800"/>
            <a:ext cx="6324600" cy="4144963"/>
          </a:xfrm>
        </p:spPr>
        <p:txBody>
          <a:bodyPr/>
          <a:lstStyle/>
          <a:p>
            <a:pPr>
              <a:buFontTx/>
              <a:buNone/>
            </a:pPr>
            <a:r>
              <a:rPr lang="en-US" sz="2300" b="1" dirty="0" smtClean="0"/>
              <a:t> </a:t>
            </a:r>
            <a:r>
              <a:rPr lang="en-US" sz="2400" b="1" dirty="0" smtClean="0"/>
              <a:t> </a:t>
            </a:r>
            <a:r>
              <a:rPr lang="en-US" sz="2400" b="1" dirty="0"/>
              <a:t>Little Boy blue, </a:t>
            </a:r>
            <a:r>
              <a:rPr lang="en-US" sz="2400" b="1" dirty="0" smtClean="0"/>
              <a:t/>
            </a:r>
            <a:br>
              <a:rPr lang="en-US" sz="2400" b="1" dirty="0" smtClean="0"/>
            </a:br>
            <a:r>
              <a:rPr lang="en-US" sz="2400" b="1" dirty="0" smtClean="0"/>
              <a:t>come </a:t>
            </a:r>
            <a:r>
              <a:rPr lang="en-US" sz="2400" b="1" dirty="0"/>
              <a:t>blow your horn !</a:t>
            </a:r>
          </a:p>
          <a:p>
            <a:pPr>
              <a:buFontTx/>
              <a:buNone/>
            </a:pPr>
            <a:r>
              <a:rPr lang="en-US" sz="2400" b="1" dirty="0"/>
              <a:t>   The sheep's in the meadow, </a:t>
            </a:r>
            <a:r>
              <a:rPr lang="en-US" sz="2400" b="1" dirty="0" smtClean="0"/>
              <a:t/>
            </a:r>
            <a:br>
              <a:rPr lang="en-US" sz="2400" b="1" dirty="0" smtClean="0"/>
            </a:br>
            <a:r>
              <a:rPr lang="en-US" sz="2400" b="1" dirty="0" smtClean="0"/>
              <a:t>the </a:t>
            </a:r>
            <a:r>
              <a:rPr lang="en-US" sz="2400" b="1" dirty="0"/>
              <a:t>cow's in the corn.</a:t>
            </a:r>
          </a:p>
          <a:p>
            <a:pPr>
              <a:buFontTx/>
              <a:buNone/>
            </a:pPr>
            <a:r>
              <a:rPr lang="en-US" sz="2400" b="1" dirty="0"/>
              <a:t>   Where's the boy that </a:t>
            </a:r>
            <a:r>
              <a:rPr lang="en-US" sz="2400" b="1" dirty="0" smtClean="0"/>
              <a:t/>
            </a:r>
            <a:br>
              <a:rPr lang="en-US" sz="2400" b="1" dirty="0" smtClean="0"/>
            </a:br>
            <a:r>
              <a:rPr lang="en-US" sz="2400" b="1" dirty="0" smtClean="0"/>
              <a:t>looks </a:t>
            </a:r>
            <a:r>
              <a:rPr lang="en-US" sz="2400" b="1" dirty="0"/>
              <a:t>after the sheep ?</a:t>
            </a:r>
          </a:p>
          <a:p>
            <a:pPr>
              <a:buFontTx/>
              <a:buNone/>
            </a:pPr>
            <a:r>
              <a:rPr lang="en-US" sz="2400" b="1" dirty="0"/>
              <a:t>   He's under the haystack, </a:t>
            </a:r>
            <a:r>
              <a:rPr lang="en-US" sz="2400" b="1" dirty="0" smtClean="0"/>
              <a:t/>
            </a:r>
            <a:br>
              <a:rPr lang="en-US" sz="2400" b="1" dirty="0" smtClean="0"/>
            </a:br>
            <a:r>
              <a:rPr lang="en-US" sz="2400" b="1" dirty="0" smtClean="0"/>
              <a:t>fast </a:t>
            </a:r>
            <a:r>
              <a:rPr lang="en-US" sz="2400" b="1" dirty="0"/>
              <a:t>asleep.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IUSB A340 Spring 2008</a:t>
            </a:r>
            <a:endParaRPr lang="en-US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set of data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2800" dirty="0"/>
              <a:t>$color = "red";</a:t>
            </a:r>
          </a:p>
          <a:p>
            <a:pPr>
              <a:buFontTx/>
              <a:buNone/>
            </a:pPr>
            <a:r>
              <a:rPr lang="en-US" sz="2800" dirty="0"/>
              <a:t>$instrument = “bag pipes";</a:t>
            </a:r>
          </a:p>
          <a:p>
            <a:pPr>
              <a:buFontTx/>
              <a:buNone/>
            </a:pPr>
            <a:r>
              <a:rPr lang="en-US" sz="2800" dirty="0"/>
              <a:t>$anim1 = "horse";</a:t>
            </a:r>
          </a:p>
          <a:p>
            <a:pPr>
              <a:buFontTx/>
              <a:buNone/>
            </a:pPr>
            <a:r>
              <a:rPr lang="en-US" sz="2800" dirty="0"/>
              <a:t>$place = "road";</a:t>
            </a:r>
          </a:p>
          <a:p>
            <a:pPr>
              <a:buFontTx/>
              <a:buNone/>
            </a:pPr>
            <a:r>
              <a:rPr lang="en-US" sz="2800" dirty="0"/>
              <a:t>$anim2 = "chicken";</a:t>
            </a:r>
          </a:p>
          <a:p>
            <a:pPr>
              <a:buFontTx/>
              <a:buNone/>
            </a:pPr>
            <a:r>
              <a:rPr lang="en-US" sz="2800" dirty="0"/>
              <a:t>$vegetable = "rutabagas";</a:t>
            </a:r>
          </a:p>
          <a:p>
            <a:pPr>
              <a:buFontTx/>
              <a:buNone/>
            </a:pPr>
            <a:r>
              <a:rPr lang="en-US" sz="2800" dirty="0"/>
              <a:t>$anim3 = "chickens";</a:t>
            </a:r>
          </a:p>
          <a:p>
            <a:pPr>
              <a:buFontTx/>
              <a:buNone/>
            </a:pPr>
            <a:r>
              <a:rPr lang="en-US" sz="2800" dirty="0"/>
              <a:t>$structure = </a:t>
            </a:r>
            <a:r>
              <a:rPr lang="en-US" sz="2800" dirty="0" smtClean="0"/>
              <a:t>"car</a:t>
            </a:r>
            <a:r>
              <a:rPr lang="en-US" sz="2800" dirty="0"/>
              <a:t>";</a:t>
            </a:r>
          </a:p>
          <a:p>
            <a:pPr>
              <a:buFontTx/>
              <a:buNone/>
            </a:pPr>
            <a:r>
              <a:rPr lang="en-US" sz="2800" dirty="0"/>
              <a:t>$action = "installing brakes";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IUSB A340 Spring 2008</a:t>
            </a:r>
            <a:endParaRPr lang="en-US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Corresponding changes in output</a:t>
            </a:r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447800"/>
            <a:ext cx="6553200" cy="4800600"/>
          </a:xfrm>
        </p:spPr>
        <p:txBody>
          <a:bodyPr/>
          <a:lstStyle/>
          <a:p>
            <a:pPr>
              <a:buFontTx/>
              <a:buNone/>
            </a:pPr>
            <a:r>
              <a:rPr lang="en-US" dirty="0"/>
              <a:t>Little Boy red, </a:t>
            </a:r>
            <a:endParaRPr lang="en-US" dirty="0" smtClean="0"/>
          </a:p>
          <a:p>
            <a:pPr>
              <a:buFontTx/>
              <a:buNone/>
            </a:pPr>
            <a:r>
              <a:rPr lang="en-US" dirty="0"/>
              <a:t> </a:t>
            </a:r>
            <a:r>
              <a:rPr lang="en-US" dirty="0" smtClean="0"/>
              <a:t>  come </a:t>
            </a:r>
            <a:r>
              <a:rPr lang="en-US" dirty="0"/>
              <a:t>blow your </a:t>
            </a:r>
            <a:r>
              <a:rPr lang="en-US" dirty="0" smtClean="0"/>
              <a:t>bag pipes!</a:t>
            </a:r>
            <a:endParaRPr lang="en-US" dirty="0"/>
          </a:p>
          <a:p>
            <a:pPr>
              <a:buFontTx/>
              <a:buNone/>
            </a:pPr>
            <a:r>
              <a:rPr lang="en-US" dirty="0"/>
              <a:t>The horse's in the road, </a:t>
            </a:r>
            <a:endParaRPr lang="en-US" dirty="0" smtClean="0"/>
          </a:p>
          <a:p>
            <a:pPr>
              <a:buFontTx/>
              <a:buNone/>
            </a:pPr>
            <a:r>
              <a:rPr lang="en-US" dirty="0"/>
              <a:t> </a:t>
            </a:r>
            <a:r>
              <a:rPr lang="en-US" dirty="0" smtClean="0"/>
              <a:t>  the </a:t>
            </a:r>
            <a:r>
              <a:rPr lang="en-US" dirty="0"/>
              <a:t>chicken's in the </a:t>
            </a:r>
            <a:r>
              <a:rPr lang="en-US" dirty="0" smtClean="0"/>
              <a:t>rutabagas.</a:t>
            </a:r>
            <a:endParaRPr lang="en-US" dirty="0"/>
          </a:p>
          <a:p>
            <a:pPr>
              <a:buFontTx/>
              <a:buNone/>
            </a:pPr>
            <a:r>
              <a:rPr lang="en-US" dirty="0"/>
              <a:t>Where's the boy that </a:t>
            </a:r>
            <a:r>
              <a:rPr lang="en-US" dirty="0" smtClean="0"/>
              <a:t>looks</a:t>
            </a:r>
          </a:p>
          <a:p>
            <a:pPr>
              <a:buFontTx/>
              <a:buNone/>
            </a:pPr>
            <a:r>
              <a:rPr lang="en-US" dirty="0"/>
              <a:t> </a:t>
            </a:r>
            <a:r>
              <a:rPr lang="en-US" dirty="0" smtClean="0"/>
              <a:t>  after </a:t>
            </a:r>
            <a:r>
              <a:rPr lang="en-US" dirty="0"/>
              <a:t>the chickens?</a:t>
            </a:r>
          </a:p>
          <a:p>
            <a:pPr>
              <a:buFontTx/>
              <a:buNone/>
            </a:pPr>
            <a:r>
              <a:rPr lang="en-US" dirty="0"/>
              <a:t>He's under the </a:t>
            </a:r>
            <a:r>
              <a:rPr lang="en-US" dirty="0" smtClean="0"/>
              <a:t>car,</a:t>
            </a:r>
          </a:p>
          <a:p>
            <a:pPr>
              <a:buFontTx/>
              <a:buNone/>
            </a:pPr>
            <a:r>
              <a:rPr lang="en-US" dirty="0"/>
              <a:t> </a:t>
            </a:r>
            <a:r>
              <a:rPr lang="en-US" dirty="0" smtClean="0"/>
              <a:t>  installing </a:t>
            </a:r>
            <a:r>
              <a:rPr lang="en-US" dirty="0"/>
              <a:t>brakes</a:t>
            </a:r>
            <a:r>
              <a:rPr lang="en-US" dirty="0" smtClean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IUSB A340 Spring 2008</a:t>
            </a:r>
            <a:endParaRPr lang="en-US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Q&amp;A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2971800"/>
            <a:ext cx="3276600" cy="30480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    This is your time to ask about the next homework assignment.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IUSB A340 Spring 2008</a:t>
            </a:r>
            <a:endParaRPr lang="en-US"/>
          </a:p>
        </p:txBody>
      </p:sp>
      <p:pic>
        <p:nvPicPr>
          <p:cNvPr id="106498" name="Picture 2" descr="C:\Users\Daddy\AppData\Local\Microsoft\Windows\Temporary Internet Files\Content.IE5\R51Y1M2S\MCj04344110000[1]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19600" y="1447800"/>
            <a:ext cx="3657600" cy="4114800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a web domain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Networking issues</a:t>
            </a:r>
          </a:p>
          <a:p>
            <a:pPr lvl="1"/>
            <a:r>
              <a:rPr lang="en-US" dirty="0" smtClean="0"/>
              <a:t>Domain name registration</a:t>
            </a:r>
          </a:p>
          <a:p>
            <a:pPr lvl="1"/>
            <a:r>
              <a:rPr lang="en-US" dirty="0" smtClean="0"/>
              <a:t>Http server  (Apache, IIS)</a:t>
            </a:r>
          </a:p>
          <a:p>
            <a:pPr lvl="1"/>
            <a:r>
              <a:rPr lang="en-US" dirty="0" smtClean="0"/>
              <a:t>Access to the internet</a:t>
            </a:r>
          </a:p>
          <a:p>
            <a:r>
              <a:rPr lang="en-US" dirty="0" smtClean="0"/>
              <a:t>User services </a:t>
            </a:r>
          </a:p>
          <a:p>
            <a:pPr lvl="1"/>
            <a:r>
              <a:rPr lang="en-US" dirty="0" smtClean="0"/>
              <a:t>Uploading and downloading files</a:t>
            </a:r>
          </a:p>
          <a:p>
            <a:pPr lvl="1"/>
            <a:r>
              <a:rPr lang="en-US" dirty="0" smtClean="0"/>
              <a:t>Setting file and directory permissions</a:t>
            </a:r>
          </a:p>
          <a:p>
            <a:pPr lvl="1"/>
            <a:r>
              <a:rPr lang="en-US" dirty="0" smtClean="0"/>
              <a:t>Memory storage capacity</a:t>
            </a:r>
          </a:p>
          <a:p>
            <a:pPr lvl="1"/>
            <a:r>
              <a:rPr lang="en-US" dirty="0" smtClean="0"/>
              <a:t>Access to programming language</a:t>
            </a:r>
          </a:p>
          <a:p>
            <a:pPr lvl="1"/>
            <a:r>
              <a:rPr lang="en-US" dirty="0" smtClean="0"/>
              <a:t> Permission to use server-side programs</a:t>
            </a:r>
          </a:p>
          <a:p>
            <a:pPr lvl="1"/>
            <a:r>
              <a:rPr lang="en-US" dirty="0" smtClean="0"/>
              <a:t>Adequate bandwidth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IUSB A340 Spring 2008</a:t>
            </a:r>
            <a:endParaRPr lang="en-US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</a:t>
            </a:r>
            <a:r>
              <a:rPr lang="en-US" dirty="0" err="1" smtClean="0"/>
              <a:t>XAMPPlite</a:t>
            </a:r>
            <a:r>
              <a:rPr lang="en-US" dirty="0" smtClean="0"/>
              <a:t> does</a:t>
            </a:r>
            <a:r>
              <a:rPr lang="en-US" baseline="0" dirty="0" smtClean="0"/>
              <a:t> for you…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066800" y="990600"/>
            <a:ext cx="3657600" cy="3048000"/>
          </a:xfrm>
        </p:spPr>
        <p:txBody>
          <a:bodyPr/>
          <a:lstStyle/>
          <a:p>
            <a:r>
              <a:rPr lang="en-US" dirty="0" smtClean="0"/>
              <a:t>Normal Server</a:t>
            </a:r>
          </a:p>
          <a:p>
            <a:pPr lvl="1"/>
            <a:r>
              <a:rPr lang="en-US" dirty="0" smtClean="0"/>
              <a:t>Requires 2 computers</a:t>
            </a:r>
          </a:p>
          <a:p>
            <a:pPr lvl="1"/>
            <a:r>
              <a:rPr lang="en-US" dirty="0" smtClean="0"/>
              <a:t>Communication over a network</a:t>
            </a:r>
          </a:p>
          <a:p>
            <a:pPr lvl="1"/>
            <a:r>
              <a:rPr lang="en-US" dirty="0" smtClean="0"/>
              <a:t>Requires domain </a:t>
            </a:r>
            <a:r>
              <a:rPr lang="en-US" dirty="0" err="1" smtClean="0"/>
              <a:t>namer</a:t>
            </a:r>
            <a:r>
              <a:rPr lang="en-US" dirty="0" smtClean="0"/>
              <a:t> or IP </a:t>
            </a:r>
            <a:r>
              <a:rPr lang="en-US" dirty="0" err="1" smtClean="0"/>
              <a:t>addr</a:t>
            </a:r>
            <a:endParaRPr lang="en-US" dirty="0" smtClean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5029200" y="990600"/>
            <a:ext cx="3733800" cy="3048000"/>
          </a:xfrm>
        </p:spPr>
        <p:txBody>
          <a:bodyPr/>
          <a:lstStyle/>
          <a:p>
            <a:r>
              <a:rPr lang="en-US" dirty="0" smtClean="0"/>
              <a:t>With </a:t>
            </a:r>
            <a:r>
              <a:rPr lang="en-US" dirty="0" err="1" smtClean="0"/>
              <a:t>XAMPPlite</a:t>
            </a:r>
            <a:endParaRPr lang="en-US" dirty="0" smtClean="0"/>
          </a:p>
          <a:p>
            <a:pPr lvl="1"/>
            <a:r>
              <a:rPr lang="en-US" dirty="0" smtClean="0"/>
              <a:t>Uses a single computer</a:t>
            </a:r>
          </a:p>
          <a:p>
            <a:pPr lvl="1"/>
            <a:r>
              <a:rPr lang="en-US" dirty="0" smtClean="0"/>
              <a:t>Communicates via loopback</a:t>
            </a:r>
          </a:p>
          <a:p>
            <a:pPr lvl="1"/>
            <a:r>
              <a:rPr lang="en-US" dirty="0" smtClean="0"/>
              <a:t>Uses  </a:t>
            </a:r>
            <a:r>
              <a:rPr lang="en-US" dirty="0" err="1" smtClean="0"/>
              <a:t>localhost</a:t>
            </a:r>
            <a:r>
              <a:rPr lang="en-US" dirty="0" smtClean="0"/>
              <a:t> or 127.0.0.1</a:t>
            </a:r>
            <a:endParaRPr lang="en-US" dirty="0"/>
          </a:p>
        </p:txBody>
      </p:sp>
      <p:pic>
        <p:nvPicPr>
          <p:cNvPr id="10" name="Picture 9" descr="client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0" y="4114800"/>
            <a:ext cx="2723493" cy="1778400"/>
          </a:xfrm>
          <a:prstGeom prst="rect">
            <a:avLst/>
          </a:prstGeom>
        </p:spPr>
      </p:pic>
      <p:pic>
        <p:nvPicPr>
          <p:cNvPr id="11" name="Picture 10" descr="self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9800" y="4114800"/>
            <a:ext cx="2209800" cy="1749892"/>
          </a:xfrm>
          <a:prstGeom prst="rect">
            <a:avLst/>
          </a:prstGeom>
        </p:spPr>
      </p:pic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IUSB A340 Spring 2008</a:t>
            </a:r>
            <a:endParaRPr lang="en-US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it cost to set up a website?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Domain name registration:   $0.60 / </a:t>
            </a:r>
            <a:r>
              <a:rPr lang="en-US" dirty="0" err="1" smtClean="0"/>
              <a:t>mon</a:t>
            </a:r>
            <a:endParaRPr lang="en-US" dirty="0" smtClean="0"/>
          </a:p>
          <a:p>
            <a:r>
              <a:rPr lang="en-US" dirty="0" smtClean="0"/>
              <a:t>Typical hosted account:          $7.50 / </a:t>
            </a:r>
            <a:r>
              <a:rPr lang="en-US" dirty="0" err="1" smtClean="0"/>
              <a:t>mon</a:t>
            </a:r>
            <a:endParaRPr lang="en-US" dirty="0" smtClean="0"/>
          </a:p>
          <a:p>
            <a:pPr lvl="1"/>
            <a:r>
              <a:rPr lang="en-US" dirty="0" smtClean="0"/>
              <a:t>Includes:</a:t>
            </a:r>
          </a:p>
          <a:p>
            <a:pPr lvl="2"/>
            <a:r>
              <a:rPr lang="en-US" dirty="0" smtClean="0"/>
              <a:t>1 GB memory</a:t>
            </a:r>
          </a:p>
          <a:p>
            <a:pPr lvl="2"/>
            <a:r>
              <a:rPr lang="en-US" dirty="0" smtClean="0"/>
              <a:t>3 TB bandwidth</a:t>
            </a:r>
          </a:p>
          <a:p>
            <a:pPr lvl="2"/>
            <a:r>
              <a:rPr lang="en-US" dirty="0" smtClean="0"/>
              <a:t>Email, FTP services</a:t>
            </a:r>
          </a:p>
          <a:p>
            <a:pPr lvl="2"/>
            <a:r>
              <a:rPr lang="en-US" dirty="0" smtClean="0"/>
              <a:t>SSL  protection</a:t>
            </a:r>
          </a:p>
          <a:p>
            <a:pPr lvl="2"/>
            <a:r>
              <a:rPr lang="en-US" dirty="0" err="1" smtClean="0"/>
              <a:t>MySQL</a:t>
            </a:r>
            <a:r>
              <a:rPr lang="en-US" dirty="0" smtClean="0"/>
              <a:t> Database</a:t>
            </a:r>
          </a:p>
          <a:p>
            <a:pPr lvl="2"/>
            <a:r>
              <a:rPr lang="en-US" dirty="0" smtClean="0"/>
              <a:t>Perl, PHP, Python, Ruby </a:t>
            </a:r>
            <a:r>
              <a:rPr lang="en-US" dirty="0" err="1" smtClean="0"/>
              <a:t>interpretors</a:t>
            </a:r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IUSB A340 Spring 2008</a:t>
            </a:r>
            <a:endParaRPr lang="en-US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52400"/>
            <a:ext cx="7696200" cy="685800"/>
          </a:xfrm>
        </p:spPr>
        <p:txBody>
          <a:bodyPr/>
          <a:lstStyle/>
          <a:p>
            <a:r>
              <a:rPr lang="en-US" sz="3200" dirty="0" smtClean="0"/>
              <a:t>Setting up a development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/>
              <a:t>XAMPPlite</a:t>
            </a:r>
            <a:r>
              <a:rPr lang="en-US" sz="2800" dirty="0" smtClean="0"/>
              <a:t>:</a:t>
            </a:r>
          </a:p>
          <a:p>
            <a:pPr lvl="1"/>
            <a:r>
              <a:rPr lang="en-US" sz="2400" b="1" dirty="0" smtClean="0"/>
              <a:t>Contains preinstalled components:</a:t>
            </a:r>
          </a:p>
          <a:p>
            <a:pPr lvl="2"/>
            <a:r>
              <a:rPr lang="en-US" sz="2000" dirty="0" smtClean="0"/>
              <a:t>Services: Apache, </a:t>
            </a:r>
            <a:r>
              <a:rPr lang="en-US" sz="2000" dirty="0" err="1" smtClean="0"/>
              <a:t>MySQL</a:t>
            </a:r>
            <a:r>
              <a:rPr lang="en-US" sz="2000" dirty="0" smtClean="0"/>
              <a:t>, </a:t>
            </a:r>
            <a:r>
              <a:rPr lang="en-US" sz="2000" dirty="0" err="1" smtClean="0"/>
              <a:t>OpenSSL</a:t>
            </a:r>
            <a:r>
              <a:rPr lang="en-US" sz="2000" dirty="0" smtClean="0"/>
              <a:t>, FTP,</a:t>
            </a:r>
          </a:p>
          <a:p>
            <a:pPr lvl="2"/>
            <a:r>
              <a:rPr lang="en-US" sz="2000" dirty="0" smtClean="0"/>
              <a:t>Languages: PHP + PEAR, Perl, </a:t>
            </a:r>
            <a:r>
              <a:rPr lang="en-US" sz="2000" dirty="0" err="1" smtClean="0"/>
              <a:t>SQLite</a:t>
            </a:r>
            <a:r>
              <a:rPr lang="en-US" sz="2000" dirty="0" smtClean="0"/>
              <a:t>, </a:t>
            </a:r>
          </a:p>
          <a:p>
            <a:pPr lvl="2"/>
            <a:r>
              <a:rPr lang="en-US" sz="2000" dirty="0" smtClean="0"/>
              <a:t>Modules: </a:t>
            </a:r>
            <a:r>
              <a:rPr lang="en-US" sz="2000" dirty="0" err="1" smtClean="0"/>
              <a:t>mod_php</a:t>
            </a:r>
            <a:r>
              <a:rPr lang="en-US" sz="2000" dirty="0" smtClean="0"/>
              <a:t>, </a:t>
            </a:r>
            <a:r>
              <a:rPr lang="en-US" sz="2000" dirty="0" err="1" smtClean="0"/>
              <a:t>mod_perl</a:t>
            </a:r>
            <a:r>
              <a:rPr lang="en-US" sz="2000" dirty="0" smtClean="0"/>
              <a:t>, </a:t>
            </a:r>
            <a:r>
              <a:rPr lang="en-US" sz="2000" dirty="0" err="1" smtClean="0"/>
              <a:t>mod_ssl</a:t>
            </a:r>
            <a:r>
              <a:rPr lang="en-US" sz="2000" dirty="0" smtClean="0"/>
              <a:t>, </a:t>
            </a:r>
            <a:r>
              <a:rPr lang="en-US" sz="2000" dirty="0" err="1" smtClean="0"/>
              <a:t>phpMyAdmin</a:t>
            </a:r>
            <a:r>
              <a:rPr lang="en-US" sz="2000" dirty="0" smtClean="0"/>
              <a:t>, </a:t>
            </a:r>
            <a:r>
              <a:rPr lang="en-US" sz="2000" dirty="0" err="1" smtClean="0"/>
              <a:t>Webalizer</a:t>
            </a:r>
            <a:r>
              <a:rPr lang="en-US" sz="2000" dirty="0" smtClean="0"/>
              <a:t>, </a:t>
            </a:r>
            <a:r>
              <a:rPr lang="en-US" sz="2000" dirty="0" err="1" smtClean="0"/>
              <a:t>mcrypt</a:t>
            </a:r>
            <a:r>
              <a:rPr lang="en-US" sz="2000" dirty="0" smtClean="0"/>
              <a:t>, </a:t>
            </a:r>
            <a:r>
              <a:rPr lang="en-US" sz="2000" dirty="0" err="1" smtClean="0"/>
              <a:t>mod_auth_mysql</a:t>
            </a:r>
            <a:r>
              <a:rPr lang="en-US" sz="2000" dirty="0" smtClean="0"/>
              <a:t>. </a:t>
            </a:r>
          </a:p>
          <a:p>
            <a:pPr lvl="1"/>
            <a:r>
              <a:rPr lang="en-US" sz="2400" b="1" dirty="0" smtClean="0"/>
              <a:t>Works on:</a:t>
            </a:r>
          </a:p>
          <a:p>
            <a:pPr lvl="2"/>
            <a:r>
              <a:rPr lang="en-US" sz="2000" dirty="0" smtClean="0"/>
              <a:t>Windows 98, NT, 2000,XP, Vista</a:t>
            </a:r>
          </a:p>
          <a:p>
            <a:pPr lvl="2"/>
            <a:r>
              <a:rPr lang="en-US" sz="2000" dirty="0" smtClean="0"/>
              <a:t>Mac Os X, Solaris, Linux</a:t>
            </a:r>
          </a:p>
          <a:p>
            <a:pPr lvl="1"/>
            <a:r>
              <a:rPr lang="en-US" sz="2400" b="1" dirty="0" smtClean="0"/>
              <a:t>Available from: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000" dirty="0" smtClean="0"/>
              <a:t>http://www.apachefriends.org/en/xampp.html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IUSB A340 Spring 2008</a:t>
            </a:r>
            <a:endParaRPr lang="en-US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rules of engagement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XAMPlite</a:t>
            </a:r>
            <a:r>
              <a:rPr lang="en-US" dirty="0" smtClean="0"/>
              <a:t> must be adjusted if the drive letter changes</a:t>
            </a:r>
          </a:p>
          <a:p>
            <a:r>
              <a:rPr lang="en-US" dirty="0" smtClean="0"/>
              <a:t>Close all software that interferes with the port assignments of </a:t>
            </a:r>
            <a:r>
              <a:rPr lang="en-US" dirty="0" err="1" smtClean="0"/>
              <a:t>XAMPlite</a:t>
            </a:r>
            <a:endParaRPr lang="en-US" dirty="0" smtClean="0"/>
          </a:p>
          <a:p>
            <a:r>
              <a:rPr lang="en-US" dirty="0" smtClean="0"/>
              <a:t>Start </a:t>
            </a:r>
            <a:r>
              <a:rPr lang="en-US" dirty="0" err="1" smtClean="0"/>
              <a:t>XAMPlite</a:t>
            </a:r>
            <a:r>
              <a:rPr lang="en-US" dirty="0" smtClean="0"/>
              <a:t> before opening the browser</a:t>
            </a:r>
          </a:p>
          <a:p>
            <a:r>
              <a:rPr lang="en-US" dirty="0" smtClean="0"/>
              <a:t>Check for firewall issues</a:t>
            </a:r>
          </a:p>
          <a:p>
            <a:r>
              <a:rPr lang="en-US" dirty="0" smtClean="0"/>
              <a:t>Stop </a:t>
            </a:r>
            <a:r>
              <a:rPr lang="en-US" dirty="0" err="1" smtClean="0"/>
              <a:t>XAMPlite</a:t>
            </a:r>
            <a:r>
              <a:rPr lang="en-US" dirty="0" smtClean="0"/>
              <a:t> before removing the USB drive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IUSB A340 Spring 2008</a:t>
            </a:r>
            <a:endParaRPr lang="en-US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quick tour of Apache/ </a:t>
            </a:r>
            <a:r>
              <a:rPr lang="en-US" dirty="0" err="1" smtClean="0"/>
              <a:t>XAMPPlite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Key lines of  </a:t>
            </a:r>
            <a:r>
              <a:rPr lang="en-US" dirty="0" err="1" smtClean="0"/>
              <a:t>http.config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Document Root</a:t>
            </a:r>
          </a:p>
          <a:p>
            <a:pPr lvl="1"/>
            <a:r>
              <a:rPr lang="en-US" dirty="0" smtClean="0"/>
              <a:t>Document index</a:t>
            </a:r>
          </a:p>
          <a:p>
            <a:pPr lvl="1"/>
            <a:r>
              <a:rPr lang="en-US" dirty="0" smtClean="0"/>
              <a:t>Listen</a:t>
            </a:r>
          </a:p>
          <a:p>
            <a:pPr lvl="1"/>
            <a:r>
              <a:rPr lang="en-US" dirty="0" err="1" smtClean="0"/>
              <a:t>ScriptAlias</a:t>
            </a:r>
            <a:endParaRPr lang="en-US" dirty="0" smtClean="0"/>
          </a:p>
          <a:p>
            <a:pPr lvl="1"/>
            <a:r>
              <a:rPr lang="en-US" dirty="0" smtClean="0"/>
              <a:t>Alias</a:t>
            </a:r>
          </a:p>
          <a:p>
            <a:r>
              <a:rPr lang="en-US" dirty="0" smtClean="0"/>
              <a:t>Key directories</a:t>
            </a:r>
          </a:p>
          <a:p>
            <a:pPr lvl="1"/>
            <a:r>
              <a:rPr lang="en-US" dirty="0" err="1"/>
              <a:t>h</a:t>
            </a:r>
            <a:r>
              <a:rPr lang="en-US" dirty="0" err="1" smtClean="0"/>
              <a:t>tdocs</a:t>
            </a:r>
            <a:endParaRPr lang="en-US" dirty="0" smtClean="0"/>
          </a:p>
          <a:p>
            <a:pPr lvl="1"/>
            <a:r>
              <a:rPr lang="en-US" dirty="0"/>
              <a:t>a</a:t>
            </a:r>
            <a:r>
              <a:rPr lang="en-US" dirty="0" smtClean="0"/>
              <a:t>pache/conf</a:t>
            </a:r>
          </a:p>
          <a:p>
            <a:pPr lvl="1"/>
            <a:r>
              <a:rPr lang="en-US" dirty="0" err="1" smtClean="0"/>
              <a:t>cgi</a:t>
            </a:r>
            <a:r>
              <a:rPr lang="en-US" dirty="0" smtClean="0"/>
              <a:t>-bin</a:t>
            </a:r>
          </a:p>
          <a:p>
            <a:pPr lvl="1"/>
            <a:r>
              <a:rPr lang="en-US" dirty="0" smtClean="0"/>
              <a:t>logs</a:t>
            </a:r>
          </a:p>
          <a:p>
            <a:pPr lvl="1"/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IUSB A340 Spring 2008</a:t>
            </a:r>
            <a:endParaRPr lang="en-US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started: Testing the system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800" dirty="0">
                <a:solidFill>
                  <a:srgbClr val="990000"/>
                </a:solidFill>
              </a:rPr>
              <a:t>A test script</a:t>
            </a:r>
            <a:r>
              <a:rPr lang="en-US" sz="2800" dirty="0" smtClean="0">
                <a:solidFill>
                  <a:srgbClr val="990000"/>
                </a:solidFill>
              </a:rPr>
              <a:t>: test.php</a:t>
            </a:r>
          </a:p>
          <a:p>
            <a:pPr>
              <a:lnSpc>
                <a:spcPct val="80000"/>
              </a:lnSpc>
              <a:buNone/>
            </a:pPr>
            <a:endParaRPr lang="en-US" dirty="0">
              <a:solidFill>
                <a:srgbClr val="990000"/>
              </a:solidFill>
            </a:endParaRPr>
          </a:p>
          <a:p>
            <a:pPr>
              <a:lnSpc>
                <a:spcPct val="80000"/>
              </a:lnSpc>
              <a:buNone/>
            </a:pPr>
            <a:r>
              <a:rPr lang="en-US" sz="2800" dirty="0" smtClean="0"/>
              <a:t>&lt;html</a:t>
            </a:r>
            <a:r>
              <a:rPr lang="en-US" sz="2800" dirty="0"/>
              <a:t>&gt; </a:t>
            </a:r>
            <a:br>
              <a:rPr lang="en-US" sz="2800" dirty="0"/>
            </a:br>
            <a:r>
              <a:rPr lang="en-US" sz="2800" dirty="0"/>
              <a:t>  &lt;head&gt;&lt;title&gt;Hello in PHP&lt;/title&gt;&lt;/head&gt;</a:t>
            </a:r>
            <a:br>
              <a:rPr lang="en-US" sz="2800" dirty="0"/>
            </a:br>
            <a:r>
              <a:rPr lang="en-US" sz="2800" dirty="0"/>
              <a:t>  &lt;body&gt;</a:t>
            </a:r>
            <a:br>
              <a:rPr lang="en-US" sz="2800" dirty="0"/>
            </a:br>
            <a:r>
              <a:rPr lang="en-US" sz="2800" dirty="0"/>
              <a:t>    &lt;h1&gt;Hello in PHP&lt;/h1&gt;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 dirty="0"/>
              <a:t>       &lt;?</a:t>
            </a:r>
            <a:r>
              <a:rPr lang="en-US" sz="2800" dirty="0" err="1"/>
              <a:t>php</a:t>
            </a:r>
            <a:endParaRPr lang="en-US" sz="28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 dirty="0"/>
              <a:t>             print "Hello, world!";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 dirty="0"/>
              <a:t>             </a:t>
            </a:r>
            <a:r>
              <a:rPr lang="en-US" sz="2800" dirty="0" err="1"/>
              <a:t>phpInfo</a:t>
            </a:r>
            <a:r>
              <a:rPr lang="en-US" sz="2800" dirty="0"/>
              <a:t>();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 dirty="0"/>
              <a:t>       ?&gt;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 dirty="0"/>
              <a:t>     &lt;/body&gt;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 dirty="0"/>
              <a:t>&lt;/html&gt;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IUSB A340 Spring 2008</a:t>
            </a:r>
            <a:endParaRPr lang="en-US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word about variables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Must be declared in a PHP segment</a:t>
            </a:r>
          </a:p>
          <a:p>
            <a:pPr>
              <a:lnSpc>
                <a:spcPct val="90000"/>
              </a:lnSpc>
            </a:pPr>
            <a:r>
              <a:rPr lang="en-US" dirty="0"/>
              <a:t>Names are preceded by a $</a:t>
            </a:r>
          </a:p>
          <a:p>
            <a:pPr>
              <a:lnSpc>
                <a:spcPct val="90000"/>
              </a:lnSpc>
            </a:pPr>
            <a:r>
              <a:rPr lang="en-US" dirty="0"/>
              <a:t>Names are case-sensitive</a:t>
            </a:r>
          </a:p>
          <a:p>
            <a:pPr>
              <a:lnSpc>
                <a:spcPct val="90000"/>
              </a:lnSpc>
            </a:pPr>
            <a:r>
              <a:rPr lang="en-US" dirty="0"/>
              <a:t>Safe mode is usually enforced</a:t>
            </a:r>
          </a:p>
          <a:p>
            <a:pPr>
              <a:lnSpc>
                <a:spcPct val="90000"/>
              </a:lnSpc>
            </a:pPr>
            <a:r>
              <a:rPr lang="en-US" dirty="0"/>
              <a:t>Basic types:</a:t>
            </a:r>
          </a:p>
          <a:p>
            <a:pPr lvl="1">
              <a:lnSpc>
                <a:spcPct val="90000"/>
              </a:lnSpc>
            </a:pPr>
            <a:r>
              <a:rPr lang="en-US" dirty="0">
                <a:hlinkClick r:id="rId3"/>
              </a:rPr>
              <a:t>Booleans</a:t>
            </a:r>
            <a:r>
              <a:rPr lang="en-US" dirty="0"/>
              <a:t>:  TRUE / FALSE</a:t>
            </a:r>
          </a:p>
          <a:p>
            <a:pPr lvl="1">
              <a:lnSpc>
                <a:spcPct val="90000"/>
              </a:lnSpc>
            </a:pPr>
            <a:r>
              <a:rPr lang="en-US" dirty="0">
                <a:hlinkClick r:id="rId4"/>
              </a:rPr>
              <a:t>Integers</a:t>
            </a:r>
            <a:r>
              <a:rPr lang="en-US" dirty="0"/>
              <a:t>: 32 bit </a:t>
            </a:r>
          </a:p>
          <a:p>
            <a:pPr lvl="1">
              <a:lnSpc>
                <a:spcPct val="90000"/>
              </a:lnSpc>
            </a:pPr>
            <a:r>
              <a:rPr lang="en-US" dirty="0">
                <a:hlinkClick r:id="rId5"/>
              </a:rPr>
              <a:t>Floating point numbers</a:t>
            </a:r>
            <a:r>
              <a:rPr lang="en-US" dirty="0"/>
              <a:t>: 64bit </a:t>
            </a:r>
            <a:r>
              <a:rPr lang="en-US" dirty="0" smtClean="0"/>
              <a:t> 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>
                <a:hlinkClick r:id="rId6"/>
              </a:rPr>
              <a:t>Strings</a:t>
            </a:r>
            <a:r>
              <a:rPr lang="en-US" dirty="0"/>
              <a:t>: 8bit characters 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IUSB A340 Spring 2008</a:t>
            </a:r>
            <a:endParaRPr lang="en-US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amage control design template">
  <a:themeElements>
    <a:clrScheme name="Custom 2">
      <a:dk1>
        <a:srgbClr val="1C1C1C"/>
      </a:dk1>
      <a:lt1>
        <a:srgbClr val="C00000"/>
      </a:lt1>
      <a:dk2>
        <a:srgbClr val="800000"/>
      </a:dk2>
      <a:lt2>
        <a:srgbClr val="FFFFFF"/>
      </a:lt2>
      <a:accent1>
        <a:srgbClr val="909082"/>
      </a:accent1>
      <a:accent2>
        <a:srgbClr val="809EA8"/>
      </a:accent2>
      <a:accent3>
        <a:srgbClr val="B9BAB6"/>
      </a:accent3>
      <a:accent4>
        <a:srgbClr val="7F7F7F"/>
      </a:accent4>
      <a:accent5>
        <a:srgbClr val="C6C6C1"/>
      </a:accent5>
      <a:accent6>
        <a:srgbClr val="738F98"/>
      </a:accent6>
      <a:hlink>
        <a:srgbClr val="FFCC66"/>
      </a:hlink>
      <a:folHlink>
        <a:srgbClr val="E9DCB9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777777"/>
        </a:dk1>
        <a:lt1>
          <a:srgbClr val="969696"/>
        </a:lt1>
        <a:dk2>
          <a:srgbClr val="686B5D"/>
        </a:dk2>
        <a:lt2>
          <a:srgbClr val="FFFFCC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7F7F7F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Damage control design template</Template>
  <TotalTime>149</TotalTime>
  <Words>700</Words>
  <Application>Microsoft PowerPoint</Application>
  <PresentationFormat>On-screen Show (4:3)</PresentationFormat>
  <Paragraphs>182</Paragraphs>
  <Slides>18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Damage control design template</vt:lpstr>
      <vt:lpstr>A340 Lecture 2</vt:lpstr>
      <vt:lpstr>Setting up a web domain</vt:lpstr>
      <vt:lpstr>What XAMPPlite does for you…</vt:lpstr>
      <vt:lpstr>How does it cost to set up a website?</vt:lpstr>
      <vt:lpstr>Setting up a development environment</vt:lpstr>
      <vt:lpstr>Simple rules of engagement</vt:lpstr>
      <vt:lpstr>A quick tour of Apache/ XAMPPlite</vt:lpstr>
      <vt:lpstr>Getting started: Testing the system</vt:lpstr>
      <vt:lpstr>A word about variables</vt:lpstr>
      <vt:lpstr>Three types of strings</vt:lpstr>
      <vt:lpstr>Output</vt:lpstr>
      <vt:lpstr>Finding answers about PHP</vt:lpstr>
      <vt:lpstr>Assignment of values</vt:lpstr>
      <vt:lpstr>Application: Interpolating data</vt:lpstr>
      <vt:lpstr>Output</vt:lpstr>
      <vt:lpstr>Another set of data</vt:lpstr>
      <vt:lpstr>Corresponding changes in output</vt:lpstr>
      <vt:lpstr>Q&amp;A 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A340 Lecture 1</dc:title>
  <dc:creator>Daddy</dc:creator>
  <cp:lastModifiedBy>Batzinger, Robert P</cp:lastModifiedBy>
  <cp:revision>22</cp:revision>
  <cp:lastPrinted>1601-01-01T00:00:00Z</cp:lastPrinted>
  <dcterms:created xsi:type="dcterms:W3CDTF">2008-01-09T05:16:50Z</dcterms:created>
  <dcterms:modified xsi:type="dcterms:W3CDTF">2008-01-09T16:46:15Z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TC010900291033</vt:lpwstr>
  </property>
</Properties>
</file>