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5" r:id="rId4"/>
    <p:sldId id="271" r:id="rId5"/>
    <p:sldId id="270" r:id="rId6"/>
    <p:sldId id="272" r:id="rId7"/>
    <p:sldId id="277" r:id="rId8"/>
    <p:sldId id="278" r:id="rId9"/>
    <p:sldId id="279" r:id="rId10"/>
    <p:sldId id="280" r:id="rId11"/>
    <p:sldId id="281" r:id="rId12"/>
    <p:sldId id="282" r:id="rId13"/>
    <p:sldId id="286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 autoAdjust="0"/>
  </p:normalViewPr>
  <p:slideViewPr>
    <p:cSldViewPr>
      <p:cViewPr varScale="1">
        <p:scale>
          <a:sx n="53" d="100"/>
          <a:sy n="53" d="100"/>
        </p:scale>
        <p:origin x="-10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1/20/2009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HTTP communication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Status Codes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500 Internal Server Error</a:t>
            </a:r>
          </a:p>
          <a:p>
            <a:r>
              <a:rPr lang="en-US" sz="2400" dirty="0" smtClean="0"/>
              <a:t>501 Not Implemented</a:t>
            </a:r>
          </a:p>
          <a:p>
            <a:r>
              <a:rPr lang="en-US" sz="2400" dirty="0" smtClean="0"/>
              <a:t>502 Bad Gateway</a:t>
            </a:r>
          </a:p>
          <a:p>
            <a:r>
              <a:rPr lang="en-US" sz="2400" dirty="0" smtClean="0"/>
              <a:t>503 Service Unavailable</a:t>
            </a:r>
          </a:p>
          <a:p>
            <a:r>
              <a:rPr lang="en-US" sz="2400" dirty="0" smtClean="0"/>
              <a:t>504 Gateway Time-out</a:t>
            </a:r>
          </a:p>
          <a:p>
            <a:r>
              <a:rPr lang="en-US" sz="2400" dirty="0" smtClean="0"/>
              <a:t>505 HTTP Version not supported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part description of the data in the message body:</a:t>
            </a:r>
          </a:p>
          <a:p>
            <a:pPr lvl="1"/>
            <a:r>
              <a:rPr lang="en-US" dirty="0" smtClean="0"/>
              <a:t>Class/protocol : text/html</a:t>
            </a:r>
          </a:p>
          <a:p>
            <a:r>
              <a:rPr lang="en-US" dirty="0" smtClean="0"/>
              <a:t>Used to alert the browser to call up the appropriate display- viewer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content-types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application\ </a:t>
            </a:r>
            <a:r>
              <a:rPr lang="en-US" sz="500" dirty="0" err="1" smtClean="0"/>
              <a:t>activemessage</a:t>
            </a:r>
            <a:r>
              <a:rPr lang="en-US" sz="500" dirty="0" smtClean="0"/>
              <a:t>, </a:t>
            </a:r>
            <a:r>
              <a:rPr lang="en-US" sz="500" dirty="0" err="1" smtClean="0"/>
              <a:t>andrew</a:t>
            </a:r>
            <a:r>
              <a:rPr lang="en-US" sz="500" dirty="0" smtClean="0"/>
              <a:t>-inset, </a:t>
            </a:r>
            <a:r>
              <a:rPr lang="en-US" sz="500" dirty="0" err="1" smtClean="0"/>
              <a:t>applefile</a:t>
            </a:r>
            <a:r>
              <a:rPr lang="en-US" sz="500" dirty="0" smtClean="0"/>
              <a:t>, </a:t>
            </a:r>
            <a:r>
              <a:rPr lang="en-US" sz="500" dirty="0" err="1" smtClean="0"/>
              <a:t>atomicmail</a:t>
            </a:r>
            <a:r>
              <a:rPr lang="en-US" sz="500" dirty="0" smtClean="0"/>
              <a:t>, cals-1840, </a:t>
            </a:r>
            <a:r>
              <a:rPr lang="en-US" sz="500" dirty="0" err="1" smtClean="0"/>
              <a:t>commonground</a:t>
            </a:r>
            <a:r>
              <a:rPr lang="en-US" sz="500" dirty="0" smtClean="0"/>
              <a:t>, </a:t>
            </a:r>
            <a:r>
              <a:rPr lang="en-US" sz="500" dirty="0" err="1" smtClean="0"/>
              <a:t>cybercash</a:t>
            </a:r>
            <a:r>
              <a:rPr lang="en-US" sz="500" dirty="0" smtClean="0"/>
              <a:t>, </a:t>
            </a:r>
            <a:r>
              <a:rPr lang="en-US" sz="500" dirty="0" err="1" smtClean="0"/>
              <a:t>dca-rft</a:t>
            </a:r>
            <a:r>
              <a:rPr lang="en-US" sz="500" dirty="0" smtClean="0"/>
              <a:t>, </a:t>
            </a:r>
            <a:r>
              <a:rPr lang="en-US" sz="500" dirty="0" err="1" smtClean="0"/>
              <a:t>dec-dx</a:t>
            </a:r>
            <a:r>
              <a:rPr lang="en-US" sz="500" dirty="0" smtClean="0"/>
              <a:t>, EDI-Consent, EDIFACT, EDI-X12, </a:t>
            </a:r>
            <a:r>
              <a:rPr lang="en-US" sz="500" dirty="0" err="1" smtClean="0"/>
              <a:t>eshop</a:t>
            </a:r>
            <a:r>
              <a:rPr lang="en-US" sz="500" dirty="0" smtClean="0"/>
              <a:t>, </a:t>
            </a:r>
            <a:r>
              <a:rPr lang="en-US" sz="500" dirty="0" err="1" smtClean="0"/>
              <a:t>hyperstudio</a:t>
            </a:r>
            <a:r>
              <a:rPr lang="en-US" sz="500" dirty="0" smtClean="0"/>
              <a:t>, </a:t>
            </a:r>
            <a:r>
              <a:rPr lang="en-US" sz="500" dirty="0" err="1" smtClean="0"/>
              <a:t>iges</a:t>
            </a:r>
            <a:r>
              <a:rPr lang="en-US" sz="500" dirty="0" smtClean="0"/>
              <a:t>, mac-binhex40, </a:t>
            </a:r>
            <a:r>
              <a:rPr lang="en-US" sz="500" dirty="0" err="1" smtClean="0"/>
              <a:t>macwriteii</a:t>
            </a:r>
            <a:r>
              <a:rPr lang="en-US" sz="500" dirty="0" smtClean="0"/>
              <a:t>, marc, </a:t>
            </a:r>
            <a:r>
              <a:rPr lang="en-US" sz="500" dirty="0" err="1" smtClean="0"/>
              <a:t>mathematica</a:t>
            </a:r>
            <a:r>
              <a:rPr lang="en-US" sz="500" dirty="0" smtClean="0"/>
              <a:t>, </a:t>
            </a:r>
            <a:r>
              <a:rPr lang="en-US" sz="500" dirty="0" err="1" smtClean="0"/>
              <a:t>msword</a:t>
            </a:r>
            <a:r>
              <a:rPr lang="en-US" sz="500" dirty="0" smtClean="0"/>
              <a:t>, news-message-id, news-transmission, octet-stream, </a:t>
            </a:r>
            <a:r>
              <a:rPr lang="en-US" sz="500" dirty="0" err="1" smtClean="0"/>
              <a:t>oda</a:t>
            </a:r>
            <a:r>
              <a:rPr lang="en-US" sz="500" dirty="0" smtClean="0"/>
              <a:t>, </a:t>
            </a:r>
            <a:r>
              <a:rPr lang="en-US" sz="500" dirty="0" err="1" smtClean="0"/>
              <a:t>pdf</a:t>
            </a:r>
            <a:r>
              <a:rPr lang="en-US" sz="500" dirty="0" smtClean="0"/>
              <a:t>, </a:t>
            </a:r>
            <a:r>
              <a:rPr lang="en-US" sz="500" dirty="0" err="1" smtClean="0"/>
              <a:t>pgp</a:t>
            </a:r>
            <a:r>
              <a:rPr lang="en-US" sz="500" dirty="0" smtClean="0"/>
              <a:t>-encrypted, </a:t>
            </a:r>
            <a:r>
              <a:rPr lang="en-US" sz="500" dirty="0" err="1" smtClean="0"/>
              <a:t>pgp</a:t>
            </a:r>
            <a:r>
              <a:rPr lang="en-US" sz="500" dirty="0" smtClean="0"/>
              <a:t>-signature, </a:t>
            </a:r>
            <a:r>
              <a:rPr lang="en-US" sz="500" dirty="0" err="1" smtClean="0"/>
              <a:t>pgp</a:t>
            </a:r>
            <a:r>
              <a:rPr lang="en-US" sz="500" dirty="0" smtClean="0"/>
              <a:t>-keys, pkcs7-mime, pkcs7-signature, pkcs10, postscript, </a:t>
            </a:r>
            <a:r>
              <a:rPr lang="en-US" sz="500" dirty="0" err="1" smtClean="0"/>
              <a:t>prs.alvestrand.titrax</a:t>
            </a:r>
            <a:r>
              <a:rPr lang="en-US" sz="500" dirty="0" smtClean="0"/>
              <a:t>-sheet, prs.cww, </a:t>
            </a:r>
            <a:r>
              <a:rPr lang="en-US" sz="500" dirty="0" err="1" smtClean="0"/>
              <a:t>prs.nprend</a:t>
            </a:r>
            <a:r>
              <a:rPr lang="en-US" sz="500" dirty="0" smtClean="0"/>
              <a:t>, remote-printing, </a:t>
            </a:r>
            <a:r>
              <a:rPr lang="en-US" sz="500" dirty="0" err="1" smtClean="0"/>
              <a:t>riscos</a:t>
            </a:r>
            <a:r>
              <a:rPr lang="en-US" sz="500" dirty="0" smtClean="0"/>
              <a:t>, rtf, set-payment-initiation, set-payment, set-registration-initiation, set-registration, </a:t>
            </a:r>
            <a:r>
              <a:rPr lang="en-US" sz="500" dirty="0" err="1" smtClean="0"/>
              <a:t>sgml</a:t>
            </a:r>
            <a:r>
              <a:rPr lang="en-US" sz="500" dirty="0" smtClean="0"/>
              <a:t>, </a:t>
            </a:r>
            <a:r>
              <a:rPr lang="en-US" sz="500" dirty="0" err="1" smtClean="0"/>
              <a:t>sgml</a:t>
            </a:r>
            <a:r>
              <a:rPr lang="en-US" sz="500" dirty="0" smtClean="0"/>
              <a:t>-open-catalog, slate, </a:t>
            </a:r>
            <a:r>
              <a:rPr lang="en-US" sz="500" dirty="0" err="1" smtClean="0"/>
              <a:t>vemmi</a:t>
            </a:r>
            <a:r>
              <a:rPr lang="en-US" sz="500" dirty="0" smtClean="0"/>
              <a:t>, </a:t>
            </a:r>
            <a:r>
              <a:rPr lang="en-US" sz="500" dirty="0" err="1" smtClean="0"/>
              <a:t>vnd.$commerce_battelle</a:t>
            </a:r>
            <a:r>
              <a:rPr lang="en-US" sz="500" dirty="0" smtClean="0"/>
              <a:t>, vnd.3M.Post-it-Notes, </a:t>
            </a:r>
            <a:r>
              <a:rPr lang="en-US" sz="500" dirty="0" err="1" smtClean="0"/>
              <a:t>vnd.acucobol</a:t>
            </a:r>
            <a:r>
              <a:rPr lang="en-US" sz="500" dirty="0" smtClean="0"/>
              <a:t>, </a:t>
            </a:r>
            <a:r>
              <a:rPr lang="en-US" sz="500" dirty="0" err="1" smtClean="0"/>
              <a:t>vnd.anser</a:t>
            </a:r>
            <a:r>
              <a:rPr lang="en-US" sz="500" dirty="0" smtClean="0"/>
              <a:t>-web-funds-transfer-initiation, </a:t>
            </a:r>
            <a:r>
              <a:rPr lang="en-US" sz="500" dirty="0" err="1" smtClean="0"/>
              <a:t>vnd.anser</a:t>
            </a:r>
            <a:r>
              <a:rPr lang="en-US" sz="500" dirty="0" smtClean="0"/>
              <a:t>-web-certificate-issue-initiation, </a:t>
            </a:r>
            <a:r>
              <a:rPr lang="en-US" sz="500" dirty="0" err="1" smtClean="0"/>
              <a:t>vnd.audiograph</a:t>
            </a:r>
            <a:r>
              <a:rPr lang="en-US" sz="500" dirty="0" smtClean="0"/>
              <a:t>, </a:t>
            </a:r>
            <a:r>
              <a:rPr lang="en-US" sz="500" dirty="0" err="1" smtClean="0"/>
              <a:t>vnd.businessobjects</a:t>
            </a:r>
            <a:r>
              <a:rPr lang="en-US" sz="500" dirty="0" smtClean="0"/>
              <a:t>, </a:t>
            </a:r>
            <a:r>
              <a:rPr lang="en-US" sz="500" dirty="0" err="1" smtClean="0"/>
              <a:t>vnd.claymore</a:t>
            </a:r>
            <a:r>
              <a:rPr lang="en-US" sz="500" dirty="0" smtClean="0"/>
              <a:t>, </a:t>
            </a:r>
            <a:r>
              <a:rPr lang="en-US" sz="500" dirty="0" err="1" smtClean="0"/>
              <a:t>vnd.comsocaller</a:t>
            </a:r>
            <a:r>
              <a:rPr lang="en-US" sz="500" dirty="0" smtClean="0"/>
              <a:t>, vnd.dna, vnd.dxr, </a:t>
            </a:r>
            <a:r>
              <a:rPr lang="en-US" sz="500" dirty="0" err="1" smtClean="0"/>
              <a:t>vnd.ecdis</a:t>
            </a:r>
            <a:r>
              <a:rPr lang="en-US" sz="500" dirty="0" smtClean="0"/>
              <a:t>-update, </a:t>
            </a:r>
            <a:r>
              <a:rPr lang="en-US" sz="500" dirty="0" err="1" smtClean="0"/>
              <a:t>vnd.ecowin.chart</a:t>
            </a:r>
            <a:r>
              <a:rPr lang="en-US" sz="500" dirty="0" smtClean="0"/>
              <a:t>, </a:t>
            </a:r>
            <a:r>
              <a:rPr lang="en-US" sz="500" dirty="0" err="1" smtClean="0"/>
              <a:t>vnd.ecowin.filerequest</a:t>
            </a:r>
            <a:r>
              <a:rPr lang="en-US" sz="500" dirty="0" smtClean="0"/>
              <a:t>, </a:t>
            </a:r>
            <a:r>
              <a:rPr lang="en-US" sz="500" dirty="0" err="1" smtClean="0"/>
              <a:t>vnd.ecowin.fileupdate</a:t>
            </a:r>
            <a:r>
              <a:rPr lang="en-US" sz="500" dirty="0" smtClean="0"/>
              <a:t>, </a:t>
            </a:r>
            <a:r>
              <a:rPr lang="en-US" sz="500" dirty="0" err="1" smtClean="0"/>
              <a:t>vnd.ecowin.series</a:t>
            </a:r>
            <a:r>
              <a:rPr lang="en-US" sz="500" dirty="0" smtClean="0"/>
              <a:t>, </a:t>
            </a:r>
            <a:r>
              <a:rPr lang="en-US" sz="500" dirty="0" err="1" smtClean="0"/>
              <a:t>vnd.ecowin.seriesrequest</a:t>
            </a:r>
            <a:r>
              <a:rPr lang="en-US" sz="500" dirty="0" smtClean="0"/>
              <a:t>, </a:t>
            </a:r>
            <a:r>
              <a:rPr lang="en-US" sz="500" dirty="0" err="1" smtClean="0"/>
              <a:t>vnd.ecowin.seriesupdate</a:t>
            </a:r>
            <a:r>
              <a:rPr lang="en-US" sz="500" dirty="0" smtClean="0"/>
              <a:t>, </a:t>
            </a:r>
            <a:r>
              <a:rPr lang="en-US" sz="500" dirty="0" err="1" smtClean="0"/>
              <a:t>vnd.enliven</a:t>
            </a:r>
            <a:r>
              <a:rPr lang="en-US" sz="500" dirty="0" smtClean="0"/>
              <a:t>, </a:t>
            </a:r>
            <a:r>
              <a:rPr lang="en-US" sz="500" dirty="0" err="1" smtClean="0"/>
              <a:t>vnd.epson.salt</a:t>
            </a:r>
            <a:r>
              <a:rPr lang="en-US" sz="500" dirty="0" smtClean="0"/>
              <a:t>, vnd.fdf, </a:t>
            </a:r>
            <a:r>
              <a:rPr lang="en-US" sz="500" dirty="0" err="1" smtClean="0"/>
              <a:t>vnd.ffsns</a:t>
            </a:r>
            <a:r>
              <a:rPr lang="en-US" sz="500" dirty="0" smtClean="0"/>
              <a:t>, </a:t>
            </a:r>
            <a:r>
              <a:rPr lang="en-US" sz="500" dirty="0" err="1" smtClean="0"/>
              <a:t>vnd.FloGraphIt</a:t>
            </a:r>
            <a:r>
              <a:rPr lang="en-US" sz="500" dirty="0" smtClean="0"/>
              <a:t>, </a:t>
            </a:r>
            <a:r>
              <a:rPr lang="en-US" sz="500" dirty="0" err="1" smtClean="0"/>
              <a:t>vnd.framemaker</a:t>
            </a:r>
            <a:r>
              <a:rPr lang="en-US" sz="500" dirty="0" smtClean="0"/>
              <a:t>, </a:t>
            </a:r>
            <a:r>
              <a:rPr lang="en-US" sz="500" dirty="0" err="1" smtClean="0"/>
              <a:t>vnd.fujitsu.oasys</a:t>
            </a:r>
            <a:r>
              <a:rPr lang="en-US" sz="500" dirty="0" smtClean="0"/>
              <a:t>, vnd.fujitsu.oasys2, vnd.fujitsu.oasys3, </a:t>
            </a:r>
            <a:r>
              <a:rPr lang="en-US" sz="500" dirty="0" err="1" smtClean="0"/>
              <a:t>vnd.fujitsu.oasysprs</a:t>
            </a:r>
            <a:r>
              <a:rPr lang="en-US" sz="500" dirty="0" smtClean="0"/>
              <a:t>, </a:t>
            </a:r>
            <a:r>
              <a:rPr lang="en-US" sz="500" dirty="0" err="1" smtClean="0"/>
              <a:t>vnd.fujitsu.oasysgp</a:t>
            </a:r>
            <a:r>
              <a:rPr lang="en-US" sz="500" dirty="0" smtClean="0"/>
              <a:t>, </a:t>
            </a:r>
            <a:r>
              <a:rPr lang="en-US" sz="500" dirty="0" err="1" smtClean="0"/>
              <a:t>vnd.fujixerox.docuworks</a:t>
            </a:r>
            <a:r>
              <a:rPr lang="en-US" sz="500" dirty="0" smtClean="0"/>
              <a:t>, </a:t>
            </a:r>
            <a:r>
              <a:rPr lang="en-US" sz="500" dirty="0" err="1" smtClean="0"/>
              <a:t>vnd.hp-hps</a:t>
            </a:r>
            <a:r>
              <a:rPr lang="en-US" sz="500" dirty="0" smtClean="0"/>
              <a:t>, </a:t>
            </a:r>
            <a:r>
              <a:rPr lang="en-US" sz="500" dirty="0" err="1" smtClean="0"/>
              <a:t>vnd.hp</a:t>
            </a:r>
            <a:r>
              <a:rPr lang="en-US" sz="500" dirty="0" smtClean="0"/>
              <a:t>-HPGL, </a:t>
            </a:r>
            <a:r>
              <a:rPr lang="en-US" sz="500" dirty="0" err="1" smtClean="0"/>
              <a:t>vnd.hp</a:t>
            </a:r>
            <a:r>
              <a:rPr lang="en-US" sz="500" dirty="0" smtClean="0"/>
              <a:t>-PCL, </a:t>
            </a:r>
            <a:r>
              <a:rPr lang="en-US" sz="500" dirty="0" err="1" smtClean="0"/>
              <a:t>vnd.hp</a:t>
            </a:r>
            <a:r>
              <a:rPr lang="en-US" sz="500" dirty="0" smtClean="0"/>
              <a:t>-PCLXL, </a:t>
            </a:r>
            <a:r>
              <a:rPr lang="en-US" sz="500" dirty="0" err="1" smtClean="0"/>
              <a:t>vnd.ibm.MiniPay</a:t>
            </a:r>
            <a:r>
              <a:rPr lang="en-US" sz="500" dirty="0" smtClean="0"/>
              <a:t>, </a:t>
            </a:r>
            <a:r>
              <a:rPr lang="en-US" sz="500" dirty="0" err="1" smtClean="0"/>
              <a:t>vnd.ibm.modcap</a:t>
            </a:r>
            <a:r>
              <a:rPr lang="en-US" sz="500" dirty="0" smtClean="0"/>
              <a:t>, </a:t>
            </a:r>
            <a:r>
              <a:rPr lang="en-US" sz="500" dirty="0" err="1" smtClean="0"/>
              <a:t>vnd.intercon.formnet</a:t>
            </a:r>
            <a:r>
              <a:rPr lang="en-US" sz="500" dirty="0" smtClean="0"/>
              <a:t>, </a:t>
            </a:r>
            <a:r>
              <a:rPr lang="en-US" sz="500" dirty="0" err="1" smtClean="0"/>
              <a:t>vnd.intertrust.digibox</a:t>
            </a:r>
            <a:r>
              <a:rPr lang="en-US" sz="500" dirty="0" smtClean="0"/>
              <a:t>, </a:t>
            </a:r>
            <a:r>
              <a:rPr lang="en-US" sz="500" dirty="0" err="1" smtClean="0"/>
              <a:t>vnd.intertrust.nncp</a:t>
            </a:r>
            <a:r>
              <a:rPr lang="en-US" sz="500" dirty="0" smtClean="0"/>
              <a:t>, </a:t>
            </a:r>
            <a:r>
              <a:rPr lang="en-US" sz="500" dirty="0" err="1" smtClean="0"/>
              <a:t>vnd.is-xpr</a:t>
            </a:r>
            <a:r>
              <a:rPr lang="en-US" sz="500" dirty="0" smtClean="0"/>
              <a:t>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-directory-service,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</a:t>
            </a:r>
            <a:r>
              <a:rPr lang="en-US" sz="500" dirty="0" err="1" smtClean="0"/>
              <a:t>jpnstore</a:t>
            </a:r>
            <a:r>
              <a:rPr lang="en-US" sz="500" dirty="0" smtClean="0"/>
              <a:t>-wakeup,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-payment-wakeup,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-registration,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-registration-wakeup,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</a:t>
            </a:r>
            <a:r>
              <a:rPr lang="en-US" sz="500" dirty="0" err="1" smtClean="0"/>
              <a:t>setstore</a:t>
            </a:r>
            <a:r>
              <a:rPr lang="en-US" sz="500" dirty="0" smtClean="0"/>
              <a:t>-wakeup,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-verification, </a:t>
            </a:r>
            <a:r>
              <a:rPr lang="en-US" sz="500" dirty="0" err="1" smtClean="0"/>
              <a:t>vnd.japannet</a:t>
            </a:r>
            <a:r>
              <a:rPr lang="en-US" sz="500" dirty="0" smtClean="0"/>
              <a:t>-verification-wakeup, </a:t>
            </a:r>
            <a:r>
              <a:rPr lang="en-US" sz="500" dirty="0" err="1" smtClean="0"/>
              <a:t>vnd.koan</a:t>
            </a:r>
            <a:r>
              <a:rPr lang="en-US" sz="500" dirty="0" smtClean="0"/>
              <a:t>, </a:t>
            </a:r>
            <a:r>
              <a:rPr lang="en-US" sz="500" dirty="0" err="1" smtClean="0"/>
              <a:t>vnd.lotus-wordpro</a:t>
            </a:r>
            <a:r>
              <a:rPr lang="en-US" sz="500" dirty="0" smtClean="0"/>
              <a:t>, </a:t>
            </a:r>
            <a:r>
              <a:rPr lang="en-US" sz="500" dirty="0" err="1" smtClean="0"/>
              <a:t>vnd.lotus</a:t>
            </a:r>
            <a:r>
              <a:rPr lang="en-US" sz="500" dirty="0" smtClean="0"/>
              <a:t>-approach, vnd.lotus-1-2-3, </a:t>
            </a:r>
            <a:r>
              <a:rPr lang="en-US" sz="500" dirty="0" err="1" smtClean="0"/>
              <a:t>vnd.lotus</a:t>
            </a:r>
            <a:r>
              <a:rPr lang="en-US" sz="500" dirty="0" smtClean="0"/>
              <a:t>-organizer, </a:t>
            </a:r>
            <a:r>
              <a:rPr lang="en-US" sz="500" dirty="0" err="1" smtClean="0"/>
              <a:t>vnd.lotus-screencam</a:t>
            </a:r>
            <a:r>
              <a:rPr lang="en-US" sz="500" dirty="0" smtClean="0"/>
              <a:t>, </a:t>
            </a:r>
            <a:r>
              <a:rPr lang="en-US" sz="500" dirty="0" err="1" smtClean="0"/>
              <a:t>vnd.lotus</a:t>
            </a:r>
            <a:r>
              <a:rPr lang="en-US" sz="500" dirty="0" smtClean="0"/>
              <a:t>-freelance, </a:t>
            </a:r>
            <a:r>
              <a:rPr lang="en-US" sz="500" dirty="0" err="1" smtClean="0"/>
              <a:t>vnd.meridian</a:t>
            </a:r>
            <a:r>
              <a:rPr lang="en-US" sz="500" dirty="0" smtClean="0"/>
              <a:t>-slingshot, vnd.mif, vnd.minisoft-hp3000-save, </a:t>
            </a:r>
            <a:r>
              <a:rPr lang="en-US" sz="500" dirty="0" err="1" smtClean="0"/>
              <a:t>vnd.mitsubishi.misty-guard.trustweb</a:t>
            </a:r>
            <a:r>
              <a:rPr lang="en-US" sz="500" dirty="0" smtClean="0"/>
              <a:t>, vnd.ms-</a:t>
            </a:r>
            <a:r>
              <a:rPr lang="en-US" sz="500" dirty="0" err="1" smtClean="0"/>
              <a:t>artgalry</a:t>
            </a:r>
            <a:r>
              <a:rPr lang="en-US" sz="500" dirty="0" smtClean="0"/>
              <a:t>, vnd.ms-</a:t>
            </a:r>
            <a:r>
              <a:rPr lang="en-US" sz="500" dirty="0" err="1" smtClean="0"/>
              <a:t>asf</a:t>
            </a:r>
            <a:r>
              <a:rPr lang="en-US" sz="500" dirty="0" smtClean="0"/>
              <a:t>, vnd.ms-excel, vnd.ms-</a:t>
            </a:r>
            <a:r>
              <a:rPr lang="en-US" sz="500" dirty="0" err="1" smtClean="0"/>
              <a:t>powerpoint</a:t>
            </a:r>
            <a:r>
              <a:rPr lang="en-US" sz="500" dirty="0" smtClean="0"/>
              <a:t>, vnd.ms-project, vnd.ms-</a:t>
            </a:r>
            <a:r>
              <a:rPr lang="en-US" sz="500" dirty="0" err="1" smtClean="0"/>
              <a:t>tnef</a:t>
            </a:r>
            <a:r>
              <a:rPr lang="en-US" sz="500" dirty="0" smtClean="0"/>
              <a:t>, vnd.ms-works, </a:t>
            </a:r>
            <a:r>
              <a:rPr lang="en-US" sz="500" dirty="0" err="1" smtClean="0"/>
              <a:t>vnd.music-niff</a:t>
            </a:r>
            <a:r>
              <a:rPr lang="en-US" sz="500" dirty="0" smtClean="0"/>
              <a:t>, </a:t>
            </a:r>
            <a:r>
              <a:rPr lang="en-US" sz="500" dirty="0" err="1" smtClean="0"/>
              <a:t>vnd.musician</a:t>
            </a:r>
            <a:r>
              <a:rPr lang="en-US" sz="500" dirty="0" smtClean="0"/>
              <a:t>, </a:t>
            </a:r>
            <a:r>
              <a:rPr lang="en-US" sz="500" dirty="0" err="1" smtClean="0"/>
              <a:t>vnd.netfpx</a:t>
            </a:r>
            <a:r>
              <a:rPr lang="en-US" sz="500" dirty="0" smtClean="0"/>
              <a:t>, </a:t>
            </a:r>
            <a:r>
              <a:rPr lang="en-US" sz="500" dirty="0" err="1" smtClean="0"/>
              <a:t>vnd.noblenet</a:t>
            </a:r>
            <a:r>
              <a:rPr lang="en-US" sz="500" dirty="0" smtClean="0"/>
              <a:t>-web, </a:t>
            </a:r>
            <a:r>
              <a:rPr lang="en-US" sz="500" dirty="0" err="1" smtClean="0"/>
              <a:t>vnd.noblenet</a:t>
            </a:r>
            <a:r>
              <a:rPr lang="en-US" sz="500" dirty="0" smtClean="0"/>
              <a:t>-sealer, </a:t>
            </a:r>
            <a:r>
              <a:rPr lang="en-US" sz="500" dirty="0" err="1" smtClean="0"/>
              <a:t>vnd.noblenet</a:t>
            </a:r>
            <a:r>
              <a:rPr lang="en-US" sz="500" dirty="0" smtClean="0"/>
              <a:t>-directory, </a:t>
            </a:r>
            <a:r>
              <a:rPr lang="en-US" sz="500" dirty="0" err="1" smtClean="0"/>
              <a:t>vnd.novadigm.EDM</a:t>
            </a:r>
            <a:r>
              <a:rPr lang="en-US" sz="500" dirty="0" smtClean="0"/>
              <a:t>, </a:t>
            </a:r>
            <a:r>
              <a:rPr lang="en-US" sz="500" dirty="0" err="1" smtClean="0"/>
              <a:t>vnd.novadigm.EDX</a:t>
            </a:r>
            <a:r>
              <a:rPr lang="en-US" sz="500" dirty="0" smtClean="0"/>
              <a:t>, </a:t>
            </a:r>
            <a:r>
              <a:rPr lang="en-US" sz="500" dirty="0" err="1" smtClean="0"/>
              <a:t>vnd.novadigm.EXT</a:t>
            </a:r>
            <a:r>
              <a:rPr lang="en-US" sz="500" dirty="0" smtClean="0"/>
              <a:t>, </a:t>
            </a:r>
            <a:r>
              <a:rPr lang="en-US" sz="500" dirty="0" err="1" smtClean="0"/>
              <a:t>vnd.osa.netdeploy</a:t>
            </a:r>
            <a:r>
              <a:rPr lang="en-US" sz="500" dirty="0" smtClean="0"/>
              <a:t>, vnd.powerbuilder6, vnd.powerbuilder6-s, </a:t>
            </a:r>
            <a:r>
              <a:rPr lang="en-US" sz="500" dirty="0" err="1" smtClean="0"/>
              <a:t>vnd.rapid</a:t>
            </a:r>
            <a:r>
              <a:rPr lang="en-US" sz="500" dirty="0" smtClean="0"/>
              <a:t>, </a:t>
            </a:r>
            <a:r>
              <a:rPr lang="en-US" sz="500" dirty="0" err="1" smtClean="0"/>
              <a:t>vnd.seemail</a:t>
            </a:r>
            <a:r>
              <a:rPr lang="en-US" sz="500" dirty="0" smtClean="0"/>
              <a:t>, </a:t>
            </a:r>
            <a:r>
              <a:rPr lang="en-US" sz="500" dirty="0" err="1" smtClean="0"/>
              <a:t>vnd.shana.informed.formtemplate</a:t>
            </a:r>
            <a:r>
              <a:rPr lang="en-US" sz="500" dirty="0" smtClean="0"/>
              <a:t>, </a:t>
            </a:r>
            <a:r>
              <a:rPr lang="en-US" sz="500" dirty="0" err="1" smtClean="0"/>
              <a:t>vnd.shana.informed.formdata</a:t>
            </a:r>
            <a:r>
              <a:rPr lang="en-US" sz="500" dirty="0" smtClean="0"/>
              <a:t>, </a:t>
            </a:r>
            <a:r>
              <a:rPr lang="en-US" sz="500" dirty="0" err="1" smtClean="0"/>
              <a:t>vnd.shana.informed.package</a:t>
            </a:r>
            <a:r>
              <a:rPr lang="en-US" sz="500" dirty="0" smtClean="0"/>
              <a:t>, </a:t>
            </a:r>
            <a:r>
              <a:rPr lang="en-US" sz="500" dirty="0" err="1" smtClean="0"/>
              <a:t>vnd.shana.informed.interchange</a:t>
            </a:r>
            <a:r>
              <a:rPr lang="en-US" sz="500" dirty="0" smtClean="0"/>
              <a:t>, </a:t>
            </a:r>
            <a:r>
              <a:rPr lang="en-US" sz="500" dirty="0" err="1" smtClean="0"/>
              <a:t>vnd.street</a:t>
            </a:r>
            <a:r>
              <a:rPr lang="en-US" sz="500" dirty="0" smtClean="0"/>
              <a:t>-stream, vnd.svd, </a:t>
            </a:r>
            <a:r>
              <a:rPr lang="en-US" sz="500" dirty="0" err="1" smtClean="0"/>
              <a:t>vnd.swiftview-ics</a:t>
            </a:r>
            <a:r>
              <a:rPr lang="en-US" sz="500" dirty="0" smtClean="0"/>
              <a:t>, </a:t>
            </a:r>
            <a:r>
              <a:rPr lang="en-US" sz="500" dirty="0" err="1" smtClean="0"/>
              <a:t>vnd.truedoc</a:t>
            </a:r>
            <a:r>
              <a:rPr lang="en-US" sz="500" dirty="0" smtClean="0"/>
              <a:t>, </a:t>
            </a:r>
            <a:r>
              <a:rPr lang="en-US" sz="500" dirty="0" err="1" smtClean="0"/>
              <a:t>vnd.visio</a:t>
            </a:r>
            <a:r>
              <a:rPr lang="en-US" sz="500" dirty="0" smtClean="0"/>
              <a:t>, </a:t>
            </a:r>
            <a:r>
              <a:rPr lang="en-US" sz="500" dirty="0" err="1" smtClean="0"/>
              <a:t>vnd.webturbo</a:t>
            </a:r>
            <a:r>
              <a:rPr lang="en-US" sz="500" dirty="0" smtClean="0"/>
              <a:t>, vnd.wrq-hp3000-labelled, </a:t>
            </a:r>
            <a:r>
              <a:rPr lang="en-US" sz="500" dirty="0" err="1" smtClean="0"/>
              <a:t>vnd.wt.stf</a:t>
            </a:r>
            <a:r>
              <a:rPr lang="en-US" sz="500" dirty="0" smtClean="0"/>
              <a:t>, </a:t>
            </a:r>
            <a:r>
              <a:rPr lang="en-US" sz="500" dirty="0" err="1" smtClean="0"/>
              <a:t>vnd.xara</a:t>
            </a:r>
            <a:r>
              <a:rPr lang="en-US" sz="500" dirty="0" smtClean="0"/>
              <a:t>, </a:t>
            </a:r>
            <a:r>
              <a:rPr lang="en-US" sz="500" dirty="0" err="1" smtClean="0"/>
              <a:t>vnd.yellowriver</a:t>
            </a:r>
            <a:r>
              <a:rPr lang="en-US" sz="500" dirty="0" smtClean="0"/>
              <a:t>-custom-, </a:t>
            </a:r>
            <a:r>
              <a:rPr lang="en-US" sz="500" dirty="0" err="1" smtClean="0"/>
              <a:t>wita</a:t>
            </a:r>
            <a:r>
              <a:rPr lang="en-US" sz="500" dirty="0" smtClean="0"/>
              <a:t>, wordperfect5.1, x-</a:t>
            </a:r>
            <a:r>
              <a:rPr lang="en-US" sz="500" dirty="0" err="1" smtClean="0"/>
              <a:t>bcpio</a:t>
            </a:r>
            <a:r>
              <a:rPr lang="en-US" sz="500" dirty="0" smtClean="0"/>
              <a:t>, x-</a:t>
            </a:r>
            <a:r>
              <a:rPr lang="en-US" sz="500" dirty="0" err="1" smtClean="0"/>
              <a:t>cpio</a:t>
            </a:r>
            <a:r>
              <a:rPr lang="en-US" sz="500" dirty="0" smtClean="0"/>
              <a:t>, x-</a:t>
            </a:r>
            <a:r>
              <a:rPr lang="en-US" sz="500" dirty="0" err="1" smtClean="0"/>
              <a:t>csh</a:t>
            </a:r>
            <a:r>
              <a:rPr lang="en-US" sz="500" dirty="0" smtClean="0"/>
              <a:t>, x-</a:t>
            </a:r>
            <a:r>
              <a:rPr lang="en-US" sz="500" dirty="0" err="1" smtClean="0"/>
              <a:t>dvi</a:t>
            </a:r>
            <a:r>
              <a:rPr lang="en-US" sz="500" dirty="0" smtClean="0"/>
              <a:t>, x-</a:t>
            </a:r>
            <a:r>
              <a:rPr lang="en-US" sz="500" dirty="0" err="1" smtClean="0"/>
              <a:t>gtar</a:t>
            </a:r>
            <a:r>
              <a:rPr lang="en-US" sz="500" dirty="0" smtClean="0"/>
              <a:t>, x-</a:t>
            </a:r>
            <a:r>
              <a:rPr lang="en-US" sz="500" dirty="0" err="1" smtClean="0"/>
              <a:t>hdf</a:t>
            </a:r>
            <a:r>
              <a:rPr lang="en-US" sz="500" dirty="0" smtClean="0"/>
              <a:t>, x-latex, x-</a:t>
            </a:r>
            <a:r>
              <a:rPr lang="en-US" sz="500" dirty="0" err="1" smtClean="0"/>
              <a:t>mif</a:t>
            </a:r>
            <a:r>
              <a:rPr lang="en-US" sz="500" dirty="0" smtClean="0"/>
              <a:t>, x-</a:t>
            </a:r>
            <a:r>
              <a:rPr lang="en-US" sz="500" dirty="0" err="1" smtClean="0"/>
              <a:t>netcdf</a:t>
            </a:r>
            <a:r>
              <a:rPr lang="en-US" sz="500" dirty="0" smtClean="0"/>
              <a:t>, x-</a:t>
            </a:r>
            <a:r>
              <a:rPr lang="en-US" sz="500" dirty="0" err="1" smtClean="0"/>
              <a:t>sh</a:t>
            </a:r>
            <a:r>
              <a:rPr lang="en-US" sz="500" dirty="0" smtClean="0"/>
              <a:t>, x-</a:t>
            </a:r>
            <a:r>
              <a:rPr lang="en-US" sz="500" dirty="0" err="1" smtClean="0"/>
              <a:t>shar</a:t>
            </a:r>
            <a:r>
              <a:rPr lang="en-US" sz="500" dirty="0" smtClean="0"/>
              <a:t>, x-sv4cpio, x-sv4crc, x-tar, x-</a:t>
            </a:r>
            <a:r>
              <a:rPr lang="en-US" sz="500" dirty="0" err="1" smtClean="0"/>
              <a:t>tcl</a:t>
            </a:r>
            <a:r>
              <a:rPr lang="en-US" sz="500" dirty="0" smtClean="0"/>
              <a:t> </a:t>
            </a:r>
            <a:r>
              <a:rPr lang="en-US" sz="500" dirty="0" err="1" smtClean="0"/>
              <a:t>tclapplication</a:t>
            </a:r>
            <a:r>
              <a:rPr lang="en-US" sz="500" dirty="0" smtClean="0"/>
              <a:t>/x-</a:t>
            </a:r>
            <a:r>
              <a:rPr lang="en-US" sz="500" dirty="0" err="1" smtClean="0"/>
              <a:t>tex</a:t>
            </a:r>
            <a:r>
              <a:rPr lang="en-US" sz="500" dirty="0" smtClean="0"/>
              <a:t>, x-</a:t>
            </a:r>
            <a:r>
              <a:rPr lang="en-US" sz="500" dirty="0" err="1" smtClean="0"/>
              <a:t>texinfo</a:t>
            </a:r>
            <a:r>
              <a:rPr lang="en-US" sz="500" dirty="0" smtClean="0"/>
              <a:t>, x-</a:t>
            </a:r>
            <a:r>
              <a:rPr lang="en-US" sz="500" dirty="0" err="1" smtClean="0"/>
              <a:t>troff</a:t>
            </a:r>
            <a:r>
              <a:rPr lang="en-US" sz="500" dirty="0" smtClean="0"/>
              <a:t>-man, x-</a:t>
            </a:r>
            <a:r>
              <a:rPr lang="en-US" sz="500" dirty="0" err="1" smtClean="0"/>
              <a:t>troff</a:t>
            </a:r>
            <a:r>
              <a:rPr lang="en-US" sz="500" dirty="0" smtClean="0"/>
              <a:t>-me, x-</a:t>
            </a:r>
            <a:r>
              <a:rPr lang="en-US" sz="500" dirty="0" err="1" smtClean="0"/>
              <a:t>troff</a:t>
            </a:r>
            <a:r>
              <a:rPr lang="en-US" sz="500" dirty="0" smtClean="0"/>
              <a:t>-ms, x-</a:t>
            </a:r>
            <a:r>
              <a:rPr lang="en-US" sz="500" dirty="0" err="1" smtClean="0"/>
              <a:t>troff</a:t>
            </a:r>
            <a:r>
              <a:rPr lang="en-US" sz="500" dirty="0" smtClean="0"/>
              <a:t>, x-</a:t>
            </a:r>
            <a:r>
              <a:rPr lang="en-US" sz="500" dirty="0" err="1" smtClean="0"/>
              <a:t>ustar</a:t>
            </a:r>
            <a:r>
              <a:rPr lang="en-US" sz="500" dirty="0" smtClean="0"/>
              <a:t>, x-wais-source, xml, x400-bp, zip</a:t>
            </a:r>
          </a:p>
          <a:p>
            <a:r>
              <a:rPr lang="en-US" dirty="0" smtClean="0"/>
              <a:t>audio\ </a:t>
            </a:r>
            <a:r>
              <a:rPr lang="en-US" sz="500" dirty="0" smtClean="0"/>
              <a:t>32kadpcm, 32kadpcm, basic, </a:t>
            </a:r>
            <a:r>
              <a:rPr lang="en-US" sz="500" dirty="0" err="1" smtClean="0"/>
              <a:t>vnd.qcelp</a:t>
            </a:r>
            <a:r>
              <a:rPr lang="en-US" sz="500" dirty="0" smtClean="0"/>
              <a:t>, x-</a:t>
            </a:r>
            <a:r>
              <a:rPr lang="en-US" sz="500" dirty="0" err="1" smtClean="0"/>
              <a:t>aiff</a:t>
            </a:r>
            <a:r>
              <a:rPr lang="en-US" sz="500" dirty="0" smtClean="0"/>
              <a:t>, x-wav</a:t>
            </a:r>
          </a:p>
          <a:p>
            <a:r>
              <a:rPr lang="en-US" dirty="0" smtClean="0"/>
              <a:t>image\  </a:t>
            </a:r>
            <a:r>
              <a:rPr lang="en-US" sz="500" dirty="0" err="1" smtClean="0"/>
              <a:t>cgm</a:t>
            </a:r>
            <a:r>
              <a:rPr lang="en-US" sz="500" dirty="0" smtClean="0"/>
              <a:t>, g3fax, gif, </a:t>
            </a:r>
            <a:r>
              <a:rPr lang="en-US" sz="500" dirty="0" err="1" smtClean="0"/>
              <a:t>ief</a:t>
            </a:r>
            <a:r>
              <a:rPr lang="en-US" sz="500" dirty="0" smtClean="0"/>
              <a:t>, jpeg, </a:t>
            </a:r>
            <a:r>
              <a:rPr lang="en-US" sz="500" dirty="0" err="1" smtClean="0"/>
              <a:t>naplps</a:t>
            </a:r>
            <a:r>
              <a:rPr lang="en-US" sz="500" dirty="0" smtClean="0"/>
              <a:t>, </a:t>
            </a:r>
            <a:r>
              <a:rPr lang="en-US" sz="500" dirty="0" err="1" smtClean="0"/>
              <a:t>png</a:t>
            </a:r>
            <a:r>
              <a:rPr lang="en-US" sz="500" dirty="0" smtClean="0"/>
              <a:t>, tiff, vnd.dwg, vnd.dxf, vnd.fpx, vnd.net-</a:t>
            </a:r>
            <a:r>
              <a:rPr lang="en-US" sz="500" dirty="0" err="1" smtClean="0"/>
              <a:t>fpx</a:t>
            </a:r>
            <a:r>
              <a:rPr lang="en-US" sz="500" dirty="0" smtClean="0"/>
              <a:t>, vnd.svf, </a:t>
            </a:r>
            <a:r>
              <a:rPr lang="en-US" sz="500" dirty="0" err="1" smtClean="0"/>
              <a:t>vnd.xiff</a:t>
            </a:r>
            <a:r>
              <a:rPr lang="en-US" sz="500" dirty="0" smtClean="0"/>
              <a:t>, x-</a:t>
            </a:r>
            <a:r>
              <a:rPr lang="en-US" sz="500" dirty="0" err="1" smtClean="0"/>
              <a:t>cmu</a:t>
            </a:r>
            <a:r>
              <a:rPr lang="en-US" sz="500" dirty="0" smtClean="0"/>
              <a:t>-raster, x-portable-</a:t>
            </a:r>
            <a:r>
              <a:rPr lang="en-US" sz="500" dirty="0" err="1" smtClean="0"/>
              <a:t>anymap</a:t>
            </a:r>
            <a:r>
              <a:rPr lang="en-US" sz="500" dirty="0" smtClean="0"/>
              <a:t>, x-portable-bitmap, x-portable-</a:t>
            </a:r>
            <a:r>
              <a:rPr lang="en-US" sz="500" dirty="0" err="1" smtClean="0"/>
              <a:t>graymap</a:t>
            </a:r>
            <a:r>
              <a:rPr lang="en-US" sz="500" dirty="0" smtClean="0"/>
              <a:t>, x-portable-</a:t>
            </a:r>
            <a:r>
              <a:rPr lang="en-US" sz="500" dirty="0" err="1" smtClean="0"/>
              <a:t>pixmap</a:t>
            </a:r>
            <a:r>
              <a:rPr lang="en-US" sz="500" dirty="0" smtClean="0"/>
              <a:t>, x-</a:t>
            </a:r>
            <a:r>
              <a:rPr lang="en-US" sz="500" dirty="0" err="1" smtClean="0"/>
              <a:t>rgb</a:t>
            </a:r>
            <a:r>
              <a:rPr lang="en-US" sz="500" dirty="0" smtClean="0"/>
              <a:t>, x-</a:t>
            </a:r>
            <a:r>
              <a:rPr lang="en-US" sz="500" dirty="0" err="1" smtClean="0"/>
              <a:t>xbitmap</a:t>
            </a:r>
            <a:r>
              <a:rPr lang="en-US" sz="500" dirty="0" smtClean="0"/>
              <a:t>, x-</a:t>
            </a:r>
            <a:r>
              <a:rPr lang="en-US" sz="500" dirty="0" err="1" smtClean="0"/>
              <a:t>xpixmap</a:t>
            </a:r>
            <a:r>
              <a:rPr lang="en-US" sz="500" dirty="0" smtClean="0"/>
              <a:t>, x-</a:t>
            </a:r>
            <a:r>
              <a:rPr lang="en-US" sz="500" dirty="0" err="1" smtClean="0"/>
              <a:t>xwindowdump</a:t>
            </a:r>
            <a:r>
              <a:rPr lang="en-US" sz="500" dirty="0" smtClean="0"/>
              <a:t> </a:t>
            </a:r>
          </a:p>
          <a:p>
            <a:r>
              <a:rPr lang="en-US" dirty="0" smtClean="0"/>
              <a:t>message\ </a:t>
            </a:r>
            <a:r>
              <a:rPr lang="en-US" sz="500" dirty="0" smtClean="0"/>
              <a:t>external-body, http, news, partial, rfc822</a:t>
            </a:r>
          </a:p>
          <a:p>
            <a:r>
              <a:rPr lang="en-US" dirty="0" smtClean="0"/>
              <a:t>model\ </a:t>
            </a:r>
            <a:r>
              <a:rPr lang="en-US" sz="500" dirty="0" err="1" smtClean="0"/>
              <a:t>iges</a:t>
            </a:r>
            <a:r>
              <a:rPr lang="en-US" sz="500" dirty="0" smtClean="0"/>
              <a:t>, mesh, vnd.dwf, </a:t>
            </a:r>
            <a:r>
              <a:rPr lang="en-US" sz="500" dirty="0" err="1" smtClean="0"/>
              <a:t>vrml</a:t>
            </a:r>
            <a:endParaRPr lang="en-US" sz="500" dirty="0" smtClean="0"/>
          </a:p>
          <a:p>
            <a:r>
              <a:rPr lang="en-US" dirty="0" smtClean="0"/>
              <a:t>multipart\  </a:t>
            </a:r>
            <a:r>
              <a:rPr lang="en-US" sz="500" dirty="0" smtClean="0"/>
              <a:t>alternative, </a:t>
            </a:r>
            <a:r>
              <a:rPr lang="en-US" sz="500" dirty="0" err="1" smtClean="0"/>
              <a:t>appledouble</a:t>
            </a:r>
            <a:r>
              <a:rPr lang="en-US" sz="500" dirty="0" smtClean="0"/>
              <a:t>, digest, form-data, header-set, mixed,</a:t>
            </a:r>
          </a:p>
          <a:p>
            <a:r>
              <a:rPr lang="en-US" sz="500" dirty="0" smtClean="0"/>
              <a:t>parallel, related, report, voice-message</a:t>
            </a:r>
            <a:endParaRPr lang="en-US" dirty="0" smtClean="0"/>
          </a:p>
          <a:p>
            <a:r>
              <a:rPr lang="en-US" dirty="0" smtClean="0"/>
              <a:t>text\  </a:t>
            </a:r>
            <a:r>
              <a:rPr lang="en-US" sz="500" dirty="0" smtClean="0"/>
              <a:t>enriched, html, plain, </a:t>
            </a:r>
            <a:r>
              <a:rPr lang="en-US" sz="500" dirty="0" err="1" smtClean="0"/>
              <a:t>richtext</a:t>
            </a:r>
            <a:r>
              <a:rPr lang="en-US" sz="500" dirty="0" smtClean="0"/>
              <a:t>, </a:t>
            </a:r>
            <a:r>
              <a:rPr lang="en-US" sz="500" dirty="0" err="1" smtClean="0"/>
              <a:t>sgml</a:t>
            </a:r>
            <a:r>
              <a:rPr lang="en-US" sz="500" dirty="0" smtClean="0"/>
              <a:t>, tab-separated-values, xml, x-</a:t>
            </a:r>
            <a:r>
              <a:rPr lang="en-US" sz="500" dirty="0" err="1" smtClean="0"/>
              <a:t>setext</a:t>
            </a:r>
            <a:endParaRPr lang="en-US" sz="500" dirty="0" smtClean="0"/>
          </a:p>
          <a:p>
            <a:r>
              <a:rPr lang="en-US" dirty="0" smtClean="0"/>
              <a:t>video\  </a:t>
            </a:r>
            <a:r>
              <a:rPr lang="en-US" sz="500" dirty="0" smtClean="0"/>
              <a:t>mpeg, </a:t>
            </a:r>
            <a:r>
              <a:rPr lang="en-US" sz="500" dirty="0" err="1" smtClean="0"/>
              <a:t>quicktime</a:t>
            </a:r>
            <a:r>
              <a:rPr lang="en-US" sz="500" dirty="0" smtClean="0"/>
              <a:t>, </a:t>
            </a:r>
            <a:r>
              <a:rPr lang="en-US" sz="500" dirty="0" err="1" smtClean="0"/>
              <a:t>vnd.vivo</a:t>
            </a:r>
            <a:r>
              <a:rPr lang="en-US" sz="500" dirty="0" smtClean="0"/>
              <a:t>, </a:t>
            </a:r>
            <a:r>
              <a:rPr lang="en-US" sz="500" dirty="0" err="1" smtClean="0"/>
              <a:t>vnd.motorola.video</a:t>
            </a:r>
            <a:r>
              <a:rPr lang="en-US" sz="500" dirty="0" smtClean="0"/>
              <a:t>, </a:t>
            </a:r>
            <a:r>
              <a:rPr lang="en-US" sz="500" dirty="0" err="1" smtClean="0"/>
              <a:t>vnd.motorola.videop</a:t>
            </a:r>
            <a:r>
              <a:rPr lang="en-US" sz="500" dirty="0" smtClean="0"/>
              <a:t>, x-</a:t>
            </a:r>
            <a:r>
              <a:rPr lang="en-US" sz="500" dirty="0" err="1" smtClean="0"/>
              <a:t>msvideo</a:t>
            </a:r>
            <a:r>
              <a:rPr lang="en-US" sz="500" dirty="0" smtClean="0"/>
              <a:t>, x-</a:t>
            </a:r>
            <a:r>
              <a:rPr lang="en-US" sz="500" dirty="0" err="1" smtClean="0"/>
              <a:t>sgi</a:t>
            </a:r>
            <a:r>
              <a:rPr lang="en-US" sz="500" dirty="0" smtClean="0"/>
              <a:t>-movie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HTTP headers in $_SERVER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4114800" cy="5257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'PHP_SELF'</a:t>
            </a:r>
          </a:p>
          <a:p>
            <a:pPr>
              <a:buNone/>
            </a:pPr>
            <a:r>
              <a:rPr lang="en-US" sz="2000" dirty="0" smtClean="0"/>
              <a:t>'GATEWAY_INTERFACE'</a:t>
            </a:r>
          </a:p>
          <a:p>
            <a:pPr>
              <a:buNone/>
            </a:pPr>
            <a:r>
              <a:rPr lang="en-US" sz="2000" dirty="0" smtClean="0"/>
              <a:t>'SERVER_ADDR'</a:t>
            </a:r>
          </a:p>
          <a:p>
            <a:pPr>
              <a:buNone/>
            </a:pPr>
            <a:r>
              <a:rPr lang="en-US" sz="2000" dirty="0" smtClean="0"/>
              <a:t>'SERVER_NAME'</a:t>
            </a:r>
          </a:p>
          <a:p>
            <a:pPr>
              <a:buNone/>
            </a:pPr>
            <a:r>
              <a:rPr lang="en-US" sz="2000" dirty="0" smtClean="0"/>
              <a:t>'SERVER_SOFTWARE'</a:t>
            </a:r>
          </a:p>
          <a:p>
            <a:pPr>
              <a:buNone/>
            </a:pPr>
            <a:r>
              <a:rPr lang="en-US" sz="2000" dirty="0" smtClean="0"/>
              <a:t>'SERVER_PROTOCOL'</a:t>
            </a:r>
          </a:p>
          <a:p>
            <a:pPr>
              <a:buNone/>
            </a:pPr>
            <a:r>
              <a:rPr lang="en-US" sz="2000" dirty="0" smtClean="0"/>
              <a:t>'REQUEST_METHOD'</a:t>
            </a:r>
          </a:p>
          <a:p>
            <a:pPr>
              <a:buNone/>
            </a:pPr>
            <a:r>
              <a:rPr lang="en-US" sz="2000" dirty="0" smtClean="0"/>
              <a:t>'REQUEST_TIME'</a:t>
            </a:r>
          </a:p>
          <a:p>
            <a:pPr>
              <a:buNone/>
            </a:pPr>
            <a:r>
              <a:rPr lang="en-US" sz="2000" dirty="0" smtClean="0"/>
              <a:t>'QUERY_STRING'</a:t>
            </a:r>
          </a:p>
          <a:p>
            <a:pPr>
              <a:buNone/>
            </a:pPr>
            <a:r>
              <a:rPr lang="en-US" sz="2000" dirty="0" smtClean="0"/>
              <a:t>'DOCUMENT_ROOT'</a:t>
            </a:r>
          </a:p>
          <a:p>
            <a:pPr>
              <a:buNone/>
            </a:pPr>
            <a:r>
              <a:rPr lang="en-US" sz="2000" dirty="0" smtClean="0"/>
              <a:t>'HTTP_ACCEPT'</a:t>
            </a:r>
          </a:p>
          <a:p>
            <a:pPr>
              <a:buNone/>
            </a:pPr>
            <a:r>
              <a:rPr lang="en-US" sz="2000" dirty="0" smtClean="0"/>
              <a:t>'HTTP_ACCEPT_CHARSET'</a:t>
            </a:r>
          </a:p>
          <a:p>
            <a:pPr>
              <a:buNone/>
            </a:pPr>
            <a:r>
              <a:rPr lang="en-US" sz="2000" dirty="0" smtClean="0"/>
              <a:t>'HTTP_ACCEPT_ENCODING'</a:t>
            </a:r>
          </a:p>
          <a:p>
            <a:pPr>
              <a:buNone/>
            </a:pPr>
            <a:r>
              <a:rPr lang="en-US" sz="2000" dirty="0" smtClean="0"/>
              <a:t>'HTTP_ACCEPT_LANGUAGE'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'HTTP_CONNECTION'</a:t>
            </a:r>
          </a:p>
          <a:p>
            <a:pPr>
              <a:buNone/>
            </a:pPr>
            <a:r>
              <a:rPr lang="en-US" sz="2000" dirty="0" smtClean="0"/>
              <a:t>'HTTP_HOST'</a:t>
            </a:r>
          </a:p>
          <a:p>
            <a:pPr>
              <a:buNone/>
            </a:pPr>
            <a:r>
              <a:rPr lang="en-US" sz="2000" dirty="0" smtClean="0"/>
              <a:t>'HTTP_REFERER'</a:t>
            </a:r>
          </a:p>
          <a:p>
            <a:pPr>
              <a:buNone/>
            </a:pPr>
            <a:r>
              <a:rPr lang="en-US" sz="2000" dirty="0" smtClean="0"/>
              <a:t>'HTTP_USER_AGENT'</a:t>
            </a:r>
          </a:p>
          <a:p>
            <a:pPr>
              <a:buNone/>
            </a:pPr>
            <a:r>
              <a:rPr lang="en-US" sz="2000" dirty="0" smtClean="0"/>
              <a:t>'REMOTE_ADDR'</a:t>
            </a:r>
          </a:p>
          <a:p>
            <a:pPr>
              <a:buNone/>
            </a:pPr>
            <a:r>
              <a:rPr lang="en-US" sz="2000" dirty="0" smtClean="0"/>
              <a:t>'REMOTE_HOST'</a:t>
            </a:r>
          </a:p>
          <a:p>
            <a:pPr>
              <a:buNone/>
            </a:pPr>
            <a:r>
              <a:rPr lang="en-US" sz="2000" dirty="0" smtClean="0"/>
              <a:t>'REMOTE_PORT'</a:t>
            </a:r>
          </a:p>
          <a:p>
            <a:pPr>
              <a:buNone/>
            </a:pPr>
            <a:r>
              <a:rPr lang="en-US" sz="2000" dirty="0" smtClean="0"/>
              <a:t>'SCRIPT_FILENAME'</a:t>
            </a:r>
          </a:p>
          <a:p>
            <a:pPr>
              <a:buNone/>
            </a:pPr>
            <a:r>
              <a:rPr lang="en-US" sz="2000" dirty="0" smtClean="0"/>
              <a:t>'SERVER_ADMIN'</a:t>
            </a:r>
          </a:p>
          <a:p>
            <a:pPr>
              <a:buNone/>
            </a:pPr>
            <a:r>
              <a:rPr lang="en-US" sz="2000" dirty="0" smtClean="0"/>
              <a:t>'SERVER_PORT'</a:t>
            </a:r>
          </a:p>
          <a:p>
            <a:pPr>
              <a:buNone/>
            </a:pPr>
            <a:r>
              <a:rPr lang="en-US" sz="2000" dirty="0" smtClean="0"/>
              <a:t>'SERVER_SIGNATURE'</a:t>
            </a:r>
          </a:p>
          <a:p>
            <a:pPr>
              <a:buNone/>
            </a:pPr>
            <a:r>
              <a:rPr lang="en-US" sz="2000" dirty="0" smtClean="0"/>
              <a:t>'PATH_TRANSLATED'</a:t>
            </a:r>
          </a:p>
          <a:p>
            <a:pPr>
              <a:buNone/>
            </a:pPr>
            <a:r>
              <a:rPr lang="en-US" sz="2000" dirty="0" smtClean="0"/>
              <a:t>'SCRIPT_NAME'</a:t>
            </a:r>
          </a:p>
          <a:p>
            <a:pPr>
              <a:buNone/>
            </a:pPr>
            <a:r>
              <a:rPr lang="en-US" sz="2000" dirty="0" smtClean="0"/>
              <a:t>'REQUEST_URI‘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setting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257800"/>
          </a:xfrm>
        </p:spPr>
        <p:txBody>
          <a:bodyPr/>
          <a:lstStyle/>
          <a:p>
            <a:r>
              <a:rPr lang="en-US" dirty="0" smtClean="0"/>
              <a:t>Establishing a reply code: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header("HTTP/1.0 404 Not Found");</a:t>
            </a:r>
            <a:br>
              <a:rPr lang="en-US" dirty="0" smtClean="0"/>
            </a:br>
            <a:r>
              <a:rPr lang="en-US" dirty="0" smtClean="0"/>
              <a:t>?&gt;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48600" cy="5257800"/>
          </a:xfrm>
        </p:spPr>
        <p:txBody>
          <a:bodyPr/>
          <a:lstStyle/>
          <a:p>
            <a:r>
              <a:rPr lang="en-US" dirty="0" smtClean="0"/>
              <a:t>Redirecting client to another page: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header(</a:t>
            </a:r>
          </a:p>
          <a:p>
            <a:pPr>
              <a:buNone/>
            </a:pPr>
            <a:r>
              <a:rPr lang="en-US" dirty="0" smtClean="0"/>
              <a:t>      "Location: http://www.example.com/");</a:t>
            </a:r>
            <a:br>
              <a:rPr lang="en-US" dirty="0" smtClean="0"/>
            </a:br>
            <a:r>
              <a:rPr lang="en-US" dirty="0" smtClean="0"/>
              <a:t>exit;</a:t>
            </a:r>
            <a:br>
              <a:rPr lang="en-US" dirty="0" smtClean="0"/>
            </a:br>
            <a:r>
              <a:rPr lang="en-US" dirty="0" smtClean="0"/>
              <a:t>?&gt;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772400" cy="5257800"/>
          </a:xfrm>
        </p:spPr>
        <p:txBody>
          <a:bodyPr/>
          <a:lstStyle/>
          <a:p>
            <a:r>
              <a:rPr lang="en-US" dirty="0" smtClean="0"/>
              <a:t>Changing the content type: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 &lt;?</a:t>
            </a:r>
            <a:r>
              <a:rPr lang="en-US" sz="2400" dirty="0" err="1" smtClean="0"/>
              <a:t>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header('Content-type: application/</a:t>
            </a:r>
            <a:r>
              <a:rPr lang="en-US" sz="2400" dirty="0" err="1" smtClean="0"/>
              <a:t>pdf</a:t>
            </a:r>
            <a:r>
              <a:rPr lang="en-US" sz="2400" dirty="0" smtClean="0"/>
              <a:t>');</a:t>
            </a:r>
            <a:br>
              <a:rPr lang="en-US" sz="2400" dirty="0" smtClean="0"/>
            </a:br>
            <a:r>
              <a:rPr lang="en-US" sz="2400" dirty="0" smtClean="0"/>
              <a:t>header('</a:t>
            </a:r>
            <a:r>
              <a:rPr lang="en-US" sz="2400" dirty="0" err="1" smtClean="0"/>
              <a:t>ContentDisposition</a:t>
            </a:r>
            <a:r>
              <a:rPr lang="en-US" sz="2400" dirty="0" smtClean="0"/>
              <a:t>: attachment; '  + </a:t>
            </a:r>
            <a:br>
              <a:rPr lang="en-US" sz="2400" dirty="0" smtClean="0"/>
            </a:br>
            <a:r>
              <a:rPr lang="en-US" sz="2400" dirty="0" smtClean="0"/>
              <a:t>                ‘filename="downloaded.pdf"');</a:t>
            </a:r>
            <a:br>
              <a:rPr lang="en-US" sz="2400" dirty="0" smtClean="0"/>
            </a:br>
            <a:r>
              <a:rPr lang="en-US" sz="2400" dirty="0" err="1" smtClean="0"/>
              <a:t>readfile</a:t>
            </a:r>
            <a:r>
              <a:rPr lang="en-US" sz="2400" dirty="0" smtClean="0"/>
              <a:t>('original.pdf');</a:t>
            </a:r>
            <a:br>
              <a:rPr lang="en-US" sz="2400" dirty="0" smtClean="0"/>
            </a:br>
            <a:r>
              <a:rPr lang="en-US" sz="2400" dirty="0" smtClean="0"/>
              <a:t>?&gt;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5" name="Content Placeholder 4" descr="clientserv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752599"/>
            <a:ext cx="5791200" cy="3781567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Transfer Protocol (HTTP)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the backbone of the World Wide Web </a:t>
            </a:r>
          </a:p>
          <a:p>
            <a:r>
              <a:rPr lang="en-US" dirty="0" smtClean="0"/>
              <a:t>The language web clients between servers</a:t>
            </a:r>
          </a:p>
          <a:p>
            <a:r>
              <a:rPr lang="en-US" dirty="0" smtClean="0"/>
              <a:t>HTTP packets has two parts separated by a blank line</a:t>
            </a:r>
          </a:p>
          <a:p>
            <a:pPr lvl="1"/>
            <a:r>
              <a:rPr lang="en-US" dirty="0" smtClean="0"/>
              <a:t>Header: Status and control data</a:t>
            </a:r>
          </a:p>
          <a:p>
            <a:pPr lvl="1"/>
            <a:r>
              <a:rPr lang="en-US" dirty="0" smtClean="0"/>
              <a:t>Body: Content or posted information</a:t>
            </a:r>
          </a:p>
          <a:p>
            <a:r>
              <a:rPr lang="en-US" dirty="0" smtClean="0"/>
              <a:t>Communication is stateless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6800" y="914400"/>
            <a:ext cx="37719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Client</a:t>
            </a:r>
          </a:p>
          <a:p>
            <a:pPr lvl="1">
              <a:buNone/>
            </a:pPr>
            <a:r>
              <a:rPr lang="en-US" dirty="0" smtClean="0"/>
              <a:t>Request a page</a:t>
            </a:r>
          </a:p>
          <a:p>
            <a:pPr lvl="1">
              <a:buNone/>
            </a:pPr>
            <a:r>
              <a:rPr lang="en-US" sz="1200" b="0" dirty="0" smtClean="0"/>
              <a:t>GET /index.html HTTP/1.1</a:t>
            </a:r>
          </a:p>
          <a:p>
            <a:pPr lvl="1">
              <a:buNone/>
            </a:pPr>
            <a:r>
              <a:rPr lang="en-US" sz="1400" b="0" dirty="0" smtClean="0"/>
              <a:t>User-Agent: Mozilla/4.05(WinNT;</a:t>
            </a:r>
          </a:p>
          <a:p>
            <a:pPr lvl="1">
              <a:buNone/>
            </a:pPr>
            <a:r>
              <a:rPr lang="en-US" sz="1400" b="0" dirty="0" smtClean="0"/>
              <a:t>Accept: image/gif, image/jpeg, image/</a:t>
            </a:r>
            <a:r>
              <a:rPr lang="en-US" sz="1400" b="0" dirty="0" err="1" smtClean="0"/>
              <a:t>pjpeg</a:t>
            </a:r>
            <a:r>
              <a:rPr lang="en-US" sz="1400" b="0" dirty="0" smtClean="0"/>
              <a:t>, */* </a:t>
            </a:r>
            <a:endParaRPr lang="en-US" sz="1400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Parse the contents and activate viewer</a:t>
            </a:r>
          </a:p>
          <a:p>
            <a:pPr lvl="1"/>
            <a:r>
              <a:rPr lang="en-US" dirty="0" smtClean="0"/>
              <a:t>Issue additional requests as needed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990600"/>
            <a:ext cx="47244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Server</a:t>
            </a:r>
          </a:p>
          <a:p>
            <a:pPr lvl="1">
              <a:buNone/>
            </a:pPr>
            <a:r>
              <a:rPr lang="en-US" dirty="0" smtClean="0"/>
              <a:t>           Parse incoming</a:t>
            </a:r>
            <a:br>
              <a:rPr lang="en-US" dirty="0" smtClean="0"/>
            </a:br>
            <a:r>
              <a:rPr lang="en-US" dirty="0" smtClean="0"/>
              <a:t>        header</a:t>
            </a:r>
          </a:p>
          <a:p>
            <a:pPr lvl="1">
              <a:buNone/>
            </a:pPr>
            <a:r>
              <a:rPr lang="en-US" dirty="0" smtClean="0"/>
              <a:t>Return status, content type, and content</a:t>
            </a:r>
          </a:p>
          <a:p>
            <a:pPr lvl="1">
              <a:buNone/>
            </a:pPr>
            <a:r>
              <a:rPr lang="en-US" sz="1400" b="0" dirty="0" smtClean="0"/>
              <a:t>HTTP/1.1 200 OK</a:t>
            </a:r>
          </a:p>
          <a:p>
            <a:pPr lvl="1">
              <a:buNone/>
            </a:pPr>
            <a:r>
              <a:rPr lang="en-US" sz="1400" b="0" dirty="0" smtClean="0"/>
              <a:t>Date: Fri, 20 Sep 1998 08:17:58 GMT</a:t>
            </a:r>
          </a:p>
          <a:p>
            <a:pPr lvl="1">
              <a:buNone/>
            </a:pPr>
            <a:r>
              <a:rPr lang="en-US" sz="1400" b="0" dirty="0" smtClean="0"/>
              <a:t>Server: NCSA/1.5.2 </a:t>
            </a:r>
          </a:p>
          <a:p>
            <a:pPr lvl="1">
              <a:buNone/>
            </a:pPr>
            <a:r>
              <a:rPr lang="en-US" sz="1400" b="0" dirty="0" smtClean="0"/>
              <a:t>Last-modified: Mon, 17 Jun 1998 21:53:08 GMT </a:t>
            </a:r>
          </a:p>
          <a:p>
            <a:pPr lvl="1">
              <a:buNone/>
            </a:pPr>
            <a:r>
              <a:rPr lang="en-US" sz="1400" b="0" dirty="0" smtClean="0"/>
              <a:t>Content-type: text/html </a:t>
            </a:r>
          </a:p>
          <a:p>
            <a:pPr lvl="1">
              <a:buNone/>
            </a:pPr>
            <a:r>
              <a:rPr lang="en-US" sz="1400" b="0" dirty="0" smtClean="0"/>
              <a:t>Content-length: 2482 </a:t>
            </a:r>
          </a:p>
          <a:p>
            <a:pPr lvl="1">
              <a:buNone/>
            </a:pPr>
            <a:endParaRPr lang="en-US" sz="1400" b="0" dirty="0" smtClean="0"/>
          </a:p>
          <a:p>
            <a:pPr lvl="1">
              <a:buNone/>
            </a:pPr>
            <a:r>
              <a:rPr lang="en-US" sz="1400" b="0" dirty="0" smtClean="0"/>
              <a:t>&lt;html&gt; … &lt;/html&gt;</a:t>
            </a:r>
            <a:br>
              <a:rPr lang="en-US" sz="1400" b="0" dirty="0" smtClean="0"/>
            </a:b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14800" y="1676400"/>
            <a:ext cx="16002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 flipV="1">
            <a:off x="3352800" y="2743200"/>
            <a:ext cx="14478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191000" y="5410200"/>
            <a:ext cx="20574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191000" y="5638800"/>
            <a:ext cx="18288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14800" y="5867400"/>
            <a:ext cx="16764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GET Request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990600"/>
            <a:ext cx="76962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GET /index.html HTTP/1.0 </a:t>
            </a:r>
            <a:br>
              <a:rPr lang="en-US" dirty="0" smtClean="0"/>
            </a:br>
            <a:r>
              <a:rPr lang="en-US" dirty="0" smtClean="0"/>
              <a:t>Connection: Keep-Alive </a:t>
            </a:r>
            <a:br>
              <a:rPr lang="en-US" dirty="0" smtClean="0"/>
            </a:br>
            <a:r>
              <a:rPr lang="en-US" dirty="0" smtClean="0"/>
              <a:t>User-Agent: Mozilla/2.02Gold (WinNT; I)</a:t>
            </a:r>
            <a:br>
              <a:rPr lang="en-US" dirty="0" smtClean="0"/>
            </a:br>
            <a:r>
              <a:rPr lang="en-US" dirty="0" smtClean="0"/>
              <a:t>Host: www.oreilly.com </a:t>
            </a:r>
            <a:br>
              <a:rPr lang="en-US" dirty="0" smtClean="0"/>
            </a:br>
            <a:r>
              <a:rPr lang="en-US" dirty="0" smtClean="0"/>
              <a:t>Accept: image/gif, image/x-</a:t>
            </a:r>
            <a:r>
              <a:rPr lang="en-US" dirty="0" err="1" smtClean="0"/>
              <a:t>xbitmap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image/jpeg, image/</a:t>
            </a:r>
            <a:r>
              <a:rPr lang="en-US" dirty="0" err="1" smtClean="0"/>
              <a:t>png</a:t>
            </a:r>
            <a:r>
              <a:rPr lang="en-US" dirty="0" smtClean="0"/>
              <a:t>, */*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Used to request  content </a:t>
            </a:r>
          </a:p>
          <a:p>
            <a:r>
              <a:rPr lang="en-US" dirty="0" smtClean="0"/>
              <a:t>Limited amount of data can be included </a:t>
            </a:r>
          </a:p>
          <a:p>
            <a:pPr>
              <a:buNone/>
            </a:pPr>
            <a:r>
              <a:rPr lang="en-US" sz="1800" dirty="0" smtClean="0"/>
              <a:t>      GET /</a:t>
            </a:r>
            <a:r>
              <a:rPr lang="en-US" sz="1800" dirty="0" err="1" smtClean="0"/>
              <a:t>cgi</a:t>
            </a:r>
            <a:r>
              <a:rPr lang="en-US" sz="1800" dirty="0" smtClean="0"/>
              <a:t>-bin/</a:t>
            </a:r>
            <a:r>
              <a:rPr lang="en-US" sz="1800" dirty="0" err="1" smtClean="0"/>
              <a:t>birthday.pl?month</a:t>
            </a:r>
            <a:r>
              <a:rPr lang="en-US" sz="1800" dirty="0" smtClean="0"/>
              <a:t>=</a:t>
            </a:r>
            <a:r>
              <a:rPr lang="en-US" sz="1800" dirty="0" err="1" smtClean="0"/>
              <a:t>august&amp;date</a:t>
            </a:r>
            <a:r>
              <a:rPr lang="en-US" sz="1800" dirty="0" smtClean="0"/>
              <a:t>=24 HTTP/1.0</a:t>
            </a:r>
          </a:p>
          <a:p>
            <a:r>
              <a:rPr lang="en-US" dirty="0" smtClean="0"/>
              <a:t>Equivalent to typing URL in browser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POST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POST /</a:t>
            </a:r>
            <a:r>
              <a:rPr lang="en-US" dirty="0" err="1" smtClean="0"/>
              <a:t>cgi</a:t>
            </a:r>
            <a:r>
              <a:rPr lang="en-US" dirty="0" smtClean="0"/>
              <a:t>-bin/birthday.pl HTTP/1.0 </a:t>
            </a:r>
            <a:br>
              <a:rPr lang="en-US" dirty="0" smtClean="0"/>
            </a:br>
            <a:r>
              <a:rPr lang="en-US" dirty="0" smtClean="0"/>
              <a:t>User-Agent: Mozilla/2.02Gold (WinNT; I)</a:t>
            </a:r>
            <a:br>
              <a:rPr lang="en-US" dirty="0" smtClean="0"/>
            </a:br>
            <a:r>
              <a:rPr lang="en-US" dirty="0" smtClean="0"/>
              <a:t>Accept: image/gif, image/x-</a:t>
            </a:r>
            <a:r>
              <a:rPr lang="en-US" dirty="0" err="1" smtClean="0"/>
              <a:t>xbitmap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image/jpeg, image/</a:t>
            </a:r>
            <a:r>
              <a:rPr lang="en-US" dirty="0" err="1" smtClean="0"/>
              <a:t>png</a:t>
            </a:r>
            <a:r>
              <a:rPr lang="en-US" dirty="0" smtClean="0"/>
              <a:t>, */* </a:t>
            </a:r>
            <a:br>
              <a:rPr lang="en-US" dirty="0" smtClean="0"/>
            </a:br>
            <a:r>
              <a:rPr lang="en-US" dirty="0" smtClean="0"/>
              <a:t>Host: www.oreilly.com </a:t>
            </a:r>
            <a:br>
              <a:rPr lang="en-US" dirty="0" smtClean="0"/>
            </a:br>
            <a:r>
              <a:rPr lang="en-US" dirty="0" smtClean="0"/>
              <a:t>Content-type: application/www-form </a:t>
            </a:r>
            <a:br>
              <a:rPr lang="en-US" dirty="0" smtClean="0"/>
            </a:br>
            <a:r>
              <a:rPr lang="en-US" dirty="0" smtClean="0"/>
              <a:t>Content-length: 20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 month=</a:t>
            </a:r>
            <a:r>
              <a:rPr lang="en-US" dirty="0" err="1" smtClean="0"/>
              <a:t>august&amp;date</a:t>
            </a:r>
            <a:r>
              <a:rPr lang="en-US" dirty="0" smtClean="0"/>
              <a:t>=24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Sends requests and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Codes are 3 digits</a:t>
            </a:r>
          </a:p>
          <a:p>
            <a:r>
              <a:rPr lang="en-US" dirty="0" smtClean="0"/>
              <a:t>Grouped ranges of Code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100-199 Informational</a:t>
            </a:r>
          </a:p>
          <a:p>
            <a:pPr lvl="1"/>
            <a:r>
              <a:rPr lang="en-US" dirty="0" smtClean="0"/>
              <a:t>200-299 Client request successful</a:t>
            </a:r>
          </a:p>
          <a:p>
            <a:pPr lvl="1"/>
            <a:r>
              <a:rPr lang="en-US" dirty="0" smtClean="0"/>
              <a:t>300-399 Client request redirected, </a:t>
            </a:r>
            <a:br>
              <a:rPr lang="en-US" dirty="0" smtClean="0"/>
            </a:br>
            <a:r>
              <a:rPr lang="en-US" dirty="0" smtClean="0"/>
              <a:t>                further action necessary</a:t>
            </a:r>
          </a:p>
          <a:p>
            <a:pPr lvl="1"/>
            <a:r>
              <a:rPr lang="en-US" dirty="0" smtClean="0"/>
              <a:t>400-499 Client request incomplete</a:t>
            </a:r>
          </a:p>
          <a:p>
            <a:pPr lvl="1"/>
            <a:r>
              <a:rPr lang="en-US" dirty="0" smtClean="0"/>
              <a:t>500-599 Server errors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962400" cy="5257800"/>
          </a:xfrm>
        </p:spPr>
        <p:txBody>
          <a:bodyPr/>
          <a:lstStyle/>
          <a:p>
            <a:pPr>
              <a:buNone/>
            </a:pPr>
            <a:r>
              <a:rPr lang="en-US" sz="2600" dirty="0" smtClean="0"/>
              <a:t>100 Continue</a:t>
            </a:r>
          </a:p>
          <a:p>
            <a:pPr>
              <a:buNone/>
            </a:pPr>
            <a:r>
              <a:rPr lang="en-US" sz="2600" dirty="0" smtClean="0"/>
              <a:t>101 Switching Protocols</a:t>
            </a:r>
          </a:p>
          <a:p>
            <a:pPr>
              <a:buNone/>
            </a:pPr>
            <a:r>
              <a:rPr lang="en-US" sz="2600" dirty="0" smtClean="0"/>
              <a:t>200 OK</a:t>
            </a:r>
          </a:p>
          <a:p>
            <a:pPr>
              <a:buNone/>
            </a:pPr>
            <a:r>
              <a:rPr lang="en-US" sz="2600" dirty="0" smtClean="0"/>
              <a:t>201 Created</a:t>
            </a:r>
          </a:p>
          <a:p>
            <a:pPr>
              <a:buNone/>
            </a:pPr>
            <a:r>
              <a:rPr lang="en-US" sz="2600" dirty="0" smtClean="0"/>
              <a:t>202 Accepted</a:t>
            </a:r>
          </a:p>
          <a:p>
            <a:pPr>
              <a:buNone/>
            </a:pPr>
            <a:r>
              <a:rPr lang="en-US" sz="2600" dirty="0" smtClean="0"/>
              <a:t>203 Non-Authoritative </a:t>
            </a:r>
            <a:br>
              <a:rPr lang="en-US" sz="2600" dirty="0" smtClean="0"/>
            </a:br>
            <a:r>
              <a:rPr lang="en-US" sz="2600" dirty="0" smtClean="0"/>
              <a:t>    Information</a:t>
            </a:r>
          </a:p>
          <a:p>
            <a:pPr>
              <a:buNone/>
            </a:pPr>
            <a:r>
              <a:rPr lang="en-US" sz="2600" dirty="0" smtClean="0"/>
              <a:t>204 No Content</a:t>
            </a:r>
          </a:p>
          <a:p>
            <a:pPr>
              <a:buNone/>
            </a:pPr>
            <a:r>
              <a:rPr lang="en-US" sz="2600" dirty="0" smtClean="0"/>
              <a:t>205 Reset Content</a:t>
            </a:r>
          </a:p>
          <a:p>
            <a:pPr>
              <a:buNone/>
            </a:pPr>
            <a:r>
              <a:rPr lang="en-US" sz="2600" dirty="0" smtClean="0"/>
              <a:t>206 Partial Content  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 smtClean="0"/>
              <a:t>300 Multiple Choices</a:t>
            </a:r>
          </a:p>
          <a:p>
            <a:pPr>
              <a:buNone/>
            </a:pPr>
            <a:r>
              <a:rPr lang="en-US" sz="2600" dirty="0" smtClean="0"/>
              <a:t>301 Moved </a:t>
            </a:r>
            <a:br>
              <a:rPr lang="en-US" sz="2600" dirty="0" smtClean="0"/>
            </a:br>
            <a:r>
              <a:rPr lang="en-US" sz="2600" dirty="0" smtClean="0"/>
              <a:t>    Permanently</a:t>
            </a:r>
          </a:p>
          <a:p>
            <a:pPr>
              <a:buNone/>
            </a:pPr>
            <a:r>
              <a:rPr lang="en-US" sz="2600" dirty="0" smtClean="0"/>
              <a:t>302 Found The </a:t>
            </a:r>
            <a:br>
              <a:rPr lang="en-US" sz="2600" dirty="0" smtClean="0"/>
            </a:br>
            <a:r>
              <a:rPr lang="en-US" sz="2600" dirty="0" smtClean="0"/>
              <a:t>    requested URI</a:t>
            </a:r>
          </a:p>
          <a:p>
            <a:pPr>
              <a:buNone/>
            </a:pPr>
            <a:r>
              <a:rPr lang="en-US" sz="2600" dirty="0" smtClean="0"/>
              <a:t>303 See Other</a:t>
            </a:r>
          </a:p>
          <a:p>
            <a:pPr>
              <a:buNone/>
            </a:pPr>
            <a:r>
              <a:rPr lang="en-US" sz="2600" dirty="0" smtClean="0"/>
              <a:t>304 Not Modified</a:t>
            </a:r>
          </a:p>
          <a:p>
            <a:pPr>
              <a:buNone/>
            </a:pPr>
            <a:r>
              <a:rPr lang="en-US" sz="2600" dirty="0" smtClean="0"/>
              <a:t>305 Use Proxy</a:t>
            </a:r>
          </a:p>
          <a:p>
            <a:pPr>
              <a:buNone/>
            </a:pPr>
            <a:r>
              <a:rPr lang="en-US" sz="2600" dirty="0" smtClean="0"/>
              <a:t>307 Temporary </a:t>
            </a:r>
            <a:br>
              <a:rPr lang="en-US" sz="2600" dirty="0" smtClean="0"/>
            </a:br>
            <a:r>
              <a:rPr lang="en-US" sz="2600" dirty="0" smtClean="0"/>
              <a:t>    Redirect 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Status Codes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962400" cy="5257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400 Bad Request </a:t>
            </a:r>
          </a:p>
          <a:p>
            <a:pPr>
              <a:buNone/>
            </a:pPr>
            <a:r>
              <a:rPr lang="en-US" sz="2400" dirty="0" smtClean="0"/>
              <a:t>401 Unauthorized </a:t>
            </a:r>
          </a:p>
          <a:p>
            <a:pPr>
              <a:buNone/>
            </a:pPr>
            <a:r>
              <a:rPr lang="en-US" sz="2400" dirty="0" smtClean="0"/>
              <a:t>402 Payment Required  </a:t>
            </a:r>
          </a:p>
          <a:p>
            <a:pPr>
              <a:buNone/>
            </a:pPr>
            <a:r>
              <a:rPr lang="en-US" sz="2400" dirty="0" smtClean="0"/>
              <a:t>403 Forbidden</a:t>
            </a:r>
          </a:p>
          <a:p>
            <a:pPr>
              <a:buNone/>
            </a:pPr>
            <a:r>
              <a:rPr lang="en-US" sz="2400" dirty="0" smtClean="0"/>
              <a:t>404 Not Found</a:t>
            </a:r>
          </a:p>
          <a:p>
            <a:pPr>
              <a:buNone/>
            </a:pPr>
            <a:r>
              <a:rPr lang="en-US" sz="2400" dirty="0" smtClean="0"/>
              <a:t>405 Method Not Allowed</a:t>
            </a:r>
          </a:p>
          <a:p>
            <a:pPr>
              <a:buNone/>
            </a:pPr>
            <a:r>
              <a:rPr lang="en-US" sz="2400" dirty="0" smtClean="0"/>
              <a:t>406 Not Acceptable. </a:t>
            </a:r>
          </a:p>
          <a:p>
            <a:pPr>
              <a:buNone/>
            </a:pPr>
            <a:r>
              <a:rPr lang="en-US" sz="2400" dirty="0" smtClean="0"/>
              <a:t>407 Proxy Authentication Required</a:t>
            </a:r>
          </a:p>
          <a:p>
            <a:pPr>
              <a:buNone/>
            </a:pPr>
            <a:r>
              <a:rPr lang="en-US" sz="2400" dirty="0" smtClean="0"/>
              <a:t>408 Request Time-out</a:t>
            </a:r>
          </a:p>
          <a:p>
            <a:pPr>
              <a:buNone/>
            </a:pPr>
            <a:r>
              <a:rPr lang="en-US" sz="2400" dirty="0" smtClean="0"/>
              <a:t>409 Conflict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410 Gone</a:t>
            </a:r>
          </a:p>
          <a:p>
            <a:pPr>
              <a:buNone/>
            </a:pPr>
            <a:r>
              <a:rPr lang="en-US" sz="2400" dirty="0" smtClean="0"/>
              <a:t>411 Length Required. </a:t>
            </a:r>
          </a:p>
          <a:p>
            <a:pPr>
              <a:buNone/>
            </a:pPr>
            <a:r>
              <a:rPr lang="en-US" sz="2400" dirty="0" smtClean="0"/>
              <a:t>412 Precondition Failed</a:t>
            </a:r>
          </a:p>
          <a:p>
            <a:pPr>
              <a:buNone/>
            </a:pPr>
            <a:r>
              <a:rPr lang="en-US" sz="2400" dirty="0" smtClean="0"/>
              <a:t>413 Request Entity Too Large </a:t>
            </a:r>
          </a:p>
          <a:p>
            <a:pPr>
              <a:buNone/>
            </a:pPr>
            <a:r>
              <a:rPr lang="en-US" sz="2400" dirty="0" smtClean="0"/>
              <a:t>414 Request-URI Too Long</a:t>
            </a:r>
          </a:p>
          <a:p>
            <a:pPr>
              <a:buNone/>
            </a:pPr>
            <a:r>
              <a:rPr lang="en-US" sz="2400" dirty="0" smtClean="0"/>
              <a:t>415 Unsupported Media Type</a:t>
            </a:r>
          </a:p>
          <a:p>
            <a:pPr>
              <a:buNone/>
            </a:pPr>
            <a:r>
              <a:rPr lang="en-US" sz="2400" dirty="0" smtClean="0"/>
              <a:t>416 Requested Range Not </a:t>
            </a:r>
            <a:r>
              <a:rPr lang="en-US" sz="2400" dirty="0" err="1" smtClean="0"/>
              <a:t>Satisfiable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417 Expectation Failed</a:t>
            </a:r>
            <a:endParaRPr lang="en-US" sz="3200" dirty="0" smtClean="0"/>
          </a:p>
          <a:p>
            <a:pPr>
              <a:buNone/>
            </a:pP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478</TotalTime>
  <Words>893</Words>
  <Application>Microsoft PowerPoint</Application>
  <PresentationFormat>On-screen Show (4:3)</PresentationFormat>
  <Paragraphs>168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Damage control design template</vt:lpstr>
      <vt:lpstr>A340 Lecture 3</vt:lpstr>
      <vt:lpstr>World Wide Web</vt:lpstr>
      <vt:lpstr>Hypertext Transfer Protocol (HTTP) </vt:lpstr>
      <vt:lpstr>HTTP Protocol</vt:lpstr>
      <vt:lpstr>HTTP GET Request</vt:lpstr>
      <vt:lpstr>HTTP POST Request</vt:lpstr>
      <vt:lpstr>Server Status Code</vt:lpstr>
      <vt:lpstr>Common Status Codes</vt:lpstr>
      <vt:lpstr>Common Status Codes (cont’d)</vt:lpstr>
      <vt:lpstr>Common Status Codes (cont’d)</vt:lpstr>
      <vt:lpstr>Content Types</vt:lpstr>
      <vt:lpstr>Common content-types</vt:lpstr>
      <vt:lpstr>Reading HTTP headers in $_SERVER</vt:lpstr>
      <vt:lpstr>PHP setting headers</vt:lpstr>
      <vt:lpstr>Setting HTTP headers</vt:lpstr>
      <vt:lpstr>Setting HTTP headers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Bob</cp:lastModifiedBy>
  <cp:revision>56</cp:revision>
  <cp:lastPrinted>1601-01-01T00:00:00Z</cp:lastPrinted>
  <dcterms:created xsi:type="dcterms:W3CDTF">2008-01-09T05:16:50Z</dcterms:created>
  <dcterms:modified xsi:type="dcterms:W3CDTF">2009-01-20T06:04:24Z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