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 autoAdjust="0"/>
  </p:normalViewPr>
  <p:slideViewPr>
    <p:cSldViewPr>
      <p:cViewPr varScale="1">
        <p:scale>
          <a:sx n="45" d="100"/>
          <a:sy n="45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1/15/2008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HTML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7" name="Content Placeholder 6" descr="frame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252" y="1371600"/>
            <a:ext cx="7638317" cy="3810000"/>
          </a:xfrm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Encodes World Wide Web documents</a:t>
            </a:r>
          </a:p>
          <a:p>
            <a:r>
              <a:rPr lang="en-US" dirty="0" smtClean="0"/>
              <a:t>Works by specifying a standard for document-markup and hyperlink-specification language</a:t>
            </a:r>
          </a:p>
          <a:p>
            <a:r>
              <a:rPr lang="en-US" dirty="0" smtClean="0"/>
              <a:t>Supports documents that contain text, links, images, video, audio and applets </a:t>
            </a:r>
          </a:p>
          <a:p>
            <a:r>
              <a:rPr lang="en-US" dirty="0" smtClean="0"/>
              <a:t>The HTML specification is maintained by the World Wide Web Consortium (W3C).</a:t>
            </a:r>
          </a:p>
          <a:p>
            <a:r>
              <a:rPr lang="en-US" dirty="0" smtClean="0"/>
              <a:t> Standards and drafts of new proposals can be found at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http://www.w3.org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latest HTML specification approved by the W3C is HTML 4.01.</a:t>
            </a:r>
          </a:p>
          <a:p>
            <a:r>
              <a:rPr lang="en-US" dirty="0" smtClean="0"/>
              <a:t>The next standard will be XHTML which the XML-compliant version of HTML </a:t>
            </a:r>
          </a:p>
          <a:p>
            <a:r>
              <a:rPr lang="en-US" dirty="0" smtClean="0"/>
              <a:t>An optional top line can specify the standard being used: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2000" dirty="0" smtClean="0"/>
              <a:t>&lt;!DOCTYPE html PUBLIC</a:t>
            </a:r>
          </a:p>
          <a:p>
            <a:pPr>
              <a:buNone/>
            </a:pPr>
            <a:r>
              <a:rPr lang="en-US" sz="2000" dirty="0" smtClean="0"/>
              <a:t>      "-//W3C//DTD HTML 4.01 Transitional//EN" "http://www.w3.org/TR/html4/loose.dtd"&gt;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2000" dirty="0" smtClean="0"/>
              <a:t>&lt;!DOCTYPE html PUBLIC</a:t>
            </a:r>
          </a:p>
          <a:p>
            <a:pPr>
              <a:buNone/>
            </a:pPr>
            <a:r>
              <a:rPr lang="en-US" sz="2000" dirty="0" smtClean="0"/>
              <a:t>      "-//W3C//DTD HTML 4.01 Transitional//EN" "http://www.w3.org/TR/html4/strict.dtd"&gt;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XML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names are case-sensitive (Normally use lowercase)</a:t>
            </a:r>
          </a:p>
          <a:p>
            <a:r>
              <a:rPr lang="en-US" dirty="0" smtClean="0"/>
              <a:t>Each open tag requires a corresponding close tag</a:t>
            </a:r>
          </a:p>
          <a:p>
            <a:r>
              <a:rPr lang="en-US" dirty="0" smtClean="0"/>
              <a:t>Tags can be nested but must in </a:t>
            </a:r>
            <a:r>
              <a:rPr lang="en-US" dirty="0" err="1" smtClean="0"/>
              <a:t>fifo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All attributes require quotations around the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and end with &lt;html&gt; tags</a:t>
            </a:r>
          </a:p>
          <a:p>
            <a:r>
              <a:rPr lang="en-US" dirty="0" smtClean="0"/>
              <a:t>Contain two sections:</a:t>
            </a:r>
          </a:p>
          <a:p>
            <a:pPr lvl="1"/>
            <a:r>
              <a:rPr lang="en-US" dirty="0" smtClean="0"/>
              <a:t>&lt;head&gt;...&lt;/head&gt; Meta-data </a:t>
            </a:r>
          </a:p>
          <a:p>
            <a:pPr lvl="1"/>
            <a:r>
              <a:rPr lang="en-US" dirty="0" smtClean="0"/>
              <a:t>&lt;body&gt;…&lt;/body&gt; Content</a:t>
            </a:r>
          </a:p>
          <a:p>
            <a:r>
              <a:rPr lang="en-US" dirty="0" smtClean="0"/>
              <a:t>Can be combined with other pages on a single window using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257800"/>
          </a:xfrm>
        </p:spPr>
        <p:txBody>
          <a:bodyPr/>
          <a:lstStyle/>
          <a:p>
            <a:r>
              <a:rPr lang="en-US" dirty="0" smtClean="0"/>
              <a:t>&lt;title&gt; Title bar label</a:t>
            </a:r>
          </a:p>
          <a:p>
            <a:r>
              <a:rPr lang="en-US" dirty="0" smtClean="0"/>
              <a:t>&lt;meta&gt; Metadata and directives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&lt;title&gt;A simple test&lt;/title&gt;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&lt;</a:t>
            </a:r>
            <a:r>
              <a:rPr lang="en-US" sz="2000" dirty="0" smtClean="0"/>
              <a:t>meta name="description" content="Free Web tutorials on HTML, CSS, XML, and </a:t>
            </a:r>
            <a:r>
              <a:rPr lang="en-US" sz="2000" dirty="0" smtClean="0"/>
              <a:t>XHTML“/&gt;</a:t>
            </a:r>
          </a:p>
          <a:p>
            <a:pPr>
              <a:buNone/>
            </a:pPr>
            <a:r>
              <a:rPr lang="en-US" sz="2000" dirty="0" smtClean="0"/>
              <a:t>&lt;meta </a:t>
            </a:r>
            <a:r>
              <a:rPr lang="en-US" sz="2000" dirty="0" smtClean="0"/>
              <a:t>name="keywords" content="HTML, DHTML, CSS, XML, XHTML, JavaScript, </a:t>
            </a:r>
            <a:r>
              <a:rPr lang="en-US" sz="2000" dirty="0" smtClean="0"/>
              <a:t>VBScript“/&gt;</a:t>
            </a:r>
          </a:p>
          <a:p>
            <a:pPr>
              <a:buNone/>
            </a:pPr>
            <a:r>
              <a:rPr lang="en-US" sz="2000" dirty="0" smtClean="0"/>
              <a:t>&lt;meta name="revised" content="</a:t>
            </a:r>
            <a:r>
              <a:rPr lang="en-US" sz="2000" dirty="0" err="1" smtClean="0"/>
              <a:t>Hege</a:t>
            </a:r>
            <a:r>
              <a:rPr lang="en-US" sz="2000" dirty="0" smtClean="0"/>
              <a:t> </a:t>
            </a:r>
            <a:r>
              <a:rPr lang="en-US" sz="2000" dirty="0" err="1" smtClean="0"/>
              <a:t>Refsnes</a:t>
            </a:r>
            <a:r>
              <a:rPr lang="en-US" sz="2000" dirty="0" smtClean="0"/>
              <a:t>, 6/10/99" 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&lt;meta http-equiv="refresh" content="5" /&gt;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Body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types:</a:t>
            </a:r>
          </a:p>
          <a:p>
            <a:pPr lvl="1"/>
            <a:r>
              <a:rPr lang="en-US" dirty="0" smtClean="0"/>
              <a:t>Headers: &lt;h1&gt; to &lt;h9&gt;</a:t>
            </a:r>
          </a:p>
          <a:p>
            <a:pPr lvl="1"/>
            <a:r>
              <a:rPr lang="en-US" dirty="0" smtClean="0"/>
              <a:t>Paragraphs &lt;p&gt;</a:t>
            </a:r>
          </a:p>
          <a:p>
            <a:pPr lvl="1"/>
            <a:r>
              <a:rPr lang="en-US" dirty="0" smtClean="0"/>
              <a:t>Lists:     &lt;</a:t>
            </a:r>
            <a:r>
              <a:rPr lang="en-US" dirty="0" err="1" smtClean="0"/>
              <a:t>ul</a:t>
            </a:r>
            <a:r>
              <a:rPr lang="en-US" dirty="0" smtClean="0"/>
              <a:t>&gt;&lt;</a:t>
            </a:r>
            <a:r>
              <a:rPr lang="en-US" dirty="0" err="1" smtClean="0"/>
              <a:t>ol</a:t>
            </a:r>
            <a:r>
              <a:rPr lang="en-US" dirty="0" smtClean="0"/>
              <a:t>&gt;&lt;dl&gt;  separated by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Preformatted text: &lt;pre&gt; separated by \n</a:t>
            </a:r>
          </a:p>
          <a:p>
            <a:r>
              <a:rPr lang="en-US" dirty="0" smtClean="0"/>
              <a:t>Character styles:</a:t>
            </a:r>
          </a:p>
          <a:p>
            <a:pPr lvl="1"/>
            <a:r>
              <a:rPr lang="en-US" dirty="0" smtClean="0"/>
              <a:t>Font directives  &lt;font&gt;</a:t>
            </a:r>
          </a:p>
          <a:p>
            <a:pPr lvl="1"/>
            <a:r>
              <a:rPr lang="en-US" dirty="0" smtClean="0"/>
              <a:t>Bold &lt;b&gt; italic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http://www.w3schools.com/tags/default.asp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&lt;table border=’1’&gt;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&gt;&lt;td&gt;1&lt;/td&gt;&lt;td&gt;2&lt;/td&gt;&lt;/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 </a:t>
            </a:r>
            <a:r>
              <a:rPr lang="en-US" sz="2000" dirty="0" err="1" smtClean="0"/>
              <a:t>colspan</a:t>
            </a:r>
            <a:r>
              <a:rPr lang="en-US" sz="2000" dirty="0" smtClean="0"/>
              <a:t>=’2’&gt;3&lt;/td&gt;&lt;/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 </a:t>
            </a:r>
            <a:r>
              <a:rPr lang="en-US" sz="2000" dirty="0" err="1" smtClean="0"/>
              <a:t>rowspan</a:t>
            </a:r>
            <a:r>
              <a:rPr lang="en-US" sz="2000" dirty="0" smtClean="0"/>
              <a:t>=’2’&gt;4&lt;/td&gt;&lt;td&gt;5&lt;/td&gt;&lt;/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&gt;&lt;td&gt;6&lt;/td&gt;&lt;/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&gt;&lt;td&gt;7&lt;/td&gt;&lt;td&gt;8&lt;/td&gt;&lt;/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&lt;/table&gt;         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5" name="Picture 4" descr="tab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66800"/>
            <a:ext cx="1295400" cy="493354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&lt;html&gt; </a:t>
            </a:r>
          </a:p>
          <a:p>
            <a:pPr>
              <a:buNone/>
            </a:pPr>
            <a:r>
              <a:rPr lang="en-US" sz="2000" dirty="0" smtClean="0"/>
              <a:t>    &lt;head&gt; &lt;title&gt;Frames Layout&lt;/title&gt; &lt;/head&gt; </a:t>
            </a:r>
          </a:p>
          <a:p>
            <a:pPr>
              <a:buNone/>
            </a:pPr>
            <a:r>
              <a:rPr lang="en-US" sz="2000" dirty="0" smtClean="0"/>
              <a:t>&lt;frameset rows="60%,*" cols="65%,20%,*"&gt;</a:t>
            </a:r>
          </a:p>
          <a:p>
            <a:pPr>
              <a:buNone/>
            </a:pPr>
            <a:r>
              <a:rPr lang="en-US" sz="2000" dirty="0" smtClean="0"/>
              <a:t>      &lt;frame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="frame1.html"&gt; </a:t>
            </a:r>
          </a:p>
          <a:p>
            <a:pPr>
              <a:buNone/>
            </a:pPr>
            <a:r>
              <a:rPr lang="en-US" sz="2000" dirty="0" smtClean="0"/>
              <a:t>      &lt;frame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="frame2.html"&gt; </a:t>
            </a:r>
          </a:p>
          <a:p>
            <a:pPr>
              <a:buNone/>
            </a:pPr>
            <a:r>
              <a:rPr lang="en-US" sz="2000" dirty="0" smtClean="0"/>
              <a:t>      &lt;frame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="frame3.html" name="</a:t>
            </a:r>
            <a:r>
              <a:rPr lang="en-US" sz="2000" dirty="0" err="1" smtClean="0"/>
              <a:t>fill_me</a:t>
            </a:r>
            <a:r>
              <a:rPr lang="en-US" sz="2000" dirty="0" smtClean="0"/>
              <a:t>"&gt; </a:t>
            </a:r>
          </a:p>
          <a:p>
            <a:pPr>
              <a:buNone/>
            </a:pPr>
            <a:r>
              <a:rPr lang="en-US" sz="2000" dirty="0" smtClean="0"/>
              <a:t>      &lt;frame scrolling=yes </a:t>
            </a:r>
            <a:r>
              <a:rPr lang="en-US" sz="2000" dirty="0" err="1" smtClean="0"/>
              <a:t>src</a:t>
            </a:r>
            <a:r>
              <a:rPr lang="en-US" sz="2000" dirty="0" smtClean="0"/>
              <a:t>="frame4.html"&gt; </a:t>
            </a:r>
          </a:p>
          <a:p>
            <a:pPr>
              <a:buNone/>
            </a:pPr>
            <a:r>
              <a:rPr lang="en-US" sz="2000" dirty="0" smtClean="0"/>
              <a:t>      &lt;frame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="frame5.html"&gt; </a:t>
            </a:r>
          </a:p>
          <a:p>
            <a:pPr>
              <a:buNone/>
            </a:pPr>
            <a:r>
              <a:rPr lang="en-US" sz="2000" dirty="0" smtClean="0"/>
              <a:t>      &lt;frame </a:t>
            </a:r>
            <a:r>
              <a:rPr lang="en-US" sz="2000" dirty="0" err="1" smtClean="0"/>
              <a:t>src</a:t>
            </a:r>
            <a:r>
              <a:rPr lang="en-US" sz="2000" dirty="0" smtClean="0"/>
              <a:t>="frame6.html"&gt; 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noframes</a:t>
            </a:r>
            <a:r>
              <a:rPr lang="en-US" sz="2000" dirty="0" smtClean="0"/>
              <a:t>&gt; You are using a browser that does not support frames.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="frame1.html"&gt;Take this link&lt;/a&gt; to the first HTML document in the set. &lt;/</a:t>
            </a:r>
            <a:r>
              <a:rPr lang="en-US" sz="2000" dirty="0" err="1" smtClean="0"/>
              <a:t>noframes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&lt;/frameset&gt; 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701</TotalTime>
  <Words>618</Words>
  <Application>Microsoft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Damage control design template</vt:lpstr>
      <vt:lpstr>A340 Lecture 4</vt:lpstr>
      <vt:lpstr>Hypertext Markup Language (HTML)</vt:lpstr>
      <vt:lpstr>Continued development</vt:lpstr>
      <vt:lpstr>Key XML features</vt:lpstr>
      <vt:lpstr>Pages</vt:lpstr>
      <vt:lpstr>Head tags</vt:lpstr>
      <vt:lpstr>Common Body tags</vt:lpstr>
      <vt:lpstr>Using Tables</vt:lpstr>
      <vt:lpstr>Using frames</vt:lpstr>
      <vt:lpstr>Corresponding view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Daddy</cp:lastModifiedBy>
  <cp:revision>76</cp:revision>
  <cp:lastPrinted>1601-01-01T00:00:00Z</cp:lastPrinted>
  <dcterms:created xsi:type="dcterms:W3CDTF">2008-01-09T05:16:50Z</dcterms:created>
  <dcterms:modified xsi:type="dcterms:W3CDTF">2008-01-16T05:53:02Z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