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Default Extension="png" ContentType="image/png"/>
  <Override PartName="/ppt/slides/slide9.xml" ContentType="application/vnd.openxmlformats-officedocument.presentationml.slide+xml"/>
  <Override PartName="/docProps/core.xml" ContentType="application/vnd.openxmlformats-package.core-properties+xml"/>
  <Override PartName="/docProps/custom.xml" ContentType="application/vnd.openxmlformats-officedocument.custom-properties+xml"/>
  <Default Extension="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4" r:id="rId5"/>
    <p:sldId id="265" r:id="rId6"/>
    <p:sldId id="263" r:id="rId7"/>
    <p:sldId id="262" r:id="rId8"/>
    <p:sldId id="270" r:id="rId9"/>
    <p:sldId id="273" r:id="rId10"/>
    <p:sldId id="271" r:id="rId11"/>
    <p:sldId id="272" r:id="rId12"/>
    <p:sldId id="275" r:id="rId13"/>
    <p:sldId id="274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385" autoAdjust="0"/>
    <p:restoredTop sz="94660" autoAdjust="0"/>
  </p:normalViewPr>
  <p:slideViewPr>
    <p:cSldViewPr>
      <p:cViewPr varScale="1">
        <p:scale>
          <a:sx n="120" d="100"/>
          <a:sy n="120" d="100"/>
        </p:scale>
        <p:origin x="-13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ebcoder.info/downloads/validat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://w3schools.com/jsref/jsref_onmousemove.asp" TargetMode="External"/><Relationship Id="rId7" Type="http://schemas.openxmlformats.org/officeDocument/2006/relationships/hyperlink" Target="http://w3schools.com/jsref/jsref_onmouseup.asp" TargetMode="External"/><Relationship Id="rId11" Type="http://schemas.openxmlformats.org/officeDocument/2006/relationships/hyperlink" Target="http://w3schools.com/jsref/jsref_onresize.asp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3schools.com/jsref/jsref_onmouseover.asp" TargetMode="External"/><Relationship Id="rId8" Type="http://schemas.openxmlformats.org/officeDocument/2006/relationships/hyperlink" Target="http://w3schools.com/jsref/jsref_onclick.asp" TargetMode="External"/><Relationship Id="rId13" Type="http://schemas.openxmlformats.org/officeDocument/2006/relationships/hyperlink" Target="http://w3schools.com/jsref/jsref_onsubmit.asp" TargetMode="External"/><Relationship Id="rId10" Type="http://schemas.openxmlformats.org/officeDocument/2006/relationships/hyperlink" Target="http://w3schools.com/jsref/jsref_onreset.asp" TargetMode="External"/><Relationship Id="rId5" Type="http://schemas.openxmlformats.org/officeDocument/2006/relationships/hyperlink" Target="http://w3schools.com/jsref/jsref_onmouseout.asp" TargetMode="External"/><Relationship Id="rId12" Type="http://schemas.openxmlformats.org/officeDocument/2006/relationships/hyperlink" Target="http://w3schools.com/jsref/jsref_onselect.asp" TargetMode="External"/><Relationship Id="rId2" Type="http://schemas.openxmlformats.org/officeDocument/2006/relationships/notesSlide" Target="../notesSlides/notesSlide6.xml"/><Relationship Id="rId9" Type="http://schemas.openxmlformats.org/officeDocument/2006/relationships/hyperlink" Target="http://w3schools.com/jsref/jsref_ondblclick.asp" TargetMode="External"/><Relationship Id="rId3" Type="http://schemas.openxmlformats.org/officeDocument/2006/relationships/hyperlink" Target="http://w3schools.com/jsref/jsref_onmousedown.asp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3schools.com/jsref/jsref_onkeydown.asp" TargetMode="External"/><Relationship Id="rId4" Type="http://schemas.openxmlformats.org/officeDocument/2006/relationships/hyperlink" Target="http://w3schools.com/jsref/jsref_onload.asp" TargetMode="External"/><Relationship Id="rId10" Type="http://schemas.openxmlformats.org/officeDocument/2006/relationships/hyperlink" Target="http://w3schools.com/jsref/jsref_onkeyup.asp" TargetMode="External"/><Relationship Id="rId5" Type="http://schemas.openxmlformats.org/officeDocument/2006/relationships/hyperlink" Target="http://w3schools.com/jsref/jsref_onunload.asp" TargetMode="External"/><Relationship Id="rId7" Type="http://schemas.openxmlformats.org/officeDocument/2006/relationships/hyperlink" Target="http://w3schools.com/jsref/jsref_onfocus.asp" TargetMode="External"/><Relationship Id="rId11" Type="http://schemas.openxmlformats.org/officeDocument/2006/relationships/hyperlink" Target="http://w3schools.com/jsref/jsref_onchange.asp" TargetMode="External"/><Relationship Id="rId12" Type="http://schemas.openxmlformats.org/officeDocument/2006/relationships/hyperlink" Target="http://w3schools.com/jsref/jsref_onerror.asp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9" Type="http://schemas.openxmlformats.org/officeDocument/2006/relationships/hyperlink" Target="http://w3schools.com/jsref/jsref_onkeypress.asp" TargetMode="External"/><Relationship Id="rId3" Type="http://schemas.openxmlformats.org/officeDocument/2006/relationships/hyperlink" Target="http://w3schools.com/jsref/jsref_onabort.asp" TargetMode="External"/><Relationship Id="rId6" Type="http://schemas.openxmlformats.org/officeDocument/2006/relationships/hyperlink" Target="http://w3schools.com/jsref/jsref_onblur.as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pple.com/internet/webcontent/examples/validate_sourc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mtClean="0"/>
              <a:t> </a:t>
            </a:r>
            <a:r>
              <a:rPr lang="en-US" smtClean="0"/>
              <a:t>JavaScript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600" dirty="0" smtClean="0"/>
              <a:t>function </a:t>
            </a:r>
            <a:r>
              <a:rPr lang="en-US" sz="1600" dirty="0" err="1" smtClean="0"/>
              <a:t>checkUsername</a:t>
            </a:r>
            <a:r>
              <a:rPr lang="en-US" sz="1600" dirty="0" smtClean="0"/>
              <a:t> (</a:t>
            </a:r>
            <a:r>
              <a:rPr lang="en-US" sz="1600" dirty="0" err="1" smtClean="0"/>
              <a:t>strng</a:t>
            </a:r>
            <a:r>
              <a:rPr lang="en-US" sz="1600" dirty="0" smtClean="0"/>
              <a:t>) {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error = "";</a:t>
            </a:r>
            <a:endParaRPr lang="en-US" sz="1600" dirty="0" smtClean="0"/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if (</a:t>
            </a:r>
            <a:r>
              <a:rPr lang="en-US" sz="1600" dirty="0" err="1" smtClean="0"/>
              <a:t>strng</a:t>
            </a:r>
            <a:r>
              <a:rPr lang="en-US" sz="1600" dirty="0" smtClean="0"/>
              <a:t> == "") </a:t>
            </a:r>
            <a:r>
              <a:rPr lang="en-US" sz="1600" dirty="0" smtClean="0"/>
              <a:t>{    </a:t>
            </a:r>
            <a:r>
              <a:rPr lang="en-US" sz="1600" dirty="0" smtClean="0"/>
              <a:t>error</a:t>
            </a:r>
            <a:r>
              <a:rPr lang="en-US" sz="1600" dirty="0" smtClean="0"/>
              <a:t> += </a:t>
            </a:r>
            <a:r>
              <a:rPr lang="en-US" sz="1600" dirty="0" smtClean="0"/>
              <a:t>"You didn't enter a username.\</a:t>
            </a:r>
            <a:r>
              <a:rPr lang="en-US" sz="1600" dirty="0" err="1" smtClean="0"/>
              <a:t>n</a:t>
            </a:r>
            <a:r>
              <a:rPr lang="en-US" sz="1600" dirty="0" smtClean="0"/>
              <a:t>"</a:t>
            </a:r>
            <a:r>
              <a:rPr lang="en-US" sz="1600" dirty="0" smtClean="0"/>
              <a:t>; }</a:t>
            </a:r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elsif</a:t>
            </a:r>
            <a:r>
              <a:rPr lang="en-US" sz="1600" dirty="0" smtClean="0"/>
              <a:t> </a:t>
            </a:r>
            <a:r>
              <a:rPr lang="en-US" sz="1600" dirty="0" smtClean="0"/>
              <a:t>((</a:t>
            </a:r>
            <a:r>
              <a:rPr lang="en-US" sz="1600" dirty="0" err="1" smtClean="0"/>
              <a:t>strng.length</a:t>
            </a:r>
            <a:r>
              <a:rPr lang="en-US" sz="1600" dirty="0" smtClean="0"/>
              <a:t> &lt; 4) || (</a:t>
            </a:r>
            <a:r>
              <a:rPr lang="en-US" sz="1600" dirty="0" err="1" smtClean="0"/>
              <a:t>strng.length</a:t>
            </a:r>
            <a:r>
              <a:rPr lang="en-US" sz="1600" dirty="0" smtClean="0"/>
              <a:t> &gt; 10)) {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  </a:t>
            </a:r>
            <a:r>
              <a:rPr lang="en-US" sz="1600" dirty="0" smtClean="0"/>
              <a:t>error</a:t>
            </a:r>
            <a:r>
              <a:rPr lang="en-US" sz="1600" dirty="0" smtClean="0"/>
              <a:t> = </a:t>
            </a:r>
            <a:r>
              <a:rPr lang="en-US" sz="1600" dirty="0" smtClean="0"/>
              <a:t>"The username is the wrong length.\</a:t>
            </a:r>
            <a:r>
              <a:rPr lang="en-US" sz="1600" dirty="0" err="1" smtClean="0"/>
              <a:t>n</a:t>
            </a:r>
            <a:r>
              <a:rPr lang="en-US" sz="1600" dirty="0" smtClean="0"/>
              <a:t>”;  }</a:t>
            </a:r>
          </a:p>
          <a:p>
            <a:pPr lvl="1">
              <a:buNone/>
            </a:pPr>
            <a:r>
              <a:rPr lang="en-US" sz="1600" dirty="0" smtClean="0"/>
              <a:t>    else {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illegalChars</a:t>
            </a:r>
            <a:r>
              <a:rPr lang="en-US" sz="1600" dirty="0" smtClean="0"/>
              <a:t> = /\W/;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  /</a:t>
            </a:r>
            <a:r>
              <a:rPr lang="en-US" sz="1600" dirty="0" smtClean="0"/>
              <a:t>/ allow only letters, numbers, and underscores</a:t>
            </a:r>
          </a:p>
          <a:p>
            <a:pPr lvl="1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     </a:t>
            </a:r>
            <a:r>
              <a:rPr lang="en-US" sz="1600" dirty="0" smtClean="0"/>
              <a:t>if (</a:t>
            </a:r>
            <a:r>
              <a:rPr lang="en-US" sz="1600" dirty="0" err="1" smtClean="0"/>
              <a:t>illegalChars.test(strng</a:t>
            </a:r>
            <a:r>
              <a:rPr lang="en-US" sz="1600" dirty="0" smtClean="0"/>
              <a:t>)) {</a:t>
            </a:r>
          </a:p>
          <a:p>
            <a:pPr lvl="1"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       </a:t>
            </a:r>
            <a:r>
              <a:rPr lang="en-US" sz="1600" dirty="0" smtClean="0"/>
              <a:t>error</a:t>
            </a:r>
            <a:r>
              <a:rPr lang="en-US" sz="1600" dirty="0" smtClean="0"/>
              <a:t> = </a:t>
            </a:r>
            <a:r>
              <a:rPr lang="en-US" sz="1600" dirty="0" smtClean="0"/>
              <a:t>"The username contains illegal characters.\</a:t>
            </a:r>
            <a:r>
              <a:rPr lang="en-US" sz="1600" dirty="0" err="1" smtClean="0"/>
              <a:t>n</a:t>
            </a:r>
            <a:r>
              <a:rPr lang="en-US" sz="1600" dirty="0" smtClean="0"/>
              <a:t>";</a:t>
            </a:r>
          </a:p>
          <a:p>
            <a:pPr lvl="1">
              <a:buNone/>
            </a:pPr>
            <a:r>
              <a:rPr lang="en-US" sz="1600" dirty="0" smtClean="0"/>
              <a:t>  </a:t>
            </a:r>
            <a:r>
              <a:rPr lang="en-US" sz="1600" dirty="0" smtClean="0"/>
              <a:t>     }</a:t>
            </a:r>
          </a:p>
          <a:p>
            <a:pPr lvl="1">
              <a:buNone/>
            </a:pPr>
            <a:r>
              <a:rPr lang="en-US" sz="1600" dirty="0" smtClean="0"/>
              <a:t>    } </a:t>
            </a:r>
          </a:p>
          <a:p>
            <a:pPr lvl="1">
              <a:buNone/>
            </a:pPr>
            <a:r>
              <a:rPr lang="en-US" sz="1600" dirty="0" smtClean="0"/>
              <a:t>    return (error)</a:t>
            </a:r>
          </a:p>
          <a:p>
            <a:pPr lvl="1"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}</a:t>
            </a:r>
          </a:p>
          <a:p>
            <a:pPr lvl="1">
              <a:buNone/>
            </a:pPr>
            <a:endParaRPr lang="en-US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it into the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events: </a:t>
            </a:r>
          </a:p>
          <a:p>
            <a:pPr lvl="1"/>
            <a:r>
              <a:rPr lang="en-US" dirty="0" smtClean="0"/>
              <a:t>Field by field: </a:t>
            </a:r>
            <a:r>
              <a:rPr lang="en-US" dirty="0" err="1" smtClean="0"/>
              <a:t>onBlur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sz="1400" dirty="0" smtClean="0"/>
              <a:t>&lt;script type="text/</a:t>
            </a:r>
            <a:r>
              <a:rPr lang="en-US" sz="1400" dirty="0" err="1" smtClean="0"/>
              <a:t>javascript</a:t>
            </a:r>
            <a:r>
              <a:rPr lang="en-US" sz="1400" dirty="0" smtClean="0"/>
              <a:t>" </a:t>
            </a:r>
            <a:r>
              <a:rPr lang="en-US" sz="1400" dirty="0" err="1" smtClean="0"/>
              <a:t>src</a:t>
            </a:r>
            <a:r>
              <a:rPr lang="en-US" sz="1400" dirty="0" smtClean="0"/>
              <a:t>="/path/</a:t>
            </a:r>
            <a:r>
              <a:rPr lang="en-US" sz="1400" dirty="0" err="1" smtClean="0"/>
              <a:t>validate.js</a:t>
            </a:r>
            <a:r>
              <a:rPr lang="en-US" sz="1400" dirty="0" smtClean="0"/>
              <a:t>"&gt;&lt;/script&gt;</a:t>
            </a:r>
          </a:p>
          <a:p>
            <a:pPr lvl="1">
              <a:buNone/>
            </a:pPr>
            <a:r>
              <a:rPr lang="en-US" sz="1400" dirty="0" smtClean="0"/>
              <a:t>&lt;form method="post" </a:t>
            </a:r>
            <a:r>
              <a:rPr lang="en-US" sz="1400" dirty="0" err="1" smtClean="0"/>
              <a:t>onsubmit</a:t>
            </a:r>
            <a:r>
              <a:rPr lang="en-US" sz="1400" dirty="0" smtClean="0"/>
              <a:t>="return </a:t>
            </a:r>
            <a:r>
              <a:rPr lang="en-US" sz="1400" dirty="0" err="1" smtClean="0"/>
              <a:t>autocheck(this</a:t>
            </a:r>
            <a:r>
              <a:rPr lang="en-US" sz="1400" dirty="0" smtClean="0"/>
              <a:t>)"&gt;</a:t>
            </a:r>
          </a:p>
          <a:p>
            <a:pPr lvl="1">
              <a:buNone/>
            </a:pPr>
            <a:r>
              <a:rPr lang="en-US" sz="1400" dirty="0" smtClean="0"/>
              <a:t>...</a:t>
            </a:r>
          </a:p>
          <a:p>
            <a:pPr lvl="1">
              <a:buNone/>
            </a:pPr>
            <a:r>
              <a:rPr lang="en-US" sz="1400" dirty="0" smtClean="0"/>
              <a:t>&lt;input type="text" name="sent" </a:t>
            </a:r>
            <a:r>
              <a:rPr lang="en-US" sz="1400" dirty="0" err="1" smtClean="0"/>
              <a:t>onblur</a:t>
            </a:r>
            <a:r>
              <a:rPr lang="en-US" sz="1400" dirty="0" smtClean="0"/>
              <a:t>="fixRecentDate(this,2000)"/&gt;</a:t>
            </a:r>
          </a:p>
          <a:p>
            <a:pPr lvl="1">
              <a:buNone/>
            </a:pPr>
            <a:r>
              <a:rPr lang="en-US" sz="1400" dirty="0" smtClean="0"/>
              <a:t>&lt;input type="text" name="when" </a:t>
            </a:r>
            <a:r>
              <a:rPr lang="en-US" sz="1400" dirty="0" err="1" smtClean="0"/>
              <a:t>onblur</a:t>
            </a:r>
            <a:r>
              <a:rPr lang="en-US" sz="1400" dirty="0" smtClean="0"/>
              <a:t>="</a:t>
            </a:r>
            <a:r>
              <a:rPr lang="en-US" sz="1400" dirty="0" err="1" smtClean="0"/>
              <a:t>fixTime(this</a:t>
            </a:r>
            <a:r>
              <a:rPr lang="en-US" sz="1400" dirty="0" smtClean="0"/>
              <a:t>)"/&gt;</a:t>
            </a:r>
          </a:p>
          <a:p>
            <a:pPr lvl="1">
              <a:buNone/>
            </a:pPr>
            <a:r>
              <a:rPr lang="en-US" sz="1400" dirty="0" smtClean="0"/>
              <a:t>&lt;input type="text" name="phone" </a:t>
            </a:r>
            <a:r>
              <a:rPr lang="en-US" sz="1400" dirty="0" err="1" smtClean="0"/>
              <a:t>onblur</a:t>
            </a:r>
            <a:r>
              <a:rPr lang="en-US" sz="1400" dirty="0" smtClean="0"/>
              <a:t>="</a:t>
            </a:r>
            <a:r>
              <a:rPr lang="en-US" sz="1400" dirty="0" err="1" smtClean="0"/>
              <a:t>requireValue(this</a:t>
            </a:r>
            <a:r>
              <a:rPr lang="en-US" sz="1400" dirty="0" smtClean="0"/>
              <a:t>)*fixPhone(this,'509')"/&gt;</a:t>
            </a:r>
          </a:p>
          <a:p>
            <a:pPr lvl="1">
              <a:buNone/>
            </a:pPr>
            <a:r>
              <a:rPr lang="en-US" sz="1400" dirty="0" smtClean="0"/>
              <a:t>&lt;input type="text" name="money" </a:t>
            </a:r>
            <a:r>
              <a:rPr lang="en-US" sz="1400" dirty="0" err="1" smtClean="0"/>
              <a:t>onblur</a:t>
            </a:r>
            <a:r>
              <a:rPr lang="en-US" sz="1400" dirty="0" smtClean="0"/>
              <a:t>="</a:t>
            </a:r>
            <a:r>
              <a:rPr lang="en-US" sz="1400" dirty="0" err="1" smtClean="0"/>
              <a:t>fixMoney(this</a:t>
            </a:r>
            <a:r>
              <a:rPr lang="en-US" sz="1400" dirty="0" smtClean="0"/>
              <a:t>)"/&gt;</a:t>
            </a:r>
          </a:p>
          <a:p>
            <a:pPr lvl="1">
              <a:buNone/>
            </a:pPr>
            <a:r>
              <a:rPr lang="en-US" sz="1400" dirty="0" smtClean="0"/>
              <a:t>...</a:t>
            </a:r>
          </a:p>
          <a:p>
            <a:pPr lvl="1">
              <a:buNone/>
            </a:pPr>
            <a:r>
              <a:rPr lang="en-US" sz="1400" dirty="0" smtClean="0"/>
              <a:t>&lt;/form</a:t>
            </a:r>
            <a:r>
              <a:rPr lang="en-US" sz="1400" dirty="0" smtClean="0"/>
              <a:t>&gt;</a:t>
            </a:r>
          </a:p>
          <a:p>
            <a:pPr lvl="1">
              <a:buNone/>
            </a:pPr>
            <a:endParaRPr lang="en-US" sz="1400" dirty="0" smtClean="0"/>
          </a:p>
          <a:p>
            <a:pPr lvl="1">
              <a:buNone/>
            </a:pPr>
            <a:r>
              <a:rPr lang="en-US" sz="1400" dirty="0" smtClean="0"/>
              <a:t>An example: </a:t>
            </a:r>
            <a:r>
              <a:rPr lang="en-US" sz="1400" dirty="0" smtClean="0">
                <a:hlinkClick r:id="rId2"/>
              </a:rPr>
              <a:t>http://webcoder.info/downloads/validate.</a:t>
            </a:r>
            <a:r>
              <a:rPr lang="en-US" sz="1400" dirty="0" smtClean="0">
                <a:hlinkClick r:id="rId2"/>
              </a:rPr>
              <a:t>html</a:t>
            </a:r>
            <a:endParaRPr lang="en-US" sz="1400" dirty="0" smtClean="0"/>
          </a:p>
          <a:p>
            <a:pPr lvl="1">
              <a:buNone/>
            </a:pPr>
            <a:endParaRPr lang="en-US" sz="1400" dirty="0" smtClean="0"/>
          </a:p>
          <a:p>
            <a:pPr lvl="1"/>
            <a:r>
              <a:rPr lang="en-US" dirty="0" smtClean="0"/>
              <a:t>Overall form: </a:t>
            </a:r>
            <a:r>
              <a:rPr lang="en-US" dirty="0" err="1" smtClean="0"/>
              <a:t>onSubmit</a:t>
            </a:r>
            <a:r>
              <a:rPr lang="en-US" dirty="0" smtClean="0"/>
              <a:t>()</a:t>
            </a:r>
          </a:p>
          <a:p>
            <a:pPr lvl="1">
              <a:buNone/>
            </a:pPr>
            <a:r>
              <a:rPr lang="en-US" sz="1400" dirty="0" smtClean="0"/>
              <a:t>&lt;form method="post" </a:t>
            </a:r>
            <a:r>
              <a:rPr lang="en-US" sz="1400" dirty="0" err="1" smtClean="0"/>
              <a:t>onsubmit</a:t>
            </a:r>
            <a:r>
              <a:rPr lang="en-US" sz="1400" dirty="0" smtClean="0"/>
              <a:t>="return </a:t>
            </a:r>
            <a:r>
              <a:rPr lang="en-US" sz="1400" dirty="0" err="1" smtClean="0"/>
              <a:t>autocheck(this</a:t>
            </a:r>
            <a:r>
              <a:rPr lang="en-US" sz="1400" dirty="0" smtClean="0"/>
              <a:t>)" action="..."&gt;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066800" y="3581400"/>
            <a:ext cx="3771900" cy="2667000"/>
          </a:xfrm>
        </p:spPr>
        <p:txBody>
          <a:bodyPr/>
          <a:lstStyle/>
          <a:p>
            <a:r>
              <a:rPr lang="en-US" dirty="0" smtClean="0"/>
              <a:t>Client Side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953000" y="3581400"/>
            <a:ext cx="3771900" cy="2590800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72001" cy="2590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233" y="914400"/>
            <a:ext cx="4638767" cy="2590800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8000" dirty="0" smtClean="0"/>
              <a:t>WARNING!!!</a:t>
            </a:r>
          </a:p>
          <a:p>
            <a:r>
              <a:rPr lang="en-US" dirty="0" smtClean="0"/>
              <a:t>Client submissions can easily be spoofed.</a:t>
            </a:r>
          </a:p>
          <a:p>
            <a:r>
              <a:rPr lang="en-US" dirty="0" smtClean="0"/>
              <a:t>Even if you validate on the client side you must validate on the server side too!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 about </a:t>
            </a:r>
            <a:r>
              <a:rPr lang="en-US" dirty="0" err="1" smtClean="0"/>
              <a:t>JavaScripts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Must be identified as a JavaScript</a:t>
            </a:r>
          </a:p>
          <a:p>
            <a:r>
              <a:rPr lang="en-US" sz="2200" dirty="0" smtClean="0"/>
              <a:t>Requires JavaScript support in browser</a:t>
            </a:r>
          </a:p>
          <a:p>
            <a:r>
              <a:rPr lang="en-US" sz="2200" dirty="0" smtClean="0"/>
              <a:t>Unrelated to the Java language</a:t>
            </a:r>
          </a:p>
          <a:p>
            <a:r>
              <a:rPr lang="en-US" sz="2200" dirty="0" smtClean="0"/>
              <a:t>Functions are usually declared in page header</a:t>
            </a:r>
          </a:p>
          <a:p>
            <a:r>
              <a:rPr lang="en-US" sz="2200" dirty="0" smtClean="0"/>
              <a:t>Can be inline or in a different file</a:t>
            </a:r>
          </a:p>
          <a:p>
            <a:r>
              <a:rPr lang="en-US" sz="2200" dirty="0" smtClean="0"/>
              <a:t>Functions can be invoked by an event</a:t>
            </a:r>
          </a:p>
          <a:p>
            <a:r>
              <a:rPr lang="en-US" sz="2200" dirty="0" smtClean="0"/>
              <a:t>Limited scope and language</a:t>
            </a:r>
          </a:p>
          <a:p>
            <a:pPr lvl="1"/>
            <a:r>
              <a:rPr lang="en-US" sz="1800" dirty="0" smtClean="0"/>
              <a:t>Arrays, Boolean, Number and Date Objects</a:t>
            </a:r>
          </a:p>
          <a:p>
            <a:pPr lvl="1"/>
            <a:r>
              <a:rPr lang="en-US" sz="1800" dirty="0" smtClean="0"/>
              <a:t>Time and date</a:t>
            </a:r>
          </a:p>
          <a:p>
            <a:pPr lvl="1"/>
            <a:r>
              <a:rPr lang="en-US" sz="1800" dirty="0" smtClean="0"/>
              <a:t>Math</a:t>
            </a:r>
          </a:p>
          <a:p>
            <a:pPr lvl="1"/>
            <a:r>
              <a:rPr lang="en-US" sz="1800" dirty="0" smtClean="0"/>
              <a:t>String and regular expressions</a:t>
            </a:r>
          </a:p>
          <a:p>
            <a:pPr lvl="1"/>
            <a:endParaRPr lang="en-US" sz="18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Removing framesets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&lt;head&gt;</a:t>
            </a:r>
            <a:br>
              <a:rPr lang="en-US" sz="2000" dirty="0" smtClean="0"/>
            </a:br>
            <a:r>
              <a:rPr lang="en-US" sz="2000" dirty="0" smtClean="0"/>
              <a:t>&lt;script language="JavaScript"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"&gt;</a:t>
            </a:r>
            <a:br>
              <a:rPr lang="en-US" sz="2000" dirty="0" smtClean="0"/>
            </a:br>
            <a:r>
              <a:rPr lang="en-US" sz="2000" dirty="0" smtClean="0"/>
              <a:t>&lt;!- -</a:t>
            </a:r>
          </a:p>
          <a:p>
            <a:pPr>
              <a:buNone/>
            </a:pPr>
            <a:r>
              <a:rPr lang="en-US" sz="2000" dirty="0" smtClean="0"/>
              <a:t>       function </a:t>
            </a:r>
            <a:r>
              <a:rPr lang="en-US" sz="2000" dirty="0" err="1" smtClean="0"/>
              <a:t>removeFrames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      if (</a:t>
            </a:r>
            <a:r>
              <a:rPr lang="en-US" sz="2000" dirty="0" err="1" smtClean="0"/>
              <a:t>top.location</a:t>
            </a:r>
            <a:r>
              <a:rPr lang="en-US" sz="2000" dirty="0" smtClean="0"/>
              <a:t> != location) {</a:t>
            </a:r>
            <a:br>
              <a:rPr lang="en-US" sz="2000" dirty="0" smtClean="0"/>
            </a:br>
            <a:r>
              <a:rPr lang="en-US" sz="2000" dirty="0" smtClean="0"/>
              <a:t>             </a:t>
            </a:r>
            <a:r>
              <a:rPr lang="en-US" sz="2000" dirty="0" err="1" smtClean="0"/>
              <a:t>top.location.href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document.location.href</a:t>
            </a:r>
            <a:r>
              <a:rPr lang="en-US" sz="2000" dirty="0" smtClean="0"/>
              <a:t> ;</a:t>
            </a:r>
            <a:br>
              <a:rPr lang="en-US" sz="2000" dirty="0" smtClean="0"/>
            </a:br>
            <a:r>
              <a:rPr lang="en-US" sz="2000" dirty="0" smtClean="0"/>
              <a:t>       }</a:t>
            </a:r>
          </a:p>
          <a:p>
            <a:pPr>
              <a:buNone/>
            </a:pPr>
            <a:r>
              <a:rPr lang="en-US" sz="2000" dirty="0" smtClean="0"/>
              <a:t>        }</a:t>
            </a:r>
            <a:br>
              <a:rPr lang="en-US" sz="2000" dirty="0" smtClean="0"/>
            </a:br>
            <a:r>
              <a:rPr lang="en-US" sz="2000" dirty="0" smtClean="0"/>
              <a:t>--&gt;</a:t>
            </a:r>
            <a:br>
              <a:rPr lang="en-US" sz="2000" dirty="0" smtClean="0"/>
            </a:br>
            <a:r>
              <a:rPr lang="en-US" sz="2000" dirty="0" smtClean="0"/>
              <a:t>&lt;/script&gt;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&lt;SCRIPT language=JavaScript&gt; </a:t>
            </a:r>
          </a:p>
          <a:p>
            <a:pPr>
              <a:buNone/>
            </a:pPr>
            <a:r>
              <a:rPr lang="en-US" dirty="0" smtClean="0"/>
              <a:t>  &lt;!- -</a:t>
            </a:r>
          </a:p>
          <a:p>
            <a:pPr>
              <a:buNone/>
            </a:pPr>
            <a:r>
              <a:rPr lang="en-US" dirty="0" smtClean="0"/>
              <a:t>       if (</a:t>
            </a:r>
            <a:r>
              <a:rPr lang="en-US" dirty="0" err="1" smtClean="0"/>
              <a:t>top.location</a:t>
            </a:r>
            <a:r>
              <a:rPr lang="en-US" dirty="0" smtClean="0"/>
              <a:t> != location) {</a:t>
            </a:r>
            <a:br>
              <a:rPr lang="en-US" dirty="0" smtClean="0"/>
            </a:br>
            <a:r>
              <a:rPr lang="en-US" dirty="0" smtClean="0"/>
              <a:t>             </a:t>
            </a:r>
            <a:r>
              <a:rPr lang="en-US" dirty="0" err="1" smtClean="0"/>
              <a:t>top.location.href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  <a:r>
              <a:rPr lang="en-US" dirty="0" err="1" smtClean="0"/>
              <a:t>document.location.href</a:t>
            </a:r>
            <a:r>
              <a:rPr lang="en-US" dirty="0" smtClean="0"/>
              <a:t> ;</a:t>
            </a:r>
            <a:br>
              <a:rPr lang="en-US" dirty="0" smtClean="0"/>
            </a:br>
            <a:r>
              <a:rPr lang="en-US" dirty="0" smtClean="0"/>
              <a:t>       } </a:t>
            </a:r>
          </a:p>
          <a:p>
            <a:pPr>
              <a:buNone/>
            </a:pPr>
            <a:r>
              <a:rPr lang="en-US" dirty="0" smtClean="0"/>
              <a:t>-- &gt;</a:t>
            </a:r>
          </a:p>
          <a:p>
            <a:pPr>
              <a:buNone/>
            </a:pPr>
            <a:r>
              <a:rPr lang="en-US" dirty="0" smtClean="0"/>
              <a:t>&lt;/SCRIPT&gt;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in JavaScript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&lt;head&gt;</a:t>
            </a:r>
          </a:p>
          <a:p>
            <a:pPr>
              <a:buNone/>
            </a:pPr>
            <a:r>
              <a:rPr lang="en-US" sz="2000" dirty="0" smtClean="0"/>
              <a:t>    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 </a:t>
            </a:r>
            <a:r>
              <a:rPr lang="en-US" sz="2000" dirty="0" err="1" smtClean="0"/>
              <a:t>src</a:t>
            </a:r>
            <a:r>
              <a:rPr lang="en-US" sz="2000" dirty="0" smtClean="0"/>
              <a:t>="Script1.js"&gt;&lt;/script&gt;</a:t>
            </a:r>
          </a:p>
          <a:p>
            <a:pPr>
              <a:buNone/>
            </a:pPr>
            <a:r>
              <a:rPr lang="en-US" sz="2000" dirty="0" smtClean="0"/>
              <a:t>    &lt;script type="text/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" </a:t>
            </a:r>
            <a:r>
              <a:rPr lang="en-US" sz="2000" dirty="0" err="1" smtClean="0"/>
              <a:t>src</a:t>
            </a:r>
            <a:r>
              <a:rPr lang="en-US" sz="2000" dirty="0" smtClean="0"/>
              <a:t>="Script2.js"&gt;&lt;/script&gt;</a:t>
            </a:r>
          </a:p>
          <a:p>
            <a:pPr>
              <a:buNone/>
            </a:pPr>
            <a:r>
              <a:rPr lang="en-US" sz="2000" dirty="0" smtClean="0"/>
              <a:t>&lt;/head&gt;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Mouse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u="sng" dirty="0" err="1" smtClean="0">
                <a:hlinkClick r:id="rId3"/>
              </a:rPr>
              <a:t>onmousedown</a:t>
            </a:r>
            <a:r>
              <a:rPr lang="en-US" sz="2400" dirty="0" smtClean="0"/>
              <a:t> A mouse button is pressed </a:t>
            </a:r>
          </a:p>
          <a:p>
            <a:r>
              <a:rPr lang="en-US" sz="2400" u="sng" dirty="0" err="1" smtClean="0">
                <a:hlinkClick r:id="rId4"/>
              </a:rPr>
              <a:t>onmousemove</a:t>
            </a:r>
            <a:r>
              <a:rPr lang="en-US" sz="2400" dirty="0" smtClean="0"/>
              <a:t> The mouse is moved </a:t>
            </a:r>
          </a:p>
          <a:p>
            <a:r>
              <a:rPr lang="en-US" sz="2400" u="sng" dirty="0" err="1" smtClean="0">
                <a:hlinkClick r:id="rId5"/>
              </a:rPr>
              <a:t>onmouseout</a:t>
            </a:r>
            <a:r>
              <a:rPr lang="en-US" sz="2400" dirty="0" smtClean="0"/>
              <a:t> The mouse is moved off an element </a:t>
            </a:r>
          </a:p>
          <a:p>
            <a:r>
              <a:rPr lang="en-US" sz="2400" u="sng" dirty="0" err="1" smtClean="0">
                <a:hlinkClick r:id="rId6"/>
              </a:rPr>
              <a:t>onmouseover</a:t>
            </a:r>
            <a:r>
              <a:rPr lang="en-US" sz="2400" dirty="0" smtClean="0"/>
              <a:t> The mouse is moved over an element </a:t>
            </a:r>
          </a:p>
          <a:p>
            <a:r>
              <a:rPr lang="en-US" sz="2400" u="sng" dirty="0" err="1" smtClean="0">
                <a:hlinkClick r:id="rId7"/>
              </a:rPr>
              <a:t>onmouseup</a:t>
            </a:r>
            <a:r>
              <a:rPr lang="en-US" sz="2400" dirty="0" smtClean="0"/>
              <a:t> A mouse button is released 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u="sng" dirty="0" err="1" smtClean="0">
                <a:hlinkClick r:id="rId8"/>
              </a:rPr>
              <a:t>onclick</a:t>
            </a:r>
            <a:r>
              <a:rPr lang="en-US" sz="2400" dirty="0" smtClean="0"/>
              <a:t> Mouse clicks an object </a:t>
            </a:r>
          </a:p>
          <a:p>
            <a:r>
              <a:rPr lang="en-US" sz="2400" u="sng" dirty="0" err="1" smtClean="0">
                <a:hlinkClick r:id="rId9"/>
              </a:rPr>
              <a:t>ondblclick</a:t>
            </a:r>
            <a:r>
              <a:rPr lang="en-US" sz="2400" dirty="0" smtClean="0"/>
              <a:t> Mouse double-clicks an object </a:t>
            </a:r>
          </a:p>
          <a:p>
            <a:r>
              <a:rPr lang="en-US" sz="2400" u="sng" dirty="0" err="1" smtClean="0">
                <a:hlinkClick r:id="rId10"/>
              </a:rPr>
              <a:t>onreset</a:t>
            </a:r>
            <a:r>
              <a:rPr lang="en-US" sz="2400" dirty="0" smtClean="0"/>
              <a:t> The reset button is clicked </a:t>
            </a:r>
          </a:p>
          <a:p>
            <a:r>
              <a:rPr lang="en-US" sz="2400" dirty="0" smtClean="0"/>
              <a:t> </a:t>
            </a:r>
            <a:r>
              <a:rPr lang="en-US" sz="2400" u="sng" dirty="0" err="1" smtClean="0">
                <a:hlinkClick r:id="rId11"/>
              </a:rPr>
              <a:t>onresize</a:t>
            </a:r>
            <a:r>
              <a:rPr lang="en-US" sz="2400" dirty="0" smtClean="0"/>
              <a:t> A window or frame is resized </a:t>
            </a:r>
          </a:p>
          <a:p>
            <a:r>
              <a:rPr lang="en-US" sz="2400" u="sng" dirty="0" err="1" smtClean="0">
                <a:hlinkClick r:id="rId12"/>
              </a:rPr>
              <a:t>onselect</a:t>
            </a:r>
            <a:r>
              <a:rPr lang="en-US" sz="2400" dirty="0" smtClean="0"/>
              <a:t> Text is selected </a:t>
            </a:r>
          </a:p>
          <a:p>
            <a:r>
              <a:rPr lang="en-US" sz="2400" u="sng" dirty="0" err="1" smtClean="0">
                <a:hlinkClick r:id="rId13"/>
              </a:rPr>
              <a:t>onsubmit</a:t>
            </a:r>
            <a:r>
              <a:rPr lang="en-US" sz="2400" dirty="0" smtClean="0"/>
              <a:t> The submit button is clicked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u="sng" dirty="0" err="1" smtClean="0">
                <a:hlinkClick r:id="rId3"/>
              </a:rPr>
              <a:t>onabort</a:t>
            </a:r>
            <a:r>
              <a:rPr lang="en-US" sz="2400" dirty="0" smtClean="0"/>
              <a:t> Loading of an image is interrupted </a:t>
            </a:r>
          </a:p>
          <a:p>
            <a:r>
              <a:rPr lang="en-US" sz="2400" u="sng" dirty="0" err="1" smtClean="0">
                <a:hlinkClick r:id="rId4"/>
              </a:rPr>
              <a:t>onload</a:t>
            </a:r>
            <a:r>
              <a:rPr lang="en-US" sz="2400" dirty="0" smtClean="0"/>
              <a:t> A page or an image is finished loading </a:t>
            </a:r>
          </a:p>
          <a:p>
            <a:r>
              <a:rPr lang="en-US" sz="2400" u="sng" dirty="0" err="1" smtClean="0">
                <a:hlinkClick r:id="rId5"/>
              </a:rPr>
              <a:t>onunload</a:t>
            </a:r>
            <a:r>
              <a:rPr lang="en-US" sz="2400" dirty="0" smtClean="0"/>
              <a:t> The user exits the page</a:t>
            </a:r>
          </a:p>
          <a:p>
            <a:r>
              <a:rPr lang="en-US" sz="2400" u="sng" dirty="0" err="1" smtClean="0">
                <a:hlinkClick r:id="rId6"/>
              </a:rPr>
              <a:t>onblur</a:t>
            </a:r>
            <a:r>
              <a:rPr lang="en-US" sz="2400" dirty="0" smtClean="0"/>
              <a:t> An element loses focus </a:t>
            </a:r>
          </a:p>
          <a:p>
            <a:r>
              <a:rPr lang="en-US" sz="2400" u="sng" dirty="0" err="1" smtClean="0">
                <a:hlinkClick r:id="rId7"/>
              </a:rPr>
              <a:t>onfocus</a:t>
            </a:r>
            <a:r>
              <a:rPr lang="en-US" sz="2400" dirty="0" smtClean="0"/>
              <a:t> An element gets focus 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990600"/>
            <a:ext cx="4038600" cy="5257800"/>
          </a:xfrm>
        </p:spPr>
        <p:txBody>
          <a:bodyPr/>
          <a:lstStyle/>
          <a:p>
            <a:r>
              <a:rPr lang="en-US" sz="2400" u="sng" dirty="0" err="1" smtClean="0">
                <a:hlinkClick r:id="rId8"/>
              </a:rPr>
              <a:t>onkeydown</a:t>
            </a:r>
            <a:r>
              <a:rPr lang="en-US" sz="2400" dirty="0" smtClean="0"/>
              <a:t> A keyboard key is pressed </a:t>
            </a:r>
          </a:p>
          <a:p>
            <a:r>
              <a:rPr lang="en-US" sz="2400" u="sng" dirty="0" err="1" smtClean="0">
                <a:hlinkClick r:id="rId9"/>
              </a:rPr>
              <a:t>onkeypress</a:t>
            </a:r>
            <a:r>
              <a:rPr lang="en-US" sz="2400" dirty="0" smtClean="0"/>
              <a:t> A keyboard key is pressed or held down </a:t>
            </a:r>
          </a:p>
          <a:p>
            <a:r>
              <a:rPr lang="en-US" sz="2400" u="sng" dirty="0" err="1" smtClean="0">
                <a:hlinkClick r:id="rId10"/>
              </a:rPr>
              <a:t>onkeyup</a:t>
            </a:r>
            <a:r>
              <a:rPr lang="en-US" sz="2400" dirty="0" smtClean="0"/>
              <a:t> A keyboard key is released </a:t>
            </a:r>
          </a:p>
          <a:p>
            <a:r>
              <a:rPr lang="en-US" sz="2400" u="sng" dirty="0" err="1" smtClean="0">
                <a:hlinkClick r:id="rId11"/>
              </a:rPr>
              <a:t>onchange</a:t>
            </a:r>
            <a:r>
              <a:rPr lang="en-US" sz="2400" dirty="0" smtClean="0"/>
              <a:t> The user changes the content of a field </a:t>
            </a:r>
          </a:p>
          <a:p>
            <a:r>
              <a:rPr lang="en-US" sz="2400" u="sng" dirty="0" err="1" smtClean="0">
                <a:hlinkClick r:id="rId12"/>
              </a:rPr>
              <a:t>onerror</a:t>
            </a:r>
            <a:r>
              <a:rPr lang="en-US" sz="2400" dirty="0" smtClean="0"/>
              <a:t> An error occurs when loading a document or an image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85800"/>
          </a:xfrm>
        </p:spPr>
        <p:txBody>
          <a:bodyPr/>
          <a:lstStyle/>
          <a:p>
            <a:pPr algn="ctr"/>
            <a:r>
              <a:rPr lang="en-US" smtClean="0"/>
              <a:t>Client Side Preprocessing with validate.js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from Apple:</a:t>
            </a:r>
          </a:p>
          <a:p>
            <a:pPr lvl="1"/>
            <a:r>
              <a:rPr lang="en-US" dirty="0" smtClean="0"/>
              <a:t>Source:</a:t>
            </a:r>
            <a:br>
              <a:rPr lang="en-US" dirty="0" smtClean="0"/>
            </a:br>
            <a:r>
              <a:rPr lang="en-US" sz="1800" dirty="0" smtClean="0">
                <a:solidFill>
                  <a:srgbClr val="FF0000"/>
                </a:solidFill>
                <a:hlinkClick r:id="rId2"/>
              </a:rPr>
              <a:t>http://developer.apple.com/internet/webcontent/examples/validate_source.</a:t>
            </a:r>
            <a:r>
              <a:rPr lang="en-US" sz="1800" dirty="0" smtClean="0">
                <a:solidFill>
                  <a:srgbClr val="FF0000"/>
                </a:solidFill>
                <a:hlinkClick r:id="rId2"/>
              </a:rPr>
              <a:t>html</a:t>
            </a:r>
            <a:endParaRPr lang="en-US" sz="1800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Documentation: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hlinkClick r:id="rId2"/>
              </a:rPr>
              <a:t>http://developer.apple.com/internet/webcontent/examples/validate_source.</a:t>
            </a:r>
            <a:r>
              <a:rPr lang="en-US" sz="1800" dirty="0" smtClean="0">
                <a:hlinkClick r:id="rId2"/>
              </a:rPr>
              <a:t>html</a:t>
            </a:r>
            <a:endParaRPr lang="en-US" sz="1800" dirty="0" smtClean="0"/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Preprocesses the contents of a form</a:t>
            </a:r>
          </a:p>
          <a:p>
            <a:pPr lvl="1"/>
            <a:r>
              <a:rPr lang="en-US" dirty="0" smtClean="0"/>
              <a:t>Highlights the errors as they happen</a:t>
            </a:r>
          </a:p>
          <a:p>
            <a:pPr lvl="1"/>
            <a:r>
              <a:rPr lang="en-US" dirty="0" smtClean="0"/>
              <a:t>Imposes little server side overhead</a:t>
            </a:r>
          </a:p>
          <a:p>
            <a:r>
              <a:rPr lang="en-US" dirty="0" smtClean="0"/>
              <a:t>Object-oriented access to the fields and values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validate.js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 function</a:t>
            </a:r>
          </a:p>
          <a:p>
            <a:pPr>
              <a:buNone/>
            </a:pPr>
            <a:r>
              <a:rPr lang="en-US" sz="1400" dirty="0" smtClean="0"/>
              <a:t>function </a:t>
            </a:r>
            <a:r>
              <a:rPr lang="en-US" sz="1400" dirty="0" err="1" smtClean="0"/>
              <a:t>checkWholeForm(theForm</a:t>
            </a:r>
            <a:r>
              <a:rPr lang="en-US" sz="1400" dirty="0" smtClean="0"/>
              <a:t>) </a:t>
            </a:r>
            <a:r>
              <a:rPr lang="en-US" sz="1400" dirty="0" smtClean="0"/>
              <a:t>{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smtClean="0"/>
              <a:t>why = "";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checkEmail(theForm.email.value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checkPhone(theForm.phone.value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checkPassword(theForm.password.value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checkUsername(theForm.username.value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isEmpty(theForm.notempty.value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isDifferent(theForm.different.value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for (</a:t>
            </a:r>
            <a:r>
              <a:rPr lang="en-US" sz="1400" dirty="0" err="1" smtClean="0"/>
              <a:t>i</a:t>
            </a:r>
            <a:r>
              <a:rPr lang="en-US" sz="1400" dirty="0" smtClean="0"/>
              <a:t>=0, </a:t>
            </a:r>
            <a:r>
              <a:rPr lang="en-US" sz="1400" dirty="0" err="1" smtClean="0"/>
              <a:t>n</a:t>
            </a:r>
            <a:r>
              <a:rPr lang="en-US" sz="1400" dirty="0" smtClean="0"/>
              <a:t>=</a:t>
            </a:r>
            <a:r>
              <a:rPr lang="en-US" sz="1400" dirty="0" err="1" smtClean="0"/>
              <a:t>theForm.radios.length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&lt;</a:t>
            </a:r>
            <a:r>
              <a:rPr lang="en-US" sz="1400" dirty="0" err="1" smtClean="0"/>
              <a:t>n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++) {</a:t>
            </a:r>
          </a:p>
          <a:p>
            <a:pPr>
              <a:buNone/>
            </a:pPr>
            <a:r>
              <a:rPr lang="en-US" sz="1400" dirty="0" smtClean="0"/>
              <a:t>        if (</a:t>
            </a:r>
            <a:r>
              <a:rPr lang="en-US" sz="1400" dirty="0" err="1" smtClean="0"/>
              <a:t>theForm.radios[i].checked</a:t>
            </a:r>
            <a:r>
              <a:rPr lang="en-US" sz="1400" dirty="0" smtClean="0"/>
              <a:t>)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var</a:t>
            </a:r>
            <a:r>
              <a:rPr lang="en-US" sz="1400" dirty="0" smtClean="0"/>
              <a:t> </a:t>
            </a:r>
            <a:r>
              <a:rPr lang="en-US" sz="1400" dirty="0" err="1" smtClean="0"/>
              <a:t>checkvalue</a:t>
            </a:r>
            <a:r>
              <a:rPr lang="en-US" sz="1400" dirty="0" smtClean="0"/>
              <a:t> = </a:t>
            </a:r>
            <a:r>
              <a:rPr lang="en-US" sz="1400" dirty="0" err="1" smtClean="0"/>
              <a:t>theForm.radios[i].value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       break;</a:t>
            </a:r>
          </a:p>
          <a:p>
            <a:pPr>
              <a:buNone/>
            </a:pPr>
            <a:r>
              <a:rPr lang="en-US" sz="1400" dirty="0" smtClean="0"/>
              <a:t>        }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checkRadio(checkvalue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why += </a:t>
            </a:r>
            <a:r>
              <a:rPr lang="en-US" sz="1400" dirty="0" err="1" smtClean="0"/>
              <a:t>checkDropdown(theForm.choose.selectedIndex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if (why != "") </a:t>
            </a:r>
            <a:r>
              <a:rPr lang="en-US" sz="1400" dirty="0" smtClean="0"/>
              <a:t>{     </a:t>
            </a:r>
            <a:r>
              <a:rPr lang="en-US" sz="1400" dirty="0" err="1" smtClean="0"/>
              <a:t>alert(why</a:t>
            </a:r>
            <a:r>
              <a:rPr lang="en-US" sz="1400" dirty="0" smtClean="0"/>
              <a:t>)</a:t>
            </a:r>
            <a:r>
              <a:rPr lang="en-US" sz="1400" dirty="0" smtClean="0"/>
              <a:t>;   </a:t>
            </a:r>
            <a:r>
              <a:rPr lang="en-US" sz="1400" dirty="0" smtClean="0"/>
              <a:t>return false</a:t>
            </a:r>
            <a:r>
              <a:rPr lang="en-US" sz="1400" dirty="0" smtClean="0"/>
              <a:t>;    </a:t>
            </a:r>
            <a:r>
              <a:rPr lang="en-US" sz="1400" dirty="0" smtClean="0"/>
              <a:t>}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return </a:t>
            </a:r>
            <a:r>
              <a:rPr lang="en-US" sz="1400" dirty="0" smtClean="0"/>
              <a:t>true;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1006</TotalTime>
  <Words>1135</Words>
  <Application>Microsoft PowerPoint</Application>
  <PresentationFormat>On-screen Show (4:3)</PresentationFormat>
  <Paragraphs>144</Paragraphs>
  <Slides>13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Damage control design template</vt:lpstr>
      <vt:lpstr>A340 Lecture 8</vt:lpstr>
      <vt:lpstr>General info about JavaScripts</vt:lpstr>
      <vt:lpstr>JavaScript Removing framesets</vt:lpstr>
      <vt:lpstr>A simple version</vt:lpstr>
      <vt:lpstr>Loading in JavaScript Files</vt:lpstr>
      <vt:lpstr>JavaScript Mouse Events</vt:lpstr>
      <vt:lpstr>JavaScript Events</vt:lpstr>
      <vt:lpstr>Client Side Preprocessing with validate.js</vt:lpstr>
      <vt:lpstr>Using validate.js</vt:lpstr>
      <vt:lpstr>Check functions</vt:lpstr>
      <vt:lpstr>Linking it into the form</vt:lpstr>
      <vt:lpstr>Data validation</vt:lpstr>
      <vt:lpstr> 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103</cp:revision>
  <cp:lastPrinted>1601-01-01T00:00:00Z</cp:lastPrinted>
  <dcterms:created xsi:type="dcterms:W3CDTF">2009-02-05T17:40:23Z</dcterms:created>
  <dcterms:modified xsi:type="dcterms:W3CDTF">2009-02-05T18:37:19Z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