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71" r:id="rId3"/>
    <p:sldId id="270" r:id="rId4"/>
    <p:sldId id="266" r:id="rId5"/>
    <p:sldId id="267" r:id="rId6"/>
    <p:sldId id="268" r:id="rId7"/>
    <p:sldId id="269" r:id="rId8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C1C"/>
    <a:srgbClr val="CC6600"/>
    <a:srgbClr val="CC3300"/>
    <a:srgbClr val="FFCC00"/>
    <a:srgbClr val="336699"/>
    <a:srgbClr val="3366CC"/>
    <a:srgbClr val="0099CC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85" autoAdjust="0"/>
    <p:restoredTop sz="94660" autoAdjust="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358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05F98-B70D-4B23-B269-FD37817A7DC6}" type="datetimeFigureOut">
              <a:rPr lang="en-US" smtClean="0"/>
              <a:pPr/>
              <a:t>2/11/2009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CEF46-F106-4F9F-AEED-8F7F391FF0F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60026-81B1-4777-9F84-14E55697A6C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CCEF46-F106-4F9F-AEED-8F7F391FF0F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733800"/>
            <a:ext cx="9144000" cy="838200"/>
          </a:xfrm>
        </p:spPr>
        <p:txBody>
          <a:bodyPr/>
          <a:lstStyle>
            <a:lvl1pPr>
              <a:defRPr sz="4000" b="1" i="0" cap="none" baseline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4572000"/>
            <a:ext cx="6934200" cy="685800"/>
          </a:xfrm>
        </p:spPr>
        <p:txBody>
          <a:bodyPr>
            <a:scene3d>
              <a:camera prst="orthographicFront"/>
              <a:lightRig rig="harsh" dir="t"/>
            </a:scene3d>
            <a:sp3d extrusionH="57150" prstMaterial="metal">
              <a:bevelT w="38100" h="38100"/>
            </a:sp3d>
          </a:bodyPr>
          <a:lstStyle>
            <a:lvl1pPr marL="0" indent="0">
              <a:buFontTx/>
              <a:buNone/>
              <a:defRPr>
                <a:effectLst/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endParaRPr lang="en-US"/>
          </a:p>
        </p:txBody>
      </p:sp>
      <p:sp>
        <p:nvSpPr>
          <p:cNvPr id="11269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689725"/>
            <a:ext cx="2133600" cy="168275"/>
          </a:xfrm>
        </p:spPr>
        <p:txBody>
          <a:bodyPr/>
          <a:lstStyle>
            <a:lvl1pPr>
              <a:defRPr b="0"/>
            </a:lvl1pPr>
          </a:lstStyle>
          <a:p>
            <a:fld id="{142875CB-64CD-4A5F-84D3-AF4F6244973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389E6A-011E-4DE3-8AC3-08C24FFFB6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38950" y="152400"/>
            <a:ext cx="19240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152400"/>
            <a:ext cx="56197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81A8-AA10-4FF0-93A2-B1E84E6A0CC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8CAB0A-264C-413D-A2ED-36B2B23E99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1148CE-4D71-454F-A81A-DF70A2B5B0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1100" y="990600"/>
            <a:ext cx="3771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19DD1E-5F64-4155-97DF-68DB121E6DA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74638"/>
            <a:ext cx="7696200" cy="7921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1535113"/>
            <a:ext cx="3733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174875"/>
            <a:ext cx="3733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1535113"/>
            <a:ext cx="36576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707780-9416-4398-A34F-7D9C736C178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3200"/>
            <a:ext cx="2895600" cy="1682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BCD270-F70A-4E42-849D-7280C9BDF9C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1B3E7F-4781-4518-922C-85E5A7B0A78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045FF-7FA4-4292-A64F-1BCD409C3C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1F65D5-4824-403B-8057-59736530C4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52400"/>
            <a:ext cx="7162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990600"/>
            <a:ext cx="76962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661150"/>
            <a:ext cx="2133600" cy="19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 b="1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89725"/>
            <a:ext cx="289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 b="1">
                <a:latin typeface="Arial" charset="0"/>
              </a:defRPr>
            </a:lvl1pPr>
          </a:lstStyle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689725"/>
            <a:ext cx="2133600" cy="13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 b="1">
                <a:latin typeface="Arial" charset="0"/>
              </a:defRPr>
            </a:lvl1pPr>
          </a:lstStyle>
          <a:p>
            <a:fld id="{40908744-408B-4501-AEDE-32BF5B214AA4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fade thruBlk="1"/>
  </p:transition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 b="1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default.asp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A340 Lecture </a:t>
            </a:r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572000"/>
            <a:ext cx="6934200" cy="106680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CSS</a:t>
            </a:r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Client-Server Communication in PHP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Browser submits</a:t>
            </a:r>
          </a:p>
          <a:p>
            <a:pPr lvl="1"/>
            <a:r>
              <a:rPr lang="en-US" dirty="0" smtClean="0"/>
              <a:t>Requests</a:t>
            </a:r>
          </a:p>
          <a:p>
            <a:pPr lvl="1"/>
            <a:r>
              <a:rPr lang="en-US" dirty="0" smtClean="0"/>
              <a:t>Environmental Data</a:t>
            </a:r>
          </a:p>
          <a:p>
            <a:pPr lvl="1"/>
            <a:r>
              <a:rPr lang="en-US" dirty="0" smtClean="0"/>
              <a:t>Field </a:t>
            </a:r>
            <a:r>
              <a:rPr lang="en-US" dirty="0" smtClean="0"/>
              <a:t>values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486400" y="990600"/>
            <a:ext cx="3276600" cy="5257800"/>
          </a:xfrm>
        </p:spPr>
        <p:txBody>
          <a:bodyPr/>
          <a:lstStyle/>
          <a:p>
            <a:r>
              <a:rPr lang="en-US" dirty="0" smtClean="0"/>
              <a:t>Server returns</a:t>
            </a:r>
          </a:p>
          <a:p>
            <a:pPr lvl="1"/>
            <a:r>
              <a:rPr lang="en-US" dirty="0" smtClean="0"/>
              <a:t>Screen controls</a:t>
            </a:r>
          </a:p>
          <a:p>
            <a:pPr lvl="1"/>
            <a:r>
              <a:rPr lang="en-US" dirty="0" smtClean="0"/>
              <a:t>Default values</a:t>
            </a:r>
          </a:p>
          <a:p>
            <a:pPr lvl="1"/>
            <a:r>
              <a:rPr lang="en-US" dirty="0" smtClean="0"/>
              <a:t>Suggested links</a:t>
            </a:r>
          </a:p>
          <a:p>
            <a:pPr lvl="1"/>
            <a:r>
              <a:rPr lang="en-US" dirty="0" smtClean="0"/>
              <a:t>Static text</a:t>
            </a:r>
          </a:p>
          <a:p>
            <a:pPr lvl="1"/>
            <a:r>
              <a:rPr lang="en-US" dirty="0" smtClean="0"/>
              <a:t>External resources</a:t>
            </a:r>
          </a:p>
          <a:p>
            <a:pPr lvl="1"/>
            <a:r>
              <a:rPr lang="en-US" dirty="0" smtClean="0"/>
              <a:t>Control </a:t>
            </a:r>
            <a:r>
              <a:rPr lang="en-US" dirty="0" smtClean="0"/>
              <a:t>buttons</a:t>
            </a:r>
          </a:p>
          <a:p>
            <a:pPr lvl="1"/>
            <a:endParaRPr lang="en-US" dirty="0"/>
          </a:p>
        </p:txBody>
      </p:sp>
      <p:pic>
        <p:nvPicPr>
          <p:cNvPr id="9" name="Content Placeholder 7" descr="clientser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19200" y="3581400"/>
            <a:ext cx="3771900" cy="2462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152400"/>
            <a:ext cx="7391400" cy="685800"/>
          </a:xfrm>
        </p:spPr>
        <p:txBody>
          <a:bodyPr/>
          <a:lstStyle/>
          <a:p>
            <a:r>
              <a:rPr lang="en-US" dirty="0" err="1" smtClean="0"/>
              <a:t>Auxilary</a:t>
            </a:r>
            <a:r>
              <a:rPr lang="en-US" dirty="0" smtClean="0"/>
              <a:t> components loaded by HTML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IUSB A340 Spring 2008</a:t>
            </a:r>
            <a:endParaRPr lang="en-US"/>
          </a:p>
        </p:txBody>
      </p:sp>
      <p:pic>
        <p:nvPicPr>
          <p:cNvPr id="7" name="Content Placeholder 6" descr="htm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66800" y="977856"/>
            <a:ext cx="7620000" cy="5221130"/>
          </a:xfrm>
        </p:spPr>
      </p:pic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CSS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Cascading Style Sheets</a:t>
            </a:r>
          </a:p>
          <a:p>
            <a:pPr marL="609600" indent="-609600"/>
            <a:r>
              <a:rPr lang="en-US"/>
              <a:t>Hierarchy of typographic specifications</a:t>
            </a:r>
          </a:p>
          <a:p>
            <a:pPr marL="990600" lvl="1" indent="-533400"/>
            <a:r>
              <a:rPr lang="en-US"/>
              <a:t>Browser default </a:t>
            </a:r>
          </a:p>
          <a:p>
            <a:pPr marL="990600" lvl="1" indent="-533400"/>
            <a:r>
              <a:rPr lang="en-US"/>
              <a:t>External style sheet </a:t>
            </a:r>
          </a:p>
          <a:p>
            <a:pPr marL="990600" lvl="1" indent="-533400"/>
            <a:r>
              <a:rPr lang="en-US"/>
              <a:t>Internal style sheet (inside the &lt;head&gt; tag) </a:t>
            </a:r>
          </a:p>
          <a:p>
            <a:pPr marL="990600" lvl="1" indent="-533400"/>
            <a:r>
              <a:rPr lang="en-US"/>
              <a:t>Inline style (inside an HTML element)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Formatting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ASCII unformatted output</a:t>
            </a:r>
          </a:p>
          <a:p>
            <a:r>
              <a:rPr lang="en-US"/>
              <a:t>Standard HTML</a:t>
            </a:r>
          </a:p>
          <a:p>
            <a:r>
              <a:rPr lang="en-US"/>
              <a:t>Cascading Style Sheets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Specifying CSS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/>
              <a:t>Browser default </a:t>
            </a:r>
          </a:p>
          <a:p>
            <a:pPr marL="609600" indent="-609600"/>
            <a:r>
              <a:rPr lang="en-US"/>
              <a:t>External style sheet</a:t>
            </a:r>
            <a:br>
              <a:rPr lang="en-US"/>
            </a:br>
            <a:r>
              <a:rPr lang="en-US">
                <a:solidFill>
                  <a:srgbClr val="990033"/>
                </a:solidFill>
              </a:rPr>
              <a:t>&lt;link rel=“stylesheet” type=“text/css” </a:t>
            </a:r>
            <a:br>
              <a:rPr lang="en-US">
                <a:solidFill>
                  <a:srgbClr val="990033"/>
                </a:solidFill>
              </a:rPr>
            </a:br>
            <a:r>
              <a:rPr lang="en-US">
                <a:solidFill>
                  <a:srgbClr val="990033"/>
                </a:solidFill>
              </a:rPr>
              <a:t>        href=“mypagestyle.css”&gt;</a:t>
            </a:r>
            <a:r>
              <a:rPr lang="en-US"/>
              <a:t> </a:t>
            </a:r>
          </a:p>
          <a:p>
            <a:pPr marL="609600" indent="-609600"/>
            <a:r>
              <a:rPr lang="en-US"/>
              <a:t>Internal style sheet </a:t>
            </a:r>
            <a:br>
              <a:rPr lang="en-US"/>
            </a:br>
            <a:r>
              <a:rPr lang="en-US">
                <a:solidFill>
                  <a:srgbClr val="990033"/>
                </a:solidFill>
              </a:rPr>
              <a:t>&lt; style&gt;&lt;!-- …… --&gt;&lt;/style&gt;</a:t>
            </a:r>
          </a:p>
          <a:p>
            <a:pPr marL="609600" indent="-609600"/>
            <a:r>
              <a:rPr lang="en-US"/>
              <a:t>Inline style</a:t>
            </a:r>
            <a:br>
              <a:rPr lang="en-US"/>
            </a:br>
            <a:r>
              <a:rPr lang="en-US">
                <a:solidFill>
                  <a:srgbClr val="990033"/>
                </a:solidFill>
              </a:rPr>
              <a:t>&lt;p style=“background:yellow;color:red”&gt;</a:t>
            </a:r>
            <a:r>
              <a:rPr lang="en-US"/>
              <a:t>  </a:t>
            </a:r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http://www.w3schools.com/css/default.asp</a:t>
            </a:r>
            <a:endParaRPr lang="en-US"/>
          </a:p>
          <a:p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A340 Lecture 9&amp;quot;&quot;/&gt;&lt;property id=&quot;20307&quot; value=&quot;256&quot;/&gt;&lt;/object&gt;&lt;object type=&quot;3&quot; unique_id=&quot;10004&quot;&gt;&lt;property id=&quot;20148&quot; value=&quot;5&quot;/&gt;&lt;property id=&quot;20300&quot; value=&quot;Slide 3 - &amp;quot;Auxilary components loaded by HTML&amp;quot;&quot;/&gt;&lt;property id=&quot;20307&quot; value=&quot;270&quot;/&gt;&lt;/object&gt;&lt;object type=&quot;3&quot; unique_id=&quot;10005&quot;&gt;&lt;property id=&quot;20148&quot; value=&quot;5&quot;/&gt;&lt;property id=&quot;20300&quot; value=&quot;Slide 4 - &amp;quot;CSS&amp;quot;&quot;/&gt;&lt;property id=&quot;20307&quot; value=&quot;266&quot;/&gt;&lt;/object&gt;&lt;object type=&quot;3&quot; unique_id=&quot;10006&quot;&gt;&lt;property id=&quot;20148&quot; value=&quot;5&quot;/&gt;&lt;property id=&quot;20300&quot; value=&quot;Slide 5 - &amp;quot;Formatting&amp;quot;&quot;/&gt;&lt;property id=&quot;20307&quot; value=&quot;267&quot;/&gt;&lt;/object&gt;&lt;object type=&quot;3&quot; unique_id=&quot;10007&quot;&gt;&lt;property id=&quot;20148&quot; value=&quot;5&quot;/&gt;&lt;property id=&quot;20300&quot; value=&quot;Slide 6 - &amp;quot;Specifying CSS&amp;quot;&quot;/&gt;&lt;property id=&quot;20307&quot; value=&quot;268&quot;/&gt;&lt;/object&gt;&lt;object type=&quot;3&quot; unique_id=&quot;10008&quot;&gt;&lt;property id=&quot;20148&quot; value=&quot;5&quot;/&gt;&lt;property id=&quot;20300&quot; value=&quot;Slide 7 - &amp;quot;Examples&amp;quot;&quot;/&gt;&lt;property id=&quot;20307&quot; value=&quot;269&quot;/&gt;&lt;/object&gt;&lt;object type=&quot;3&quot; unique_id=&quot;10033&quot;&gt;&lt;property id=&quot;20148&quot; value=&quot;5&quot;/&gt;&lt;property id=&quot;20300&quot; value=&quot;Slide 2 - &amp;quot;Client-Server Communication in PHP&amp;quot;&quot;/&gt;&lt;property id=&quot;20307&quot; value=&quot;271&quot;/&gt;&lt;/object&gt;&lt;/object&gt;&lt;object type=&quot;8&quot; unique_id=&quot;10016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Damage control design template">
  <a:themeElements>
    <a:clrScheme name="Custom 2">
      <a:dk1>
        <a:srgbClr val="1C1C1C"/>
      </a:dk1>
      <a:lt1>
        <a:srgbClr val="C00000"/>
      </a:lt1>
      <a:dk2>
        <a:srgbClr val="800000"/>
      </a:dk2>
      <a:lt2>
        <a:srgbClr val="FFFFFF"/>
      </a:lt2>
      <a:accent1>
        <a:srgbClr val="909082"/>
      </a:accent1>
      <a:accent2>
        <a:srgbClr val="809EA8"/>
      </a:accent2>
      <a:accent3>
        <a:srgbClr val="B9BAB6"/>
      </a:accent3>
      <a:accent4>
        <a:srgbClr val="7F7F7F"/>
      </a:accent4>
      <a:accent5>
        <a:srgbClr val="C6C6C1"/>
      </a:accent5>
      <a:accent6>
        <a:srgbClr val="738F98"/>
      </a:accent6>
      <a:hlink>
        <a:srgbClr val="FFCC66"/>
      </a:hlink>
      <a:folHlink>
        <a:srgbClr val="E9DCB9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777777"/>
        </a:dk1>
        <a:lt1>
          <a:srgbClr val="969696"/>
        </a:lt1>
        <a:dk2>
          <a:srgbClr val="686B5D"/>
        </a:dk2>
        <a:lt2>
          <a:srgbClr val="FFFFCC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7F7F7F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Damage control design template</Template>
  <TotalTime>964</TotalTime>
  <Words>100</Words>
  <Application>Microsoft PowerPoint</Application>
  <PresentationFormat>On-screen Show (4:3)</PresentationFormat>
  <Paragraphs>42</Paragraphs>
  <Slides>7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Damage control design template</vt:lpstr>
      <vt:lpstr>A340 Lecture 9</vt:lpstr>
      <vt:lpstr>Client-Server Communication in PHP</vt:lpstr>
      <vt:lpstr>Auxilary components loaded by HTML</vt:lpstr>
      <vt:lpstr>CSS</vt:lpstr>
      <vt:lpstr>Formatting</vt:lpstr>
      <vt:lpstr>Specifying CSS</vt:lpstr>
      <vt:lpstr>Examples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A340 Lecture 1</dc:title>
  <dc:creator>Daddy</dc:creator>
  <cp:lastModifiedBy>Dad</cp:lastModifiedBy>
  <cp:revision>104</cp:revision>
  <cp:lastPrinted>1601-01-01T00:00:00Z</cp:lastPrinted>
  <dcterms:created xsi:type="dcterms:W3CDTF">2008-01-09T05:16:50Z</dcterms:created>
  <dcterms:modified xsi:type="dcterms:W3CDTF">2009-02-12T04:29:09Z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TC010900291033</vt:lpwstr>
  </property>
</Properties>
</file>