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7.xml" ContentType="application/vnd.openxmlformats-officedocument.presentationml.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2.xml" ContentType="application/vnd.openxmlformats-officedocument.theme+xml"/>
  <Override PartName="/ppt/notesSlides/notesSlide27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6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docProps/custom.xml" ContentType="application/vnd.openxmlformats-officedocument.custom-properties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notesSlides/notesSlide33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38.xml" ContentType="application/vnd.openxmlformats-officedocument.presentationml.slide+xml"/>
  <Default Extension="gif" ContentType="image/gif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0" r:id="rId10"/>
    <p:sldId id="261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267" r:id="rId43"/>
    <p:sldId id="268" r:id="rId44"/>
    <p:sldId id="269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1C1C1C"/>
    <a:srgbClr val="CC6600"/>
    <a:srgbClr val="CC3300"/>
    <a:srgbClr val="FFCC00"/>
    <a:srgbClr val="336699"/>
    <a:srgbClr val="3366CC"/>
    <a:srgbClr val="0099CC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vertBarState="maximized">
    <p:restoredLeft sz="34545" autoAdjust="0"/>
    <p:restoredTop sz="86381" autoAdjust="0"/>
  </p:normalViewPr>
  <p:slideViewPr>
    <p:cSldViewPr>
      <p:cViewPr varScale="1">
        <p:scale>
          <a:sx n="123" d="100"/>
          <a:sy n="123" d="100"/>
        </p:scale>
        <p:origin x="-8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theme" Target="theme/theme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viewProps" Target="viewProps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notesMaster" Target="notesMasters/notesMaster1.xml"/><Relationship Id="rId35" Type="http://schemas.openxmlformats.org/officeDocument/2006/relationships/slide" Target="slides/slide34.xml"/><Relationship Id="rId51" Type="http://schemas.openxmlformats.org/officeDocument/2006/relationships/tableStyles" Target="tableStyles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05F98-B70D-4B23-B269-FD37817A7DC6}" type="datetimeFigureOut">
              <a:rPr lang="en-US" smtClean="0"/>
              <a:pPr/>
              <a:t>3/3/09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EF46-F106-4F9F-AEED-8F7F391FF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6F75D-836C-4094-B42D-3F2977197A5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79975-26D8-4A76-916C-8BF28D2B404F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6F75D-836C-4094-B42D-3F2977197A5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6F75D-836C-4094-B42D-3F2977197A5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6F75D-836C-4094-B42D-3F2977197A5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733800"/>
            <a:ext cx="9144000" cy="838200"/>
          </a:xfrm>
        </p:spPr>
        <p:txBody>
          <a:bodyPr/>
          <a:lstStyle>
            <a:lvl1pPr>
              <a:defRPr sz="4000" b="1" i="0" cap="none" baseline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572000"/>
            <a:ext cx="6934200" cy="68580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etal">
              <a:bevelT w="38100" h="38100"/>
            </a:sp3d>
          </a:bodyPr>
          <a:lstStyle>
            <a:lvl1pPr marL="0" indent="0">
              <a:buFontTx/>
              <a:buNone/>
              <a:defRPr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fld id="{142875CB-64CD-4A5F-84D3-AF4F624497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89E6A-011E-4DE3-8AC3-08C24FFFB6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81A8-AA10-4FF0-93A2-B1E84E6A0C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CAB0A-264C-413D-A2ED-36B2B23E99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148CE-4D71-454F-A81A-DF70A2B5B0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9DD1E-5F64-4155-97DF-68DB121E6D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535113"/>
            <a:ext cx="3733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174875"/>
            <a:ext cx="3733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3657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07780-9416-4398-A34F-7D9C736C17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CD270-F70A-4E42-849D-7280C9BDF9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B3E7F-4781-4518-922C-85E5A7B0A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045FF-7FA4-4292-A64F-1BCD409C3C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F65D5-4824-403B-8057-59736530C4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9906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latin typeface="Arial" charset="0"/>
              </a:defRPr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Arial" charset="0"/>
              </a:defRPr>
            </a:lvl1pPr>
          </a:lstStyle>
          <a:p>
            <a:fld id="{40908744-408B-4501-AEDE-32BF5B214AA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w3.org/XM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w3schools.com/xsl/cdcatalog_with_xsl.x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://ros.co.nz/pdf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ourceforge.net/projects/pdf-php/" TargetMode="External"/><Relationship Id="rId5" Type="http://schemas.openxmlformats.org/officeDocument/2006/relationships/hyperlink" Target="http://ros.co.nz/pdf/readme.pdf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3" Type="http://schemas.openxmlformats.org/officeDocument/2006/relationships/hyperlink" Target="http://www.w3.org/TR/xpath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hyperlink" Target="http://www.cnn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news.yahoo.com/rss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A340 </a:t>
            </a:r>
            <a:r>
              <a:rPr lang="en-US" smtClean="0"/>
              <a:t>Lecture</a:t>
            </a:r>
            <a:r>
              <a:rPr lang="en-US" smtClean="0"/>
              <a:t> </a:t>
            </a:r>
            <a:r>
              <a:rPr lang="en-US" smtClean="0"/>
              <a:t>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8763000" cy="1066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PDF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XML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RSS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ezPDF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include ('</a:t>
            </a:r>
            <a:r>
              <a:rPr lang="en-US" sz="1800" dirty="0" err="1" smtClean="0"/>
              <a:t>class.ezpdf.php</a:t>
            </a:r>
            <a:r>
              <a:rPr lang="en-US" sz="1800" dirty="0" smtClean="0"/>
              <a:t>');</a:t>
            </a:r>
          </a:p>
          <a:p>
            <a:pPr>
              <a:buNone/>
            </a:pPr>
            <a:r>
              <a:rPr lang="en-US" sz="1800" dirty="0" smtClean="0"/>
              <a:t>$</a:t>
            </a:r>
            <a:r>
              <a:rPr lang="en-US" sz="1800" dirty="0" err="1" smtClean="0"/>
              <a:t>pdf</a:t>
            </a:r>
            <a:r>
              <a:rPr lang="en-US" sz="1800" dirty="0" smtClean="0"/>
              <a:t> =&amp; new </a:t>
            </a:r>
            <a:r>
              <a:rPr lang="en-US" sz="1800" dirty="0" err="1" smtClean="0"/>
              <a:t>Cezpdf</a:t>
            </a:r>
            <a:r>
              <a:rPr lang="en-US" sz="1800" dirty="0" smtClean="0"/>
              <a:t>();</a:t>
            </a:r>
          </a:p>
          <a:p>
            <a:pPr>
              <a:buNone/>
            </a:pPr>
            <a:r>
              <a:rPr lang="en-US" sz="1800" dirty="0" smtClean="0"/>
              <a:t>$</a:t>
            </a:r>
            <a:r>
              <a:rPr lang="en-US" sz="1800" dirty="0" err="1" smtClean="0"/>
              <a:t>pdf</a:t>
            </a:r>
            <a:r>
              <a:rPr lang="en-US" sz="1800" dirty="0" smtClean="0"/>
              <a:t>-&gt;</a:t>
            </a:r>
            <a:r>
              <a:rPr lang="en-US" sz="1800" dirty="0" err="1" smtClean="0"/>
              <a:t>selectFont</a:t>
            </a:r>
            <a:r>
              <a:rPr lang="en-US" sz="1800" dirty="0" smtClean="0"/>
              <a:t>('./fonts/Helvetica.afm');</a:t>
            </a:r>
          </a:p>
          <a:p>
            <a:pPr>
              <a:buNone/>
            </a:pPr>
            <a:r>
              <a:rPr lang="en-US" sz="1800" dirty="0" smtClean="0"/>
              <a:t>$data = array(</a:t>
            </a:r>
          </a:p>
          <a:p>
            <a:pPr>
              <a:buNone/>
            </a:pPr>
            <a:r>
              <a:rPr lang="en-US" sz="1800" dirty="0" smtClean="0"/>
              <a:t>	array('num'=&gt;1,'name'=&gt;'</a:t>
            </a:r>
            <a:r>
              <a:rPr lang="en-US" sz="1800" dirty="0" err="1" smtClean="0"/>
              <a:t>gandalf','type</a:t>
            </a:r>
            <a:r>
              <a:rPr lang="en-US" sz="1800" dirty="0" smtClean="0"/>
              <a:t>'=&gt;'wizard'),</a:t>
            </a:r>
          </a:p>
          <a:p>
            <a:pPr>
              <a:buNone/>
            </a:pPr>
            <a:r>
              <a:rPr lang="en-US" sz="1800" dirty="0" smtClean="0"/>
              <a:t>	array('num'=&gt;2,'name'=&gt;'</a:t>
            </a:r>
            <a:r>
              <a:rPr lang="en-US" sz="1800" dirty="0" err="1" smtClean="0"/>
              <a:t>bilbo','type</a:t>
            </a:r>
            <a:r>
              <a:rPr lang="en-US" sz="1800" dirty="0" smtClean="0"/>
              <a:t>'=&gt;'hobbit'),</a:t>
            </a:r>
          </a:p>
          <a:p>
            <a:pPr>
              <a:buNone/>
            </a:pPr>
            <a:r>
              <a:rPr lang="en-US" sz="1800" dirty="0" smtClean="0"/>
              <a:t>	array('num'=&gt;3,'name'=&gt;'</a:t>
            </a:r>
            <a:r>
              <a:rPr lang="en-US" sz="1800" dirty="0" err="1" smtClean="0"/>
              <a:t>frodo','type</a:t>
            </a:r>
            <a:r>
              <a:rPr lang="en-US" sz="1800" dirty="0" smtClean="0"/>
              <a:t>'=&gt;'hobbit'),</a:t>
            </a:r>
          </a:p>
          <a:p>
            <a:pPr>
              <a:buNone/>
            </a:pPr>
            <a:r>
              <a:rPr lang="en-US" sz="1800" dirty="0" smtClean="0"/>
              <a:t>	array('num'=&gt;4,'name'=&gt;'</a:t>
            </a:r>
            <a:r>
              <a:rPr lang="en-US" sz="1800" dirty="0" err="1" smtClean="0"/>
              <a:t>saruman','type</a:t>
            </a:r>
            <a:r>
              <a:rPr lang="en-US" sz="1800" dirty="0" smtClean="0"/>
              <a:t>'=&gt;'bad dude'),</a:t>
            </a:r>
          </a:p>
          <a:p>
            <a:pPr>
              <a:buNone/>
            </a:pPr>
            <a:r>
              <a:rPr lang="en-US" sz="1800" dirty="0" smtClean="0"/>
              <a:t>	array('num'=&gt;5,'name'=&gt;'</a:t>
            </a:r>
            <a:r>
              <a:rPr lang="en-US" sz="1800" dirty="0" err="1" smtClean="0"/>
              <a:t>sauron','type</a:t>
            </a:r>
            <a:r>
              <a:rPr lang="en-US" sz="1800" dirty="0" smtClean="0"/>
              <a:t>'=&gt;'really bad dude')</a:t>
            </a:r>
          </a:p>
          <a:p>
            <a:pPr>
              <a:buNone/>
            </a:pP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$</a:t>
            </a:r>
            <a:r>
              <a:rPr lang="en-US" sz="1800" dirty="0" err="1" smtClean="0"/>
              <a:t>pdf</a:t>
            </a:r>
            <a:r>
              <a:rPr lang="en-US" sz="1800" dirty="0" smtClean="0"/>
              <a:t>-&gt;</a:t>
            </a:r>
            <a:r>
              <a:rPr lang="en-US" sz="1800" dirty="0" err="1" smtClean="0"/>
              <a:t>ezTable</a:t>
            </a:r>
            <a:r>
              <a:rPr lang="en-US" sz="1800" dirty="0" smtClean="0"/>
              <a:t>($data);</a:t>
            </a:r>
          </a:p>
          <a:p>
            <a:pPr>
              <a:buNone/>
            </a:pPr>
            <a:r>
              <a:rPr lang="en-US" sz="1800" dirty="0" smtClean="0"/>
              <a:t>$</a:t>
            </a:r>
            <a:r>
              <a:rPr lang="en-US" sz="1800" dirty="0" err="1" smtClean="0"/>
              <a:t>pdf</a:t>
            </a:r>
            <a:r>
              <a:rPr lang="en-US" sz="1800" dirty="0" smtClean="0"/>
              <a:t>-&gt;</a:t>
            </a:r>
            <a:r>
              <a:rPr lang="en-US" sz="1800" dirty="0" err="1" smtClean="0"/>
              <a:t>ezOutput</a:t>
            </a:r>
            <a:r>
              <a:rPr lang="en-US" sz="1800" dirty="0" smtClean="0"/>
              <a:t>();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Strict tag rules</a:t>
            </a:r>
          </a:p>
          <a:p>
            <a:r>
              <a:rPr lang="en-US"/>
              <a:t>Built in checks for well-formedness</a:t>
            </a:r>
          </a:p>
          <a:p>
            <a:r>
              <a:rPr lang="en-US"/>
              <a:t>Can be used for textbases and databases</a:t>
            </a:r>
          </a:p>
          <a:p>
            <a:r>
              <a:rPr lang="en-US"/>
              <a:t>Browser support:</a:t>
            </a:r>
          </a:p>
          <a:p>
            <a:pPr lvl="1"/>
            <a:r>
              <a:rPr lang="en-US"/>
              <a:t>CSS, XSLT and XSL formatting </a:t>
            </a:r>
          </a:p>
          <a:p>
            <a:pPr lvl="1"/>
            <a:r>
              <a:rPr lang="en-US"/>
              <a:t>XQUERY and XQL</a:t>
            </a:r>
          </a:p>
          <a:p>
            <a:r>
              <a:rPr lang="en-US">
                <a:hlinkClick r:id="rId3"/>
              </a:rPr>
              <a:t>http://www.w3.org/XML/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XML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XML stands for E</a:t>
            </a:r>
            <a:r>
              <a:rPr lang="en-US" sz="2400" b="1"/>
              <a:t>X</a:t>
            </a:r>
            <a:r>
              <a:rPr lang="en-US" sz="2400"/>
              <a:t>tensible </a:t>
            </a:r>
            <a:r>
              <a:rPr lang="en-US" sz="2400" b="1"/>
              <a:t>M</a:t>
            </a:r>
            <a:r>
              <a:rPr lang="en-US" sz="2400"/>
              <a:t>arkup </a:t>
            </a:r>
            <a:r>
              <a:rPr lang="en-US" sz="2400" b="1"/>
              <a:t>L</a:t>
            </a:r>
            <a:r>
              <a:rPr lang="en-US" sz="2400"/>
              <a:t>anguage </a:t>
            </a:r>
          </a:p>
          <a:p>
            <a:pPr>
              <a:lnSpc>
                <a:spcPct val="90000"/>
              </a:lnSpc>
            </a:pPr>
            <a:r>
              <a:rPr lang="en-US" sz="2400"/>
              <a:t>XML is a </a:t>
            </a:r>
            <a:r>
              <a:rPr lang="en-US" sz="2400" b="1"/>
              <a:t>markup language</a:t>
            </a:r>
            <a:r>
              <a:rPr lang="en-US" sz="2400"/>
              <a:t> much like HTML </a:t>
            </a:r>
          </a:p>
          <a:p>
            <a:pPr>
              <a:lnSpc>
                <a:spcPct val="90000"/>
              </a:lnSpc>
            </a:pPr>
            <a:r>
              <a:rPr lang="en-US" sz="2400"/>
              <a:t>XML was designed to </a:t>
            </a:r>
            <a:r>
              <a:rPr lang="en-US" sz="2400" b="1"/>
              <a:t>describe data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</a:pPr>
            <a:r>
              <a:rPr lang="en-US" sz="2400"/>
              <a:t>XML tags are not predefined. You must </a:t>
            </a:r>
            <a:r>
              <a:rPr lang="en-US" sz="2400" b="1"/>
              <a:t>define your own tags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</a:pPr>
            <a:r>
              <a:rPr lang="en-US" sz="2400"/>
              <a:t>XML uses a </a:t>
            </a:r>
            <a:r>
              <a:rPr lang="en-US" sz="2400" b="1"/>
              <a:t>Document Type Definition</a:t>
            </a:r>
            <a:r>
              <a:rPr lang="en-US" sz="2400"/>
              <a:t> (DTD) or an </a:t>
            </a:r>
            <a:r>
              <a:rPr lang="en-US" sz="2400" b="1"/>
              <a:t>XML Schema</a:t>
            </a:r>
            <a:r>
              <a:rPr lang="en-US" sz="2400"/>
              <a:t> to describe the data </a:t>
            </a:r>
          </a:p>
          <a:p>
            <a:pPr>
              <a:lnSpc>
                <a:spcPct val="90000"/>
              </a:lnSpc>
            </a:pPr>
            <a:r>
              <a:rPr lang="en-US" sz="2400"/>
              <a:t>XML with a DTD or XML Schema is designed to be </a:t>
            </a:r>
            <a:r>
              <a:rPr lang="en-US" sz="2400" b="1"/>
              <a:t>self-descriptive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</a:pPr>
            <a:r>
              <a:rPr lang="en-US" sz="2400"/>
              <a:t>XML is a W3C Recommendation </a:t>
            </a:r>
          </a:p>
          <a:p>
            <a:pPr>
              <a:lnSpc>
                <a:spcPct val="90000"/>
              </a:lnSpc>
            </a:pPr>
            <a:r>
              <a:rPr lang="en-US" sz="2400" b="1"/>
              <a:t>XML is a cross-platform, software and hardware independent tool for transmitting information.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XML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/>
              <a:t>XML is used to Exchange Data</a:t>
            </a:r>
          </a:p>
          <a:p>
            <a:pPr>
              <a:lnSpc>
                <a:spcPct val="80000"/>
              </a:lnSpc>
            </a:pPr>
            <a:r>
              <a:rPr lang="en-US" sz="2000" b="1"/>
              <a:t>With XML, data can be exchanged between incompatible systems.</a:t>
            </a:r>
            <a:endParaRPr lang="en-US" sz="2000"/>
          </a:p>
          <a:p>
            <a:pPr>
              <a:lnSpc>
                <a:spcPct val="80000"/>
              </a:lnSpc>
            </a:pPr>
            <a:r>
              <a:rPr lang="en-US" sz="2000" b="1"/>
              <a:t>With XML, financial information can be exchanged over the Internet.</a:t>
            </a:r>
            <a:endParaRPr lang="en-US" sz="2000"/>
          </a:p>
          <a:p>
            <a:pPr>
              <a:lnSpc>
                <a:spcPct val="80000"/>
              </a:lnSpc>
            </a:pPr>
            <a:r>
              <a:rPr lang="en-US" sz="2000" b="1"/>
              <a:t>XML can be used to Share Data even complex data forms</a:t>
            </a:r>
            <a:endParaRPr lang="en-US" sz="2000"/>
          </a:p>
          <a:p>
            <a:pPr>
              <a:lnSpc>
                <a:spcPct val="80000"/>
              </a:lnSpc>
            </a:pPr>
            <a:r>
              <a:rPr lang="en-US" sz="2000" b="1"/>
              <a:t>XML can be used to Store Data that can be read well into the future</a:t>
            </a:r>
          </a:p>
          <a:p>
            <a:pPr>
              <a:lnSpc>
                <a:spcPct val="80000"/>
              </a:lnSpc>
            </a:pPr>
            <a:r>
              <a:rPr lang="en-US" sz="2000" b="1"/>
              <a:t>XML can make your Data more Useful</a:t>
            </a:r>
          </a:p>
          <a:p>
            <a:pPr>
              <a:lnSpc>
                <a:spcPct val="80000"/>
              </a:lnSpc>
            </a:pPr>
            <a:r>
              <a:rPr lang="en-US" sz="2000" b="1"/>
              <a:t>XML can be used to Create new Languages, Protocols and services</a:t>
            </a:r>
          </a:p>
          <a:p>
            <a:pPr>
              <a:lnSpc>
                <a:spcPct val="80000"/>
              </a:lnSpc>
            </a:pPr>
            <a:r>
              <a:rPr lang="en-US" sz="2000" b="1"/>
              <a:t>XML is the mother of RSS, WAP and WML.</a:t>
            </a:r>
          </a:p>
          <a:p>
            <a:pPr>
              <a:lnSpc>
                <a:spcPct val="80000"/>
              </a:lnSpc>
            </a:pPr>
            <a:r>
              <a:rPr lang="en-US" sz="2000" b="1"/>
              <a:t>If Developers have Sense, all future applications will exchange their data in XML.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sample file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/>
              <a:t>&lt;?xml version="1.0" encoding="ISO-8859-1"?&gt; </a:t>
            </a:r>
          </a:p>
          <a:p>
            <a:pPr>
              <a:buFontTx/>
              <a:buNone/>
            </a:pPr>
            <a:r>
              <a:rPr lang="en-US" sz="2800"/>
              <a:t>&lt;note&gt; </a:t>
            </a:r>
          </a:p>
          <a:p>
            <a:pPr>
              <a:buFontTx/>
              <a:buNone/>
            </a:pPr>
            <a:r>
              <a:rPr lang="en-US" sz="2800"/>
              <a:t>     &lt;to&gt;Tove&lt;/to&gt; </a:t>
            </a:r>
          </a:p>
          <a:p>
            <a:pPr>
              <a:buFontTx/>
              <a:buNone/>
            </a:pPr>
            <a:r>
              <a:rPr lang="en-US" sz="2800"/>
              <a:t>     &lt;from&gt;Jani&lt;/from&gt;</a:t>
            </a:r>
          </a:p>
          <a:p>
            <a:pPr>
              <a:buFontTx/>
              <a:buNone/>
            </a:pPr>
            <a:r>
              <a:rPr lang="en-US" sz="2800"/>
              <a:t>     &lt;heading&gt;Reminder&lt;/heading&gt;</a:t>
            </a:r>
          </a:p>
          <a:p>
            <a:pPr>
              <a:buFontTx/>
              <a:buNone/>
            </a:pPr>
            <a:r>
              <a:rPr lang="en-US" sz="2800"/>
              <a:t>     &lt;body&gt;</a:t>
            </a:r>
          </a:p>
          <a:p>
            <a:pPr>
              <a:buFontTx/>
              <a:buNone/>
            </a:pPr>
            <a:r>
              <a:rPr lang="en-US" sz="2800"/>
              <a:t>          Don't forget me this weekend!</a:t>
            </a:r>
          </a:p>
          <a:p>
            <a:pPr>
              <a:buFontTx/>
              <a:buNone/>
            </a:pPr>
            <a:r>
              <a:rPr lang="en-US" sz="2800"/>
              <a:t>     &lt;/body&gt; </a:t>
            </a:r>
          </a:p>
          <a:p>
            <a:pPr>
              <a:buFontTx/>
              <a:buNone/>
            </a:pPr>
            <a:r>
              <a:rPr lang="en-US" sz="2800"/>
              <a:t>&lt;/note&gt;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basic rules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/>
              <a:t>All XML elements must have a closing tag</a:t>
            </a:r>
          </a:p>
          <a:p>
            <a:r>
              <a:rPr lang="en-US" sz="2800" b="1"/>
              <a:t>XML tags are case sensitive</a:t>
            </a:r>
          </a:p>
          <a:p>
            <a:r>
              <a:rPr lang="en-US" sz="2800" b="1"/>
              <a:t>All XML elements must be properly nested</a:t>
            </a:r>
          </a:p>
          <a:p>
            <a:r>
              <a:rPr lang="en-US" sz="2800" b="1"/>
              <a:t>All XML documents must have a root element</a:t>
            </a:r>
          </a:p>
          <a:p>
            <a:r>
              <a:rPr lang="en-US" sz="2800" b="1"/>
              <a:t>Attribute values must always be quoted</a:t>
            </a:r>
          </a:p>
          <a:p>
            <a:r>
              <a:rPr lang="en-US" sz="2800" b="1"/>
              <a:t>With XML, white space is preserved</a:t>
            </a:r>
          </a:p>
          <a:p>
            <a:r>
              <a:rPr lang="en-US" sz="2800" b="1"/>
              <a:t>With XML, CR / LF is converted to LF</a:t>
            </a:r>
          </a:p>
          <a:p>
            <a:r>
              <a:rPr lang="en-US" sz="2800" b="1"/>
              <a:t>Comments in XML:  </a:t>
            </a:r>
            <a:r>
              <a:rPr lang="en-US" sz="2800"/>
              <a:t>&lt;!-- This is a comment --&gt;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Naming xml elements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Names can contain letters, numbers, and other characters </a:t>
            </a:r>
          </a:p>
          <a:p>
            <a:r>
              <a:rPr lang="en-US"/>
              <a:t>Names must not start with a number or punctuation character </a:t>
            </a:r>
          </a:p>
          <a:p>
            <a:r>
              <a:rPr lang="en-US"/>
              <a:t>Names must not start with the letters xml (or XML, or Xml, etc) </a:t>
            </a:r>
          </a:p>
          <a:p>
            <a:r>
              <a:rPr lang="en-US"/>
              <a:t>Names cannot contain spaces </a:t>
            </a:r>
          </a:p>
          <a:p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Use of Elements vs. Attributes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/>
              <a:t>Attributes: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/>
              <a:t>   &lt;person sex="female"&gt;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/>
              <a:t>      &lt;firstname&gt;Anna&lt;/firstname&gt;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/>
              <a:t>      &lt;lastname&gt;Smith&lt;/lastname&gt;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/>
              <a:t>   &lt;/person&gt;</a:t>
            </a:r>
            <a:br>
              <a:rPr lang="en-US" sz="2400" b="1"/>
            </a:br>
            <a:endParaRPr lang="en-US" sz="2400" b="1"/>
          </a:p>
          <a:p>
            <a:pPr>
              <a:lnSpc>
                <a:spcPct val="80000"/>
              </a:lnSpc>
            </a:pPr>
            <a:r>
              <a:rPr lang="en-US" sz="2400" b="1"/>
              <a:t>Elements: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/>
              <a:t>   &lt;person&gt;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/>
              <a:t>      &lt;sex&gt;female&lt;/sex&gt;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/>
              <a:t>      &lt;firstname&gt;Anna&lt;/firstname&gt;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/>
              <a:t>      &lt;lastname&gt;Smith&lt;/lastname&gt;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/>
              <a:t>   &lt;/person&gt;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Child elements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&lt;note&gt;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&lt;date&gt;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    &lt;day&gt;12&lt;/day&gt;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    &lt;month&gt;11&lt;/month&gt;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    &lt;year&gt;2002&lt;/year&gt;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&lt;/date&gt;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&lt;to&gt;Tove&lt;/to&gt;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&lt;from&gt;Jani&lt;/from&gt;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&lt;heading&gt;Reminder&lt;/heading&gt;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  &lt;body&gt;Don't forget me this weekend!&lt;/body&gt;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&lt;/note&gt;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problem using attributes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attributes cannot contain multiple values (child elements can) </a:t>
            </a:r>
          </a:p>
          <a:p>
            <a:pPr>
              <a:lnSpc>
                <a:spcPct val="80000"/>
              </a:lnSpc>
            </a:pPr>
            <a:r>
              <a:rPr lang="en-US" sz="2800"/>
              <a:t>attributes are not easily expandable (for future changes) </a:t>
            </a:r>
          </a:p>
          <a:p>
            <a:pPr>
              <a:lnSpc>
                <a:spcPct val="80000"/>
              </a:lnSpc>
            </a:pPr>
            <a:r>
              <a:rPr lang="en-US" sz="2800"/>
              <a:t>attributes cannot describe structures (child elements can) </a:t>
            </a:r>
          </a:p>
          <a:p>
            <a:pPr>
              <a:lnSpc>
                <a:spcPct val="80000"/>
              </a:lnSpc>
            </a:pPr>
            <a:r>
              <a:rPr lang="en-US" sz="2800"/>
              <a:t>attributes are more difficult to manipulate by program code </a:t>
            </a:r>
          </a:p>
          <a:p>
            <a:pPr>
              <a:lnSpc>
                <a:spcPct val="80000"/>
              </a:lnSpc>
            </a:pPr>
            <a:r>
              <a:rPr lang="en-US" sz="2800"/>
              <a:t>attribute values are not easy to test against a Document Type Definition (DTD) - which is used to define the legal elements of an XML document </a:t>
            </a:r>
          </a:p>
          <a:p>
            <a:pPr>
              <a:lnSpc>
                <a:spcPct val="80000"/>
              </a:lnSpc>
            </a:pPr>
            <a:endParaRPr lang="en-US" sz="2800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Portable Document Format from Adobe</a:t>
            </a:r>
          </a:p>
          <a:p>
            <a:r>
              <a:rPr lang="en-US" dirty="0" smtClean="0"/>
              <a:t>Records typesetting information</a:t>
            </a:r>
          </a:p>
          <a:p>
            <a:pPr lvl="1"/>
            <a:r>
              <a:rPr lang="en-US" dirty="0" smtClean="0"/>
              <a:t>Fonts: glyphs and encoding</a:t>
            </a:r>
          </a:p>
          <a:p>
            <a:pPr lvl="1"/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Line breaks, Pagination</a:t>
            </a:r>
          </a:p>
          <a:p>
            <a:pPr lvl="1"/>
            <a:r>
              <a:rPr lang="en-US" dirty="0" smtClean="0"/>
              <a:t>Lines, Shading</a:t>
            </a:r>
          </a:p>
          <a:p>
            <a:r>
              <a:rPr lang="en-US" dirty="0" smtClean="0"/>
              <a:t>May contain:</a:t>
            </a:r>
          </a:p>
          <a:p>
            <a:pPr lvl="1"/>
            <a:r>
              <a:rPr lang="en-US" dirty="0" smtClean="0"/>
              <a:t>Form tags</a:t>
            </a:r>
          </a:p>
          <a:p>
            <a:pPr lvl="1"/>
            <a:r>
              <a:rPr lang="en-US" dirty="0" smtClean="0"/>
              <a:t>Encryption</a:t>
            </a:r>
          </a:p>
          <a:p>
            <a:pPr lvl="1"/>
            <a:r>
              <a:rPr lang="en-US" dirty="0" smtClean="0"/>
              <a:t>Printer/viewer controls</a:t>
            </a:r>
          </a:p>
          <a:p>
            <a:r>
              <a:rPr lang="en-US" dirty="0" smtClean="0"/>
              <a:t>Requires a reader: (Adobe Acrobat)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absurd example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&lt;note day="12" month="11" year="2002" to="Tove" from="Jani" heading="Reminder" body="Don't forget me this weekend!"&gt; </a:t>
            </a:r>
          </a:p>
          <a:p>
            <a:pPr>
              <a:buFontTx/>
              <a:buNone/>
            </a:pPr>
            <a:r>
              <a:rPr lang="en-US"/>
              <a:t>&lt;/note&gt;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a common use for attributes…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&lt;messages&gt;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&lt;note id="p501"&gt;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&lt;to&gt;Tove&lt;/to&gt;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&lt;from&gt;Jani&lt;/from&gt;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&lt;heading&gt;Reminder&lt;/heading&gt;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&lt;body&gt;Don't forget me this weekend!&lt;/body&gt;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&lt;/note&gt;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&lt;note id="p502"&gt;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&lt;to&gt;Jani&lt;/to&gt;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&lt;from&gt;Tove&lt;/from&gt;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&lt;heading&gt;Re: Reminder&lt;/heading&gt;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&lt;body&gt;I will not!&lt;/body&gt;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&lt;/note&gt;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&lt;/messages&gt;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Well-formed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/>
              <a:t>&lt;?xml version="1.0" encoding="ISO-8859-1"?&gt; </a:t>
            </a:r>
          </a:p>
          <a:p>
            <a:pPr>
              <a:buFontTx/>
              <a:buNone/>
            </a:pPr>
            <a:r>
              <a:rPr lang="en-US" sz="2800"/>
              <a:t>&lt;!DOCTYPE note SYSTEM "InternalNote.dtd"&gt; </a:t>
            </a:r>
          </a:p>
          <a:p>
            <a:pPr>
              <a:buFontTx/>
              <a:buNone/>
            </a:pPr>
            <a:r>
              <a:rPr lang="en-US" sz="2800"/>
              <a:t>&lt;note&gt; </a:t>
            </a:r>
          </a:p>
          <a:p>
            <a:pPr>
              <a:buFontTx/>
              <a:buNone/>
            </a:pPr>
            <a:r>
              <a:rPr lang="en-US" sz="2800"/>
              <a:t>    &lt;to&gt;Tove&lt;/to&gt; </a:t>
            </a:r>
          </a:p>
          <a:p>
            <a:pPr>
              <a:buFontTx/>
              <a:buNone/>
            </a:pPr>
            <a:r>
              <a:rPr lang="en-US" sz="2800"/>
              <a:t>    &lt;from&gt;Jani&lt;/from&gt;</a:t>
            </a:r>
          </a:p>
          <a:p>
            <a:pPr>
              <a:buFontTx/>
              <a:buNone/>
            </a:pPr>
            <a:r>
              <a:rPr lang="en-US" sz="2800"/>
              <a:t>   &lt;heading&gt;Reminder&lt;/heading&gt;</a:t>
            </a:r>
          </a:p>
          <a:p>
            <a:pPr>
              <a:buFontTx/>
              <a:buNone/>
            </a:pPr>
            <a:r>
              <a:rPr lang="en-US" sz="2800"/>
              <a:t>   &lt;body&gt;Don't forget me this weekend!&lt;/body&gt;</a:t>
            </a:r>
          </a:p>
          <a:p>
            <a:pPr>
              <a:buFontTx/>
              <a:buNone/>
            </a:pPr>
            <a:r>
              <a:rPr lang="en-US" sz="2800"/>
              <a:t>&lt;/note&gt;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DTD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&lt;!ELEMENT note (to,from,heading,body)&gt;</a:t>
            </a:r>
          </a:p>
          <a:p>
            <a:pPr>
              <a:buFontTx/>
              <a:buNone/>
            </a:pPr>
            <a:r>
              <a:rPr lang="en-US"/>
              <a:t>&lt;!ELEMENT to (#PCDATA)&gt;</a:t>
            </a:r>
          </a:p>
          <a:p>
            <a:pPr>
              <a:buFontTx/>
              <a:buNone/>
            </a:pPr>
            <a:r>
              <a:rPr lang="en-US"/>
              <a:t>&lt;!ELEMENT from (#PCDATA)&gt;</a:t>
            </a:r>
          </a:p>
          <a:p>
            <a:pPr>
              <a:buFontTx/>
              <a:buNone/>
            </a:pPr>
            <a:r>
              <a:rPr lang="en-US"/>
              <a:t>&lt;!ELEMENT heading (#PCDATA)&gt;</a:t>
            </a:r>
          </a:p>
          <a:p>
            <a:pPr>
              <a:buFontTx/>
              <a:buNone/>
            </a:pPr>
            <a:r>
              <a:rPr lang="en-US"/>
              <a:t>&lt;!ELEMENT body (#PCDATA)&gt;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XSL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Extensible Stylesheet Language (XSL)</a:t>
            </a:r>
          </a:p>
          <a:p>
            <a:pPr>
              <a:lnSpc>
                <a:spcPct val="90000"/>
              </a:lnSpc>
            </a:pPr>
            <a:r>
              <a:rPr lang="en-US" b="1"/>
              <a:t>XSL describes how the XML document should be displayed</a:t>
            </a:r>
          </a:p>
          <a:p>
            <a:pPr>
              <a:lnSpc>
                <a:spcPct val="90000"/>
              </a:lnSpc>
            </a:pPr>
            <a:r>
              <a:rPr lang="en-US" b="1"/>
              <a:t>XSL consists of three parts:</a:t>
            </a:r>
          </a:p>
          <a:p>
            <a:pPr lvl="1">
              <a:lnSpc>
                <a:spcPct val="90000"/>
              </a:lnSpc>
            </a:pPr>
            <a:r>
              <a:rPr lang="en-US" b="1"/>
              <a:t>XSLT - a language for transforming XML documents </a:t>
            </a:r>
          </a:p>
          <a:p>
            <a:pPr lvl="1">
              <a:lnSpc>
                <a:spcPct val="90000"/>
              </a:lnSpc>
            </a:pPr>
            <a:r>
              <a:rPr lang="en-US" b="1"/>
              <a:t>XPath - a language for navigating in XML documents </a:t>
            </a:r>
          </a:p>
          <a:p>
            <a:pPr lvl="1">
              <a:lnSpc>
                <a:spcPct val="90000"/>
              </a:lnSpc>
            </a:pPr>
            <a:r>
              <a:rPr lang="en-US" b="1"/>
              <a:t>XSL-FO - a language for formatting XML documents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XSL Browsers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Firefox 1.0.2 </a:t>
            </a:r>
            <a:r>
              <a:rPr lang="en-US"/>
              <a:t>(XML+XSLT + CSS).</a:t>
            </a:r>
            <a:endParaRPr lang="en-US" b="1"/>
          </a:p>
          <a:p>
            <a:r>
              <a:rPr lang="en-US" b="1"/>
              <a:t>Mozilla 1.7.8 </a:t>
            </a:r>
            <a:r>
              <a:rPr lang="en-US"/>
              <a:t>(XML + CSS + XSLT)</a:t>
            </a:r>
          </a:p>
          <a:p>
            <a:r>
              <a:rPr lang="en-US" b="1"/>
              <a:t>Netscape 8    (</a:t>
            </a:r>
            <a:r>
              <a:rPr lang="en-US"/>
              <a:t>Same as Mozilla)</a:t>
            </a:r>
            <a:endParaRPr lang="en-US" b="1"/>
          </a:p>
          <a:p>
            <a:r>
              <a:rPr lang="en-US" b="1"/>
              <a:t>Opera 8        (</a:t>
            </a:r>
            <a:r>
              <a:rPr lang="en-US"/>
              <a:t>XML + CSS)</a:t>
            </a:r>
            <a:endParaRPr lang="en-US" b="1"/>
          </a:p>
          <a:p>
            <a:r>
              <a:rPr lang="en-US" b="1"/>
              <a:t>Internet Explorer 6 </a:t>
            </a:r>
            <a:r>
              <a:rPr lang="en-US"/>
              <a:t>(XML+CSS+XSLT)</a:t>
            </a:r>
          </a:p>
          <a:p>
            <a:r>
              <a:rPr lang="en-US" b="1"/>
              <a:t>Internet Explorer 5 </a:t>
            </a:r>
            <a:r>
              <a:rPr lang="en-US"/>
              <a:t>(XML+CSS)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Style sheet declaration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Stylesheet:</a:t>
            </a:r>
          </a:p>
          <a:p>
            <a:pPr>
              <a:buFontTx/>
              <a:buNone/>
            </a:pPr>
            <a:r>
              <a:rPr lang="en-US"/>
              <a:t>&lt;xsl:stylesheet version="1.0" xmlns:xsl="http://www.w3.org/1999/XSL/Transform"&gt; </a:t>
            </a:r>
          </a:p>
          <a:p>
            <a:r>
              <a:rPr lang="en-US"/>
              <a:t>Transform:</a:t>
            </a:r>
          </a:p>
          <a:p>
            <a:pPr>
              <a:buFontTx/>
              <a:buNone/>
            </a:pPr>
            <a:r>
              <a:rPr lang="en-US"/>
              <a:t>&lt;xsl:transform version="1.0" xmlns:xsl="http://www.w3.org/1999/XSL/Transform"&gt;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stylesheet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&lt;?xml version="1.0" encoding="ISO-8859-1"?&gt; &lt;xsl:stylesheet version="1.0" xmlns:xsl="http://www.w3.org/1999/XSL/Transform"&gt;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&lt;xsl:template match="/"&gt;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&lt;html&gt; &lt;body&gt; &lt;h2&gt;My Email messages&lt;/h2&gt;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&lt;table border="1"&gt;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 &lt;tr bgcolor="#9acd32"&gt; &lt;th align="left"&gt;Title&lt;/th&gt; &lt;th align="left"&gt;Artist&lt;/th&gt; &lt;/tr&gt;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&lt;xsl:for-each select=“email/message"&gt;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&lt;tr&gt;&lt;td&gt;To:&lt;/td&gt; &lt;td&gt;&lt;xsl:value-of select="to"/&gt;&lt;/td&gt;&lt;/tr&gt;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&lt;tr&gt; &lt;td&gt;From:&lt;/td&gt;&lt;td&gt;&lt;xsl:value-of select=“from"/&gt;&lt;/td&gt; &lt;/tr&gt;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&lt;tr&gt;&lt;td&gt;Subject:&lt;/td&gt;&lt;td&gt;&lt;xsl:value-of select=“heading"/&gt;&lt;/td&gt; &lt;/tr&gt;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&lt;tr&gt;&lt;td colspan=“2”&gt;&lt;xsl:value-of select=“body"/&gt;&lt;/td&gt;&lt;/tr&gt;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&lt;/xsl:for-each&gt;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 &lt;/table&gt;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 &lt;/body&gt;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  &lt;/html&gt;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&lt;/xsl:template&gt;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/>
              <a:t>&lt;/xsl:stylesheet&gt;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>
                <a:hlinkClick r:id="rId3"/>
              </a:rPr>
              <a:t>http://www.w3schools.com/xsl/cdcatalog_with_xsl.xml</a:t>
            </a:r>
            <a:endParaRPr lang="en-US" sz="2000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3676650" y="3122613"/>
            <a:ext cx="1790700" cy="614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</a:pPr>
            <a:r>
              <a:rPr lang="en-US"/>
              <a:t>$b-&gt;example(); </a:t>
            </a:r>
          </a:p>
          <a:p>
            <a:pPr marL="342900" indent="-342900" algn="l" eaLnBrk="0" hangingPunct="0"/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 a given XML database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&lt;PEOPLE&gt;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&lt;anotherlevel&gt;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&lt;PERSON PERSONID="p1"&gt;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&lt;NAME&gt;Mark Wilson&lt;/NAME&gt;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&lt;ADDRESS&gt;911 Somewhere Circle, Canberra, Australia&lt;/ADDRESS&gt;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&lt;TEL&gt;(++612) 12345&lt;/TEL&gt;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 &lt;FAX&gt;(++612) 12345&lt;/FAX&gt;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 &lt;EMAIL&gt;markwilson@somewhere.com&lt;/EMAIL&gt;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&lt;/PERSON&gt;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&lt;/anotherlevel&gt;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 and PHP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Built-in support for PHP is being redesigned and was removed from the standard PHP library</a:t>
            </a:r>
          </a:p>
          <a:p>
            <a:r>
              <a:rPr lang="en-US" dirty="0" smtClean="0"/>
              <a:t>PDF-PHP 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 err="1" smtClean="0"/>
              <a:t>ez</a:t>
            </a:r>
            <a:r>
              <a:rPr lang="en-US" dirty="0" smtClean="0"/>
              <a:t> and </a:t>
            </a:r>
            <a:r>
              <a:rPr lang="en-US" dirty="0" err="1" smtClean="0"/>
              <a:t>primative</a:t>
            </a:r>
            <a:endParaRPr lang="en-US" dirty="0" smtClean="0"/>
          </a:p>
          <a:p>
            <a:pPr lvl="1"/>
            <a:r>
              <a:rPr lang="en-US" dirty="0" smtClean="0"/>
              <a:t>source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 smtClean="0">
                <a:hlinkClick r:id="rId3"/>
              </a:rPr>
              <a:t>http://sourceforge.net/projects/pdf-php/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smtClean="0">
                <a:hlinkClick r:id="rId4"/>
              </a:rPr>
              <a:t>http://ros.co.nz/pdf/</a:t>
            </a:r>
            <a:endParaRPr lang="en-US" sz="2400" dirty="0" smtClean="0"/>
          </a:p>
          <a:p>
            <a:pPr lvl="1"/>
            <a:r>
              <a:rPr lang="en-US" dirty="0" smtClean="0"/>
              <a:t>documentation:</a:t>
            </a:r>
          </a:p>
          <a:p>
            <a:pPr lvl="1">
              <a:buNone/>
            </a:pPr>
            <a:r>
              <a:rPr lang="en-US" dirty="0" smtClean="0">
                <a:hlinkClick r:id="rId5"/>
              </a:rPr>
              <a:t>http://ros.co.nz/pdf/readme.pdf</a:t>
            </a:r>
            <a:endParaRPr lang="en-US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754563"/>
          </a:xfrm>
        </p:spPr>
        <p:txBody>
          <a:bodyPr/>
          <a:lstStyle/>
          <a:p>
            <a:r>
              <a:rPr lang="en-US" b="1"/>
              <a:t>Unabbreviated:</a:t>
            </a:r>
            <a:r>
              <a:rPr lang="en-US"/>
              <a:t> </a:t>
            </a:r>
          </a:p>
          <a:p>
            <a:pPr>
              <a:buFontTx/>
              <a:buNone/>
            </a:pPr>
            <a:r>
              <a:rPr lang="en-US" sz="2400"/>
              <a:t>&lt;xsl:for-each select="child::PEOPLE/descendant::PERSON"&gt;</a:t>
            </a:r>
            <a:r>
              <a:rPr lang="en-US"/>
              <a:t> </a:t>
            </a:r>
          </a:p>
          <a:p>
            <a:pPr>
              <a:buFontTx/>
              <a:buNone/>
            </a:pPr>
            <a:endParaRPr lang="en-US"/>
          </a:p>
          <a:p>
            <a:r>
              <a:rPr lang="en-US" b="1"/>
              <a:t>Abbreviated:</a:t>
            </a:r>
          </a:p>
          <a:p>
            <a:pPr>
              <a:buFontTx/>
              <a:buNone/>
            </a:pPr>
            <a:r>
              <a:rPr lang="en-US" sz="2400"/>
              <a:t>        &lt;xsl:for-each select="PEOPLE//PERSON"&gt;</a:t>
            </a:r>
            <a:r>
              <a:rPr lang="en-US"/>
              <a:t> </a:t>
            </a:r>
          </a:p>
          <a:p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Element: Selects all element children of the context node. </a:t>
            </a:r>
          </a:p>
          <a:p>
            <a:r>
              <a:rPr lang="en-US"/>
              <a:t>/: Select from the root node of the current document, of the node in context. </a:t>
            </a:r>
          </a:p>
          <a:p>
            <a:r>
              <a:rPr lang="en-US"/>
              <a:t>//: Selects nodes in the document from the current context that matches the selection no matter where they are.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Self </a:t>
            </a:r>
            <a:r>
              <a:rPr lang="en-US" sz="2400" b="1"/>
              <a:t>. </a:t>
            </a:r>
            <a:r>
              <a:rPr lang="en-US" sz="2400"/>
              <a:t>This selects the current node in the context.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Example :</a:t>
            </a:r>
            <a:br>
              <a:rPr lang="en-US" sz="2400"/>
            </a:br>
            <a:r>
              <a:rPr lang="en-US" sz="2400"/>
              <a:t>&lt;TD&gt;&lt;xsl:value-of select="</a:t>
            </a:r>
            <a:r>
              <a:rPr lang="en-US" sz="2400" b="1"/>
              <a:t>.</a:t>
            </a:r>
            <a:r>
              <a:rPr lang="en-US" sz="2400"/>
              <a:t>"/&gt;&lt;/TD&gt;</a:t>
            </a:r>
          </a:p>
          <a:p>
            <a:pPr>
              <a:lnSpc>
                <a:spcPct val="90000"/>
              </a:lnSpc>
            </a:pPr>
            <a:r>
              <a:rPr lang="en-US" sz="2400"/>
              <a:t>Parent </a:t>
            </a:r>
            <a:r>
              <a:rPr lang="en-US" sz="2400" b="1"/>
              <a:t>..</a:t>
            </a:r>
            <a:r>
              <a:rPr lang="en-US" sz="2400"/>
              <a:t>This selects only the single parent of the context node.</a:t>
            </a:r>
          </a:p>
          <a:p>
            <a:pPr>
              <a:lnSpc>
                <a:spcPct val="90000"/>
              </a:lnSpc>
            </a:pPr>
            <a:r>
              <a:rPr lang="en-US" sz="2400"/>
              <a:t>attribute </a:t>
            </a:r>
            <a:r>
              <a:rPr lang="en-US" sz="2400" b="1"/>
              <a:t>@</a:t>
            </a:r>
            <a:r>
              <a:rPr lang="en-US" sz="2400"/>
              <a:t>This selects all the attributes of an element.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Example:</a:t>
            </a:r>
            <a:br>
              <a:rPr lang="en-US" sz="2400"/>
            </a:br>
            <a:r>
              <a:rPr lang="en-US" sz="2400"/>
              <a:t>&lt;TD&gt;&lt;xsl:value-of select="@PERSONID"/&gt;&lt;/TD&gt;</a:t>
            </a:r>
          </a:p>
          <a:p>
            <a:pPr>
              <a:lnSpc>
                <a:spcPct val="90000"/>
              </a:lnSpc>
            </a:pPr>
            <a:r>
              <a:rPr lang="en-US" sz="2400"/>
              <a:t>child Selects all the children of the current node.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Selecting a particular value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book[name='Phar Lap'] </a:t>
            </a:r>
          </a:p>
          <a:p>
            <a:r>
              <a:rPr lang="en-US"/>
              <a:t>book[position()=2] </a:t>
            </a:r>
          </a:p>
          <a:p>
            <a:r>
              <a:rPr lang="en-US"/>
              <a:t>book[starts-with(name, "B")]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sets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and, or logical and, or</a:t>
            </a:r>
          </a:p>
          <a:p>
            <a:pPr>
              <a:lnSpc>
                <a:spcPct val="90000"/>
              </a:lnSpc>
            </a:pPr>
            <a:r>
              <a:rPr lang="en-US" sz="2400"/>
              <a:t>= equal to</a:t>
            </a:r>
          </a:p>
          <a:p>
            <a:pPr>
              <a:lnSpc>
                <a:spcPct val="90000"/>
              </a:lnSpc>
            </a:pPr>
            <a:r>
              <a:rPr lang="en-US" sz="2400"/>
              <a:t>!= not equal to</a:t>
            </a:r>
          </a:p>
          <a:p>
            <a:pPr>
              <a:lnSpc>
                <a:spcPct val="90000"/>
              </a:lnSpc>
            </a:pPr>
            <a:r>
              <a:rPr lang="en-US" sz="2400"/>
              <a:t>&gt;, &gt;=greater than, greater than or equal to</a:t>
            </a:r>
          </a:p>
          <a:p>
            <a:pPr>
              <a:lnSpc>
                <a:spcPct val="90000"/>
              </a:lnSpc>
            </a:pPr>
            <a:r>
              <a:rPr lang="en-US" sz="2400"/>
              <a:t>&lt;, &lt;=less than, less than or equal to</a:t>
            </a:r>
            <a:br>
              <a:rPr lang="en-US" sz="2400"/>
            </a:br>
            <a:r>
              <a:rPr lang="en-US" sz="2400"/>
              <a:t>Remember to code the &lt; character as the XML entity &amp;lt; in the XSL file.</a:t>
            </a:r>
          </a:p>
          <a:p>
            <a:pPr>
              <a:lnSpc>
                <a:spcPct val="90000"/>
              </a:lnSpc>
            </a:pPr>
            <a:r>
              <a:rPr lang="en-US" sz="2400"/>
              <a:t>+, -, *, div addition, subtraction, multiply, divide</a:t>
            </a:r>
          </a:p>
          <a:p>
            <a:pPr>
              <a:lnSpc>
                <a:spcPct val="90000"/>
              </a:lnSpc>
            </a:pPr>
            <a:r>
              <a:rPr lang="en-US" sz="2400"/>
              <a:t>mod modular, returns the integer remainder of a division</a:t>
            </a:r>
          </a:p>
          <a:p>
            <a:pPr>
              <a:lnSpc>
                <a:spcPct val="90000"/>
              </a:lnSpc>
            </a:pPr>
            <a:r>
              <a:rPr lang="en-US" sz="2400"/>
              <a:t>|Computes (unions) two node sets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754563"/>
          </a:xfrm>
        </p:spPr>
        <p:txBody>
          <a:bodyPr/>
          <a:lstStyle/>
          <a:p>
            <a:r>
              <a:rPr lang="en-US"/>
              <a:t>article[author="Jones" and author="Scott"] </a:t>
            </a:r>
          </a:p>
          <a:p>
            <a:r>
              <a:rPr lang="en-US"/>
              <a:t>article|book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&lt;books&gt;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&lt;book&gt;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  &lt;name link="http://www.amazon.com/exec/obidos/ASIN/0789722429/vbxml"&gt;XML by Example&lt;/name&gt;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  &lt;author&gt;Benoit Marchal&lt;/author&gt;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  &lt;listprice&gt;24.99&lt;/listprice&gt;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  &lt;price&gt;17.49&lt;/price&gt;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  &lt;review&gt;4.5&lt;/review&gt;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  &lt;publish&gt;QUE&lt;/publish&gt;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&lt;/book&gt;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&lt;book&gt;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 &lt;name link="http://www.amazon.com/exec/obidos/ASIN/1861003110/vbxml"&gt;Professional XML&lt;/name&gt;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  &lt;author&gt;Mark Birbeck, Michael Kay, stev Livingstone&lt;/author&gt; &lt;listprice&gt;49.99&lt;/listprice&gt;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    &lt;price&gt;34.99&lt;/price&gt;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    &lt;review&gt;4&lt;/review&gt;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     &lt;publish&gt;Wrox&lt;/publish&gt;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 &lt;/book&gt;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...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/>
              <a:t>&lt;/books&gt;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Stylesheet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&lt;?xml version="1.0"?&gt;</a:t>
            </a:r>
            <a:br>
              <a:rPr lang="en-US" sz="2800"/>
            </a:br>
            <a:r>
              <a:rPr lang="en-US" sz="2800"/>
              <a:t>&lt;xsl:stylesheet xmlns:xsl="http://www.w3.org/1999/XSL/Transform" version="1.0"&gt;</a:t>
            </a:r>
            <a:br>
              <a:rPr lang="en-US" sz="2800"/>
            </a:br>
            <a:r>
              <a:rPr lang="en-US" sz="2800"/>
              <a:t>    &lt;xsl:template match="/"&gt;</a:t>
            </a:r>
            <a:br>
              <a:rPr lang="en-US" sz="2800"/>
            </a:br>
            <a:r>
              <a:rPr lang="en-US" sz="2800"/>
              <a:t>        &lt;p&gt;Review of 3.5 = &lt;xsl:value-of select=</a:t>
            </a:r>
            <a:r>
              <a:rPr lang="en-US" sz="2800" b="1"/>
              <a:t>"count(books/book[review=3.5])"</a:t>
            </a:r>
            <a:r>
              <a:rPr lang="en-US" sz="2800"/>
              <a:t>/&gt;&lt;/p&gt;</a:t>
            </a:r>
            <a:br>
              <a:rPr lang="en-US" sz="2800"/>
            </a:br>
            <a:r>
              <a:rPr lang="en-US" sz="2800"/>
              <a:t>        &lt;p&gt;Review of 4 = &lt;xsl:value-of select=</a:t>
            </a:r>
            <a:r>
              <a:rPr lang="en-US" sz="2800" b="1"/>
              <a:t>"count(books/book[review=4])"</a:t>
            </a:r>
            <a:r>
              <a:rPr lang="en-US" sz="2800"/>
              <a:t>/&gt;&lt;/p&gt;</a:t>
            </a:r>
            <a:br>
              <a:rPr lang="en-US" sz="2800"/>
            </a:br>
            <a:r>
              <a:rPr lang="en-US" sz="2800"/>
              <a:t>    &lt;/xsl:template&gt;</a:t>
            </a:r>
            <a:br>
              <a:rPr lang="en-US" sz="2800"/>
            </a:br>
            <a:r>
              <a:rPr lang="en-US" sz="2800"/>
              <a:t>&lt;/xsl:stylesheet&gt;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output:</a:t>
            </a:r>
          </a:p>
          <a:p>
            <a:pPr>
              <a:buFontTx/>
              <a:buNone/>
            </a:pPr>
            <a:r>
              <a:rPr lang="en-US"/>
              <a:t>      Review of 3.5 = 1</a:t>
            </a:r>
          </a:p>
          <a:p>
            <a:pPr>
              <a:buFontTx/>
              <a:buNone/>
            </a:pPr>
            <a:r>
              <a:rPr lang="en-US"/>
              <a:t>      Review of 4 = 2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more examples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&lt;p&gt;The number is: &lt;xsl:value-of select="number(books/book/price)"/&gt;&lt;/p&gt; </a:t>
            </a:r>
          </a:p>
          <a:p>
            <a:r>
              <a:rPr lang="en-US" sz="2400"/>
              <a:t>&lt;p&gt;Review of 4.5 = &lt;xsl:value-of select="count(</a:t>
            </a:r>
            <a:r>
              <a:rPr lang="en-US" sz="2400" b="1"/>
              <a:t>book[review=4.5]</a:t>
            </a:r>
            <a:r>
              <a:rPr lang="en-US" sz="2400"/>
              <a:t>)"/&gt;&lt;/p&gt;</a:t>
            </a:r>
          </a:p>
          <a:p>
            <a:r>
              <a:rPr lang="en-US" sz="2400"/>
              <a:t>p&gt;&lt;xsl:value-of select=</a:t>
            </a:r>
            <a:r>
              <a:rPr lang="en-US" sz="2400" b="1"/>
              <a:t>"substring(name, 1, 3)"</a:t>
            </a:r>
            <a:r>
              <a:rPr lang="en-US" sz="2400"/>
              <a:t>/&gt;&lt;/p&gt;</a:t>
            </a:r>
            <a:r>
              <a:rPr lang="en-US"/>
              <a:t> 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 Primitive</a:t>
            </a:r>
            <a:endParaRPr lang="en-US" dirty="0"/>
          </a:p>
        </p:txBody>
      </p:sp>
      <p:pic>
        <p:nvPicPr>
          <p:cNvPr id="5" name="Content Placeholder 4" descr="pdftest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87213" y="0"/>
            <a:ext cx="4856787" cy="6858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1143000"/>
            <a:ext cx="32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Emulates a plotter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Gives full control of</a:t>
            </a:r>
            <a:br>
              <a:rPr lang="en-US" sz="2400" dirty="0" smtClean="0"/>
            </a:br>
            <a:r>
              <a:rPr lang="en-US" sz="2400" dirty="0" smtClean="0"/>
              <a:t>  graphics/position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Shading control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Direction control</a:t>
            </a:r>
            <a:endParaRPr lang="en-US" sz="2400" dirty="0"/>
          </a:p>
        </p:txBody>
      </p:sp>
    </p:spTree>
  </p:cSld>
  <p:clrMapOvr>
    <a:masterClrMapping/>
  </p:clrMapOvr>
  <p:transition spd="med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template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/>
              <a:t>&lt;xsl:for-each select="PEOPLE/PERSON"&gt;</a:t>
            </a:r>
            <a:br>
              <a:rPr lang="en-US" sz="2800"/>
            </a:br>
            <a:r>
              <a:rPr lang="en-US" sz="2800"/>
              <a:t>&lt;TR&gt;</a:t>
            </a:r>
            <a:br>
              <a:rPr lang="en-US" sz="2800"/>
            </a:br>
            <a:r>
              <a:rPr lang="en-US" sz="2800"/>
              <a:t>    &lt;TD&gt;&lt;xsl:value-of select="NAME"/&gt;&lt;/TD&gt;</a:t>
            </a:r>
            <a:br>
              <a:rPr lang="en-US" sz="2800"/>
            </a:br>
            <a:r>
              <a:rPr lang="en-US" sz="2800"/>
              <a:t>    &lt;TD&gt;&lt;xsl:value-of select="ADDRESS"/&gt;&lt;/TD&gt;</a:t>
            </a:r>
            <a:br>
              <a:rPr lang="en-US" sz="2800"/>
            </a:br>
            <a:r>
              <a:rPr lang="en-US" sz="2800"/>
              <a:t>    &lt;TD&gt;&lt;xsl:value-of select="TEL"/&gt;&lt;/TD&gt;</a:t>
            </a:r>
            <a:br>
              <a:rPr lang="en-US" sz="2800"/>
            </a:br>
            <a:r>
              <a:rPr lang="en-US" sz="2800"/>
              <a:t>    &lt;TD&gt;&lt;xsl:value-of select="FAX"/&gt;&lt;/TD&gt;</a:t>
            </a:r>
            <a:br>
              <a:rPr lang="en-US" sz="2800"/>
            </a:br>
            <a:r>
              <a:rPr lang="en-US" sz="2800"/>
              <a:t>    &lt;TD&gt;&lt;xsl:value-of select="EMAIL"/&gt;&lt;/TD&gt;</a:t>
            </a:r>
            <a:br>
              <a:rPr lang="en-US" sz="2800"/>
            </a:br>
            <a:r>
              <a:rPr lang="en-US" sz="2800"/>
              <a:t>&lt;/TR&gt;</a:t>
            </a:r>
            <a:br>
              <a:rPr lang="en-US" sz="2800"/>
            </a:br>
            <a:r>
              <a:rPr lang="en-US" sz="2800"/>
              <a:t>&lt;/xsl:for-each&gt;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definitive site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</a:t>
            </a:r>
            <a:r>
              <a:rPr lang="en-US">
                <a:hlinkClick r:id="rId3"/>
              </a:rPr>
              <a:t>www.w3.org/TR/xpath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RSS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family of web feed formats/standards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Really Simple Syndication (RSS 2.0)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Rich Site Summary (RSS 0.91, RSS 1.0)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RDF Site Summary (RSS 0.9 and 1.0)  </a:t>
            </a:r>
          </a:p>
          <a:p>
            <a:pPr>
              <a:lnSpc>
                <a:spcPct val="90000"/>
              </a:lnSpc>
            </a:pPr>
            <a:r>
              <a:rPr lang="en-US" sz="2800"/>
              <a:t>used to publish frequently updated digital content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blogs, news feeds or podcasts</a:t>
            </a:r>
          </a:p>
          <a:p>
            <a:pPr>
              <a:lnSpc>
                <a:spcPct val="90000"/>
              </a:lnSpc>
            </a:pPr>
            <a:r>
              <a:rPr lang="en-US" sz="2800"/>
              <a:t>Requires use of feed readers or aggregators</a:t>
            </a:r>
          </a:p>
          <a:p>
            <a:pPr>
              <a:lnSpc>
                <a:spcPct val="90000"/>
              </a:lnSpc>
            </a:pPr>
            <a:r>
              <a:rPr lang="en-US" sz="2800"/>
              <a:t>Allows for user subscription to a feed by supplying a link within the  feedreader</a:t>
            </a:r>
          </a:p>
          <a:p>
            <a:pPr>
              <a:lnSpc>
                <a:spcPct val="90000"/>
              </a:lnSpc>
            </a:pPr>
            <a:r>
              <a:rPr lang="en-US" sz="2800">
                <a:hlinkClick r:id="rId3"/>
              </a:rPr>
              <a:t>http://news.yahoo.com/rss</a:t>
            </a:r>
            <a:r>
              <a:rPr lang="en-US" sz="2800"/>
              <a:t> </a:t>
            </a:r>
            <a:r>
              <a:rPr lang="en-US" sz="2800">
                <a:hlinkClick r:id="rId4"/>
              </a:rPr>
              <a:t>cnn.com</a:t>
            </a:r>
            <a:endParaRPr lang="en-US" sz="2800"/>
          </a:p>
        </p:txBody>
      </p:sp>
    </p:spTree>
  </p:cSld>
  <p:clrMapOvr>
    <a:masterClrMapping/>
  </p:clrMapOvr>
  <p:transition spd="med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feed file (header)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&lt;rss version="2.0"&gt;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&lt;channel&gt;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 &lt;title&gt;Liftoff News&lt;/title&gt;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 &lt;link&gt;http://liftoff.msfc.nasa.gov/&lt;/link&gt;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 &lt;description&gt;Liftoff to Space Exploration.&lt;/description&gt;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 &lt;language&gt;en-us&lt;/language&gt;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 &lt;pubDate&gt;Tue, 10 Jun 2003 04:00:00 GMT&lt;/pubDate&gt;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 &lt;lastBuildDate&gt;Tue, 10 Jun 2003 09:41:01 GMT&lt;/lastBuildDate&gt;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 &lt;docs&gt;http://blogs.law.harvard.edu/tech/rss&lt;/docs&gt;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 &lt;managingEditor&gt;editor@example.com&lt;/managingEditor&gt;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     &lt;webMaster&gt;webmaster@example.com&lt;/webMaster&gt;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</p:txBody>
      </p:sp>
    </p:spTree>
  </p:cSld>
  <p:clrMapOvr>
    <a:masterClrMapping/>
  </p:clrMapOvr>
  <p:transition spd="med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RSS (content)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700"/>
              <a:t>&lt;item&gt;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/>
              <a:t>    &lt;title&gt;Star City&lt;/title&gt;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/>
              <a:t>    &lt;link&gt;http://liftoff.msfc.nasa.gov/news/2003/news-starcity.asp&lt;/link&gt;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/>
              <a:t>    &lt;description&gt;How do Americans get ready to work with Russians aboard the International Space Station? They take a crash course in culture, language and protocol at Russia's Star City.&lt;/description&gt;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/>
              <a:t>    &lt;pubDate&gt;Tue, 03 Jun 2003 09:39:21 GMT&lt;/pubDate&gt;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/>
              <a:t>    &lt;guid&gt;http://liftoff.msfc.nasa.gov/2003/06/03.html#item573&lt;/guid&gt;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/>
              <a:t>&lt;/item&gt;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/>
              <a:t>&lt;item&gt;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/>
              <a:t>   &lt;title&gt;Space Exploration&lt;/title&gt;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/>
              <a:t>   &lt;link&gt;http://liftoff.msfc.nasa.gov/&lt;/link&gt;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/>
              <a:t>   &lt;description&gt;Sky watchers in Europe, Asia, and parts of Alaska and Canada will experience a partial eclipse of the Sun on Saturday, May 31st.&lt;/description&gt;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/>
              <a:t>     &lt;pubDate&gt;Fri, 30 May 2003 11:06:42 GMT&lt;/pubDate&gt; &lt;guid&gt;http://liftoff.msfc.nasa.gov/2003/05/30.html#item572&lt;/guid&gt;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/>
              <a:t>&lt;/item&gt;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/>
              <a:t>&lt;/channel&gt;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700"/>
              <a:t>&lt;/rss&gt;</a:t>
            </a:r>
            <a:r>
              <a:rPr lang="en-US" sz="1400"/>
              <a:t>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 Primitive: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include ('</a:t>
            </a:r>
            <a:r>
              <a:rPr lang="en-US" sz="2000" dirty="0" err="1" smtClean="0"/>
              <a:t>class.ezpdf.php</a:t>
            </a:r>
            <a:r>
              <a:rPr lang="en-US" sz="2000" dirty="0" smtClean="0"/>
              <a:t>');</a:t>
            </a:r>
          </a:p>
          <a:p>
            <a:pPr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pdf</a:t>
            </a:r>
            <a:r>
              <a:rPr lang="en-US" sz="2000" dirty="0" smtClean="0"/>
              <a:t> =&amp; new </a:t>
            </a:r>
            <a:r>
              <a:rPr lang="en-US" sz="2000" dirty="0" err="1" smtClean="0"/>
              <a:t>Cpdf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pdata</a:t>
            </a:r>
            <a:r>
              <a:rPr lang="en-US" sz="2000" dirty="0" smtClean="0"/>
              <a:t> = array(200,10,400,20,300,50,150,40);</a:t>
            </a:r>
          </a:p>
          <a:p>
            <a:pPr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pdf</a:t>
            </a:r>
            <a:r>
              <a:rPr lang="en-US" sz="2000" dirty="0" smtClean="0"/>
              <a:t>-&gt;polygon($pdata,4,1);</a:t>
            </a:r>
          </a:p>
          <a:p>
            <a:pPr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pdf</a:t>
            </a:r>
            <a:r>
              <a:rPr lang="en-US" sz="2000" dirty="0" smtClean="0"/>
              <a:t>-&gt;polygon($pdata,4); $</a:t>
            </a:r>
            <a:r>
              <a:rPr lang="en-US" sz="2000" dirty="0" err="1" smtClean="0"/>
              <a:t>pdf</a:t>
            </a:r>
            <a:r>
              <a:rPr lang="en-US" sz="2000" dirty="0" smtClean="0"/>
              <a:t>-&gt;</a:t>
            </a:r>
            <a:r>
              <a:rPr lang="en-US" sz="2000" dirty="0" err="1" smtClean="0"/>
              <a:t>setColor</a:t>
            </a:r>
            <a:r>
              <a:rPr lang="en-US" sz="2000" dirty="0" smtClean="0"/>
              <a:t>(0.9,0.9,0.9);</a:t>
            </a:r>
          </a:p>
          <a:p>
            <a:pPr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pdf</a:t>
            </a:r>
            <a:r>
              <a:rPr lang="en-US" sz="2000" dirty="0" smtClean="0"/>
              <a:t>-&gt;polygon($pdata,4,1);</a:t>
            </a:r>
          </a:p>
          <a:p>
            <a:pPr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pdf</a:t>
            </a:r>
            <a:r>
              <a:rPr lang="en-US" sz="2000" dirty="0" smtClean="0"/>
              <a:t>-&gt;</a:t>
            </a:r>
            <a:r>
              <a:rPr lang="en-US" sz="2000" dirty="0" err="1" smtClean="0"/>
              <a:t>addText</a:t>
            </a:r>
            <a:r>
              <a:rPr lang="en-US" sz="2000" dirty="0" smtClean="0"/>
              <a:t>(150,$y,10,"the quick brown fox ". "&lt;b&gt;jumps&lt;/b&gt;&lt;</a:t>
            </a:r>
            <a:r>
              <a:rPr lang="en-US" sz="2000" dirty="0" err="1" smtClean="0"/>
              <a:t>i</a:t>
            </a:r>
            <a:r>
              <a:rPr lang="en-US" sz="2000" dirty="0" smtClean="0"/>
              <a:t>&gt;over&lt;/</a:t>
            </a:r>
            <a:r>
              <a:rPr lang="en-US" sz="2000" dirty="0" err="1" smtClean="0"/>
              <a:t>i</a:t>
            </a:r>
            <a:r>
              <a:rPr lang="en-US" sz="2000" dirty="0" smtClean="0"/>
              <a:t>&gt; the lazy dog!",-10);</a:t>
            </a:r>
          </a:p>
          <a:p>
            <a:pPr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pdf</a:t>
            </a:r>
            <a:r>
              <a:rPr lang="en-US" sz="2000" dirty="0" smtClean="0"/>
              <a:t>-&gt;</a:t>
            </a:r>
            <a:r>
              <a:rPr lang="en-US" sz="2000" dirty="0" err="1" smtClean="0"/>
              <a:t>setLineStyle</a:t>
            </a:r>
            <a:r>
              <a:rPr lang="en-US" sz="2000" dirty="0" smtClean="0"/>
              <a:t>(4,'round','',array(0,6,4,6));</a:t>
            </a:r>
          </a:p>
          <a:p>
            <a:pPr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pdf</a:t>
            </a:r>
            <a:r>
              <a:rPr lang="en-US" sz="2000" dirty="0" smtClean="0"/>
              <a:t>-&gt;ellipse(300,$y+25,40,20,45);</a:t>
            </a:r>
          </a:p>
          <a:p>
            <a:pPr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pdf</a:t>
            </a:r>
            <a:r>
              <a:rPr lang="en-US" sz="2000" dirty="0" smtClean="0"/>
              <a:t>-&gt;Output();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 primitive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7696200" cy="52578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include '</a:t>
            </a:r>
            <a:r>
              <a:rPr lang="en-US" sz="2000" dirty="0" err="1" smtClean="0"/>
              <a:t>class.pdf.php</a:t>
            </a:r>
            <a:r>
              <a:rPr lang="en-US" sz="2000" dirty="0" smtClean="0"/>
              <a:t>';</a:t>
            </a:r>
          </a:p>
          <a:p>
            <a:pPr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demotext</a:t>
            </a:r>
            <a:r>
              <a:rPr lang="en-US" sz="2000" dirty="0" smtClean="0"/>
              <a:t>='demo text';</a:t>
            </a:r>
          </a:p>
          <a:p>
            <a:pPr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pdf</a:t>
            </a:r>
            <a:r>
              <a:rPr lang="en-US" sz="2000" dirty="0" smtClean="0"/>
              <a:t> = new </a:t>
            </a:r>
            <a:r>
              <a:rPr lang="en-US" sz="2000" dirty="0" err="1" smtClean="0"/>
              <a:t>Cpdf</a:t>
            </a:r>
            <a:r>
              <a:rPr lang="en-US" sz="2000" dirty="0" smtClean="0"/>
              <a:t>(array(0,0,598,842));</a:t>
            </a:r>
          </a:p>
          <a:p>
            <a:pPr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pdf</a:t>
            </a:r>
            <a:r>
              <a:rPr lang="en-US" sz="2000" dirty="0" smtClean="0"/>
              <a:t>-&gt;</a:t>
            </a:r>
            <a:r>
              <a:rPr lang="en-US" sz="2000" dirty="0" err="1" smtClean="0"/>
              <a:t>selectFont</a:t>
            </a:r>
            <a:r>
              <a:rPr lang="en-US" sz="2000" dirty="0" smtClean="0"/>
              <a:t>('./fonts/Helvetica');</a:t>
            </a:r>
          </a:p>
          <a:p>
            <a:pPr>
              <a:buNone/>
            </a:pPr>
            <a:r>
              <a:rPr lang="en-US" sz="2000" dirty="0" smtClean="0"/>
              <a:t>// Circles</a:t>
            </a:r>
          </a:p>
          <a:p>
            <a:pPr>
              <a:buNone/>
            </a:pPr>
            <a:r>
              <a:rPr lang="en-US" sz="2000" dirty="0" smtClean="0"/>
              <a:t>$x=578;</a:t>
            </a:r>
          </a:p>
          <a:p>
            <a:pPr>
              <a:buNone/>
            </a:pPr>
            <a:r>
              <a:rPr lang="en-US" sz="2000" dirty="0" smtClean="0"/>
              <a:t>$r1=25;</a:t>
            </a:r>
          </a:p>
          <a:p>
            <a:pPr>
              <a:buNone/>
            </a:pPr>
            <a:r>
              <a:rPr lang="en-US" sz="2000" dirty="0" smtClean="0"/>
              <a:t>for ($</a:t>
            </a:r>
            <a:r>
              <a:rPr lang="en-US" sz="2000" dirty="0" err="1" smtClean="0"/>
              <a:t>xw</a:t>
            </a:r>
            <a:r>
              <a:rPr lang="en-US" sz="2000" dirty="0" smtClean="0"/>
              <a:t>=40;$</a:t>
            </a:r>
            <a:r>
              <a:rPr lang="en-US" sz="2000" dirty="0" err="1" smtClean="0"/>
              <a:t>xw</a:t>
            </a:r>
            <a:r>
              <a:rPr lang="en-US" sz="2000" dirty="0" smtClean="0"/>
              <a:t>&gt;0;$</a:t>
            </a:r>
            <a:r>
              <a:rPr lang="en-US" sz="2000" dirty="0" err="1" smtClean="0"/>
              <a:t>xw</a:t>
            </a:r>
            <a:r>
              <a:rPr lang="en-US" sz="2000" dirty="0" smtClean="0"/>
              <a:t>-=3)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   $tone=1.0-$</a:t>
            </a:r>
            <a:r>
              <a:rPr lang="en-US" sz="2000" dirty="0" err="1" smtClean="0"/>
              <a:t>xw</a:t>
            </a:r>
            <a:r>
              <a:rPr lang="en-US" sz="2000" dirty="0" smtClean="0"/>
              <a:t>/40*0.2;</a:t>
            </a:r>
          </a:p>
          <a:p>
            <a:pPr>
              <a:buNone/>
            </a:pPr>
            <a:r>
              <a:rPr lang="en-US" sz="2000" dirty="0" smtClean="0"/>
              <a:t>      $</a:t>
            </a:r>
            <a:r>
              <a:rPr lang="en-US" sz="2000" dirty="0" err="1" smtClean="0"/>
              <a:t>pdf</a:t>
            </a:r>
            <a:r>
              <a:rPr lang="en-US" sz="2000" dirty="0" smtClean="0"/>
              <a:t>-&gt;</a:t>
            </a:r>
            <a:r>
              <a:rPr lang="en-US" sz="2000" dirty="0" err="1" smtClean="0"/>
              <a:t>setLineStyle</a:t>
            </a:r>
            <a:r>
              <a:rPr lang="en-US" sz="2000" dirty="0" smtClean="0"/>
              <a:t>($</a:t>
            </a:r>
            <a:r>
              <a:rPr lang="en-US" sz="2000" dirty="0" err="1" smtClean="0"/>
              <a:t>xw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     $</a:t>
            </a:r>
            <a:r>
              <a:rPr lang="en-US" sz="2000" dirty="0" err="1" smtClean="0"/>
              <a:t>pdf</a:t>
            </a:r>
            <a:r>
              <a:rPr lang="en-US" sz="2000" dirty="0" smtClean="0"/>
              <a:t>-&gt;</a:t>
            </a:r>
            <a:r>
              <a:rPr lang="en-US" sz="2000" dirty="0" err="1" smtClean="0"/>
              <a:t>setStrokeColor</a:t>
            </a:r>
            <a:r>
              <a:rPr lang="en-US" sz="2000" dirty="0" smtClean="0"/>
              <a:t>($tone,1,$tone);</a:t>
            </a:r>
          </a:p>
          <a:p>
            <a:pPr>
              <a:buNone/>
            </a:pPr>
            <a:r>
              <a:rPr lang="en-US" sz="2000" dirty="0" smtClean="0"/>
              <a:t>      $</a:t>
            </a:r>
            <a:r>
              <a:rPr lang="en-US" sz="2000" dirty="0" err="1" smtClean="0"/>
              <a:t>pdf</a:t>
            </a:r>
            <a:r>
              <a:rPr lang="en-US" sz="2000" dirty="0" smtClean="0"/>
              <a:t>-&gt;ellipse(50,750,$r1);</a:t>
            </a:r>
          </a:p>
          <a:p>
            <a:pPr>
              <a:buNone/>
            </a:pPr>
            <a:r>
              <a:rPr lang="en-US" sz="2000" dirty="0" smtClean="0"/>
              <a:t>      $r1=$r1+$</a:t>
            </a:r>
            <a:r>
              <a:rPr lang="en-US" sz="2000" dirty="0" err="1" smtClean="0"/>
              <a:t>xw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 primitive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//  Lines</a:t>
            </a:r>
          </a:p>
          <a:p>
            <a:pPr>
              <a:buNone/>
            </a:pPr>
            <a:r>
              <a:rPr lang="en-US" sz="2000" dirty="0" smtClean="0"/>
              <a:t>for ($</a:t>
            </a:r>
            <a:r>
              <a:rPr lang="en-US" sz="2000" dirty="0" err="1" smtClean="0"/>
              <a:t>xw</a:t>
            </a:r>
            <a:r>
              <a:rPr lang="en-US" sz="2000" dirty="0" smtClean="0"/>
              <a:t>=40;$</a:t>
            </a:r>
            <a:r>
              <a:rPr lang="en-US" sz="2000" dirty="0" err="1" smtClean="0"/>
              <a:t>xw</a:t>
            </a:r>
            <a:r>
              <a:rPr lang="en-US" sz="2000" dirty="0" smtClean="0"/>
              <a:t>&gt;0;$</a:t>
            </a:r>
            <a:r>
              <a:rPr lang="en-US" sz="2000" dirty="0" err="1" smtClean="0"/>
              <a:t>xw</a:t>
            </a:r>
            <a:r>
              <a:rPr lang="en-US" sz="2000" dirty="0" smtClean="0"/>
              <a:t>-=3)</a:t>
            </a:r>
          </a:p>
          <a:p>
            <a:pPr>
              <a:buNone/>
            </a:pPr>
            <a:r>
              <a:rPr lang="en-US" sz="2000" dirty="0" smtClean="0"/>
              <a:t>{</a:t>
            </a:r>
          </a:p>
          <a:p>
            <a:pPr>
              <a:buNone/>
            </a:pPr>
            <a:r>
              <a:rPr lang="en-US" sz="2000" dirty="0" smtClean="0"/>
              <a:t>    $tone=1.0-$</a:t>
            </a:r>
            <a:r>
              <a:rPr lang="en-US" sz="2000" dirty="0" err="1" smtClean="0"/>
              <a:t>xw</a:t>
            </a:r>
            <a:r>
              <a:rPr lang="en-US" sz="2000" dirty="0" smtClean="0"/>
              <a:t>/40*0.2;</a:t>
            </a:r>
          </a:p>
          <a:p>
            <a:pPr>
              <a:buNone/>
            </a:pPr>
            <a:r>
              <a:rPr lang="en-US" sz="2000" dirty="0" smtClean="0"/>
              <a:t>    $</a:t>
            </a:r>
            <a:r>
              <a:rPr lang="en-US" sz="2000" dirty="0" err="1" smtClean="0"/>
              <a:t>pdf</a:t>
            </a:r>
            <a:r>
              <a:rPr lang="en-US" sz="2000" dirty="0" smtClean="0"/>
              <a:t>-&gt;</a:t>
            </a:r>
            <a:r>
              <a:rPr lang="en-US" sz="2000" dirty="0" err="1" smtClean="0"/>
              <a:t>setStrokeColor</a:t>
            </a:r>
            <a:r>
              <a:rPr lang="en-US" sz="2000" dirty="0" smtClean="0"/>
              <a:t>($tone,$tone,1);</a:t>
            </a:r>
          </a:p>
          <a:p>
            <a:pPr>
              <a:buNone/>
            </a:pPr>
            <a:r>
              <a:rPr lang="en-US" sz="2000" dirty="0" smtClean="0"/>
              <a:t>    $</a:t>
            </a:r>
            <a:r>
              <a:rPr lang="en-US" sz="2000" dirty="0" err="1" smtClean="0"/>
              <a:t>pdf</a:t>
            </a:r>
            <a:r>
              <a:rPr lang="en-US" sz="2000" dirty="0" smtClean="0"/>
              <a:t>-&gt;</a:t>
            </a:r>
            <a:r>
              <a:rPr lang="en-US" sz="2000" dirty="0" err="1" smtClean="0"/>
              <a:t>setLineStyle</a:t>
            </a:r>
            <a:r>
              <a:rPr lang="en-US" sz="2000" dirty="0" smtClean="0"/>
              <a:t>($</a:t>
            </a:r>
            <a:r>
              <a:rPr lang="en-US" sz="2000" dirty="0" err="1" smtClean="0"/>
              <a:t>xw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   $</a:t>
            </a:r>
            <a:r>
              <a:rPr lang="en-US" sz="2000" dirty="0" err="1" smtClean="0"/>
              <a:t>pdf</a:t>
            </a:r>
            <a:r>
              <a:rPr lang="en-US" sz="2000" dirty="0" smtClean="0"/>
              <a:t>-&gt;line($x,0,$x,842);</a:t>
            </a:r>
          </a:p>
          <a:p>
            <a:pPr>
              <a:buNone/>
            </a:pPr>
            <a:r>
              <a:rPr lang="en-US" sz="2000" dirty="0" smtClean="0"/>
              <a:t>    $x=$x-$xw-2;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// Border</a:t>
            </a:r>
          </a:p>
          <a:p>
            <a:pPr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pdf</a:t>
            </a:r>
            <a:r>
              <a:rPr lang="en-US" sz="2000" dirty="0" smtClean="0"/>
              <a:t>-&gt;</a:t>
            </a:r>
            <a:r>
              <a:rPr lang="en-US" sz="2000" dirty="0" err="1" smtClean="0"/>
              <a:t>setStrokeColor</a:t>
            </a:r>
            <a:r>
              <a:rPr lang="en-US" sz="2000" dirty="0" smtClean="0"/>
              <a:t>(0,0,0);</a:t>
            </a:r>
          </a:p>
          <a:p>
            <a:pPr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pdf</a:t>
            </a:r>
            <a:r>
              <a:rPr lang="en-US" sz="2000" dirty="0" smtClean="0"/>
              <a:t>-&gt;</a:t>
            </a:r>
            <a:r>
              <a:rPr lang="en-US" sz="2000" dirty="0" err="1" smtClean="0"/>
              <a:t>setLineStyle</a:t>
            </a:r>
            <a:r>
              <a:rPr lang="en-US" sz="2000" dirty="0" smtClean="0"/>
              <a:t>(1);</a:t>
            </a:r>
          </a:p>
          <a:p>
            <a:pPr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pdf</a:t>
            </a:r>
            <a:r>
              <a:rPr lang="en-US" sz="2000" dirty="0" smtClean="0"/>
              <a:t>-&gt;rectangle(20,20,558,802);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PDF primitive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7696200" cy="52578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$y=800;</a:t>
            </a:r>
          </a:p>
          <a:p>
            <a:pPr>
              <a:buNone/>
            </a:pPr>
            <a:r>
              <a:rPr lang="en-US" sz="2000" dirty="0" smtClean="0"/>
              <a:t>for ($size=50;$size&gt;5;$size=$size-5)</a:t>
            </a:r>
          </a:p>
          <a:p>
            <a:pPr>
              <a:buNone/>
            </a:pPr>
            <a:r>
              <a:rPr lang="en-US" sz="2000" dirty="0" smtClean="0"/>
              <a:t>{  $height = $</a:t>
            </a:r>
            <a:r>
              <a:rPr lang="en-US" sz="2000" dirty="0" err="1" smtClean="0"/>
              <a:t>pdf</a:t>
            </a:r>
            <a:r>
              <a:rPr lang="en-US" sz="2000" dirty="0" smtClean="0"/>
              <a:t>-&gt;</a:t>
            </a:r>
            <a:r>
              <a:rPr lang="en-US" sz="2000" dirty="0" err="1" smtClean="0"/>
              <a:t>getFontHeight</a:t>
            </a:r>
            <a:r>
              <a:rPr lang="en-US" sz="2000" dirty="0" smtClean="0"/>
              <a:t>($size);</a:t>
            </a:r>
          </a:p>
          <a:p>
            <a:pPr>
              <a:buNone/>
            </a:pPr>
            <a:r>
              <a:rPr lang="en-US" sz="2000" dirty="0" smtClean="0"/>
              <a:t>    $y=$y-$height;</a:t>
            </a:r>
          </a:p>
          <a:p>
            <a:pPr>
              <a:buNone/>
            </a:pPr>
            <a:r>
              <a:rPr lang="en-US" sz="2000" dirty="0" smtClean="0"/>
              <a:t>    $</a:t>
            </a:r>
            <a:r>
              <a:rPr lang="en-US" sz="2000" dirty="0" err="1" smtClean="0"/>
              <a:t>pdf</a:t>
            </a:r>
            <a:r>
              <a:rPr lang="en-US" sz="2000" dirty="0" smtClean="0"/>
              <a:t>-&gt;</a:t>
            </a:r>
            <a:r>
              <a:rPr lang="en-US" sz="2000" dirty="0" err="1" smtClean="0"/>
              <a:t>addText</a:t>
            </a:r>
            <a:r>
              <a:rPr lang="en-US" sz="2000" dirty="0" smtClean="0"/>
              <a:t>(30,$y,$size,$demotext);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da-DK" sz="2000" dirty="0" smtClean="0"/>
              <a:t>for ($angle=0;$angle&lt;360;$angle=$angle+20)</a:t>
            </a:r>
          </a:p>
          <a:p>
            <a:pPr>
              <a:buNone/>
            </a:pPr>
            <a:r>
              <a:rPr lang="da-DK" sz="2000" dirty="0" smtClean="0"/>
              <a:t>{  </a:t>
            </a:r>
            <a:r>
              <a:rPr lang="en-US" sz="2000" dirty="0" smtClean="0"/>
              <a:t>$r=rand(0,100)/100; $g=rand(0,100)/100;</a:t>
            </a:r>
          </a:p>
          <a:p>
            <a:pPr>
              <a:buNone/>
            </a:pPr>
            <a:r>
              <a:rPr lang="en-US" sz="2000" dirty="0" smtClean="0"/>
              <a:t>    $b=rand(0,100)/100;</a:t>
            </a:r>
          </a:p>
          <a:p>
            <a:pPr>
              <a:buNone/>
            </a:pPr>
            <a:r>
              <a:rPr lang="pt-BR" sz="2000" dirty="0" smtClean="0"/>
              <a:t>    $pdf-&gt;setColor($r,$g,$b);</a:t>
            </a:r>
          </a:p>
          <a:p>
            <a:pPr>
              <a:buNone/>
            </a:pPr>
            <a:r>
              <a:rPr lang="en-US" sz="2000" dirty="0" smtClean="0"/>
              <a:t>    $</a:t>
            </a:r>
            <a:r>
              <a:rPr lang="en-US" sz="2000" dirty="0" err="1" smtClean="0"/>
              <a:t>pdf</a:t>
            </a:r>
            <a:r>
              <a:rPr lang="en-US" sz="2000" dirty="0" smtClean="0"/>
              <a:t>-&gt;</a:t>
            </a:r>
            <a:r>
              <a:rPr lang="en-US" sz="2000" dirty="0" err="1" smtClean="0"/>
              <a:t>addText</a:t>
            </a:r>
            <a:r>
              <a:rPr lang="en-US" sz="2000" dirty="0" smtClean="0"/>
              <a:t>(300+cos(deg2rad($angle))*40,300-   sin(deg2rad($angle))*sin(deg2rad($angle))*40,20,</a:t>
            </a:r>
          </a:p>
          <a:p>
            <a:pPr>
              <a:buNone/>
            </a:pPr>
            <a:r>
              <a:rPr lang="en-US" sz="2000" dirty="0" smtClean="0"/>
              <a:t>      $demotext,$angle);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pdf</a:t>
            </a:r>
            <a:r>
              <a:rPr lang="en-US" sz="2000" dirty="0" smtClean="0"/>
              <a:t>-&gt;stream();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ezPDF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8077200" cy="5257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include ('</a:t>
            </a:r>
            <a:r>
              <a:rPr lang="en-US" dirty="0" err="1" smtClean="0"/>
              <a:t>class.ezpdf.php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pdf</a:t>
            </a:r>
            <a:r>
              <a:rPr lang="en-US" dirty="0" smtClean="0"/>
              <a:t> =&amp; new </a:t>
            </a:r>
            <a:r>
              <a:rPr lang="en-US" dirty="0" err="1" smtClean="0"/>
              <a:t>Cezpdf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pdf</a:t>
            </a:r>
            <a:r>
              <a:rPr lang="en-US" dirty="0" smtClean="0"/>
              <a:t>-&gt;</a:t>
            </a:r>
            <a:r>
              <a:rPr lang="en-US" dirty="0" err="1" smtClean="0"/>
              <a:t>selectFont</a:t>
            </a:r>
            <a:r>
              <a:rPr lang="en-US" dirty="0" smtClean="0"/>
              <a:t>('./fonts/Helvetica.afm');</a:t>
            </a:r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pdf</a:t>
            </a:r>
            <a:r>
              <a:rPr lang="en-US" dirty="0" smtClean="0"/>
              <a:t>-&gt;</a:t>
            </a:r>
            <a:r>
              <a:rPr lang="en-US" dirty="0" err="1" smtClean="0"/>
              <a:t>ezText</a:t>
            </a:r>
            <a:r>
              <a:rPr lang="en-US" dirty="0" smtClean="0"/>
              <a:t>('Hello World!',50);</a:t>
            </a:r>
          </a:p>
          <a:p>
            <a:pPr>
              <a:buNone/>
            </a:pPr>
            <a:r>
              <a:rPr lang="en-US" dirty="0" smtClean="0"/>
              <a:t>	$</a:t>
            </a:r>
            <a:r>
              <a:rPr lang="en-US" dirty="0" err="1" smtClean="0"/>
              <a:t>pdf</a:t>
            </a:r>
            <a:r>
              <a:rPr lang="en-US" dirty="0" smtClean="0"/>
              <a:t>-&gt;</a:t>
            </a:r>
            <a:r>
              <a:rPr lang="en-US" dirty="0" err="1" smtClean="0"/>
              <a:t>ezStream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Damage control design template">
  <a:themeElements>
    <a:clrScheme name="Custom 2">
      <a:dk1>
        <a:srgbClr val="1C1C1C"/>
      </a:dk1>
      <a:lt1>
        <a:srgbClr val="C00000"/>
      </a:lt1>
      <a:dk2>
        <a:srgbClr val="800000"/>
      </a:dk2>
      <a:lt2>
        <a:srgbClr val="FFFFFF"/>
      </a:lt2>
      <a:accent1>
        <a:srgbClr val="909082"/>
      </a:accent1>
      <a:accent2>
        <a:srgbClr val="809EA8"/>
      </a:accent2>
      <a:accent3>
        <a:srgbClr val="B9BAB6"/>
      </a:accent3>
      <a:accent4>
        <a:srgbClr val="7F7F7F"/>
      </a:accent4>
      <a:accent5>
        <a:srgbClr val="C6C6C1"/>
      </a:accent5>
      <a:accent6>
        <a:srgbClr val="738F98"/>
      </a:accent6>
      <a:hlink>
        <a:srgbClr val="FFCC66"/>
      </a:hlink>
      <a:folHlink>
        <a:srgbClr val="E9DCB9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777777"/>
        </a:dk1>
        <a:lt1>
          <a:srgbClr val="969696"/>
        </a:lt1>
        <a:dk2>
          <a:srgbClr val="686B5D"/>
        </a:dk2>
        <a:lt2>
          <a:srgbClr val="FFFFCC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7F7F7F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4492</TotalTime>
  <Words>4119</Words>
  <Application>Microsoft PowerPoint</Application>
  <PresentationFormat>On-screen Show (4:3)</PresentationFormat>
  <Paragraphs>425</Paragraphs>
  <Slides>44</Slides>
  <Notes>44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Damage control design template</vt:lpstr>
      <vt:lpstr>A340 Lecture 15</vt:lpstr>
      <vt:lpstr>PDF</vt:lpstr>
      <vt:lpstr>PDF and PHP</vt:lpstr>
      <vt:lpstr>PDF Primitive</vt:lpstr>
      <vt:lpstr>PDF Primitive:</vt:lpstr>
      <vt:lpstr>PDF primitive</vt:lpstr>
      <vt:lpstr>PDF primitive (continued)</vt:lpstr>
      <vt:lpstr>PDF primitive (continued)</vt:lpstr>
      <vt:lpstr>ezPDF</vt:lpstr>
      <vt:lpstr>ezPDF Table</vt:lpstr>
      <vt:lpstr>XML</vt:lpstr>
      <vt:lpstr>XML</vt:lpstr>
      <vt:lpstr>Applications of XML</vt:lpstr>
      <vt:lpstr>A sample file</vt:lpstr>
      <vt:lpstr>Some basic rules</vt:lpstr>
      <vt:lpstr>Naming xml elements</vt:lpstr>
      <vt:lpstr>Use of Elements vs. Attributes</vt:lpstr>
      <vt:lpstr>Child elements</vt:lpstr>
      <vt:lpstr>Some problem using attributes</vt:lpstr>
      <vt:lpstr>An absurd example</vt:lpstr>
      <vt:lpstr>But a common use for attributes…</vt:lpstr>
      <vt:lpstr>Well-formed</vt:lpstr>
      <vt:lpstr>DTD</vt:lpstr>
      <vt:lpstr>XSL</vt:lpstr>
      <vt:lpstr>XSL Browsers</vt:lpstr>
      <vt:lpstr>Style sheet declaration</vt:lpstr>
      <vt:lpstr>Typical stylesheet</vt:lpstr>
      <vt:lpstr>An Example</vt:lpstr>
      <vt:lpstr>Take a given XML database</vt:lpstr>
      <vt:lpstr>References</vt:lpstr>
      <vt:lpstr>Context</vt:lpstr>
      <vt:lpstr>Slide 32</vt:lpstr>
      <vt:lpstr>Selecting a particular value</vt:lpstr>
      <vt:lpstr>Node sets</vt:lpstr>
      <vt:lpstr>Examples</vt:lpstr>
      <vt:lpstr>Slide 36</vt:lpstr>
      <vt:lpstr>Stylesheet</vt:lpstr>
      <vt:lpstr>Output</vt:lpstr>
      <vt:lpstr>Some more examples</vt:lpstr>
      <vt:lpstr>Another template</vt:lpstr>
      <vt:lpstr>The definitive site</vt:lpstr>
      <vt:lpstr>RSS</vt:lpstr>
      <vt:lpstr>Sample feed file (header)</vt:lpstr>
      <vt:lpstr>Sample RSS (content)</vt:lpstr>
    </vt:vector>
  </TitlesOfParts>
  <Company>Hewlett-Packard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A340 Lecture 1</dc:title>
  <dc:creator>Daddy</dc:creator>
  <cp:lastModifiedBy>IUSB IT</cp:lastModifiedBy>
  <cp:revision>300</cp:revision>
  <cp:lastPrinted>1601-01-01T00:00:00Z</cp:lastPrinted>
  <dcterms:created xsi:type="dcterms:W3CDTF">2009-03-03T18:23:20Z</dcterms:created>
  <dcterms:modified xsi:type="dcterms:W3CDTF">2009-03-03T18:24:12Z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TC010900291033</vt:lpwstr>
  </property>
</Properties>
</file>