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76" r:id="rId3"/>
    <p:sldId id="277" r:id="rId4"/>
    <p:sldId id="279" r:id="rId5"/>
    <p:sldId id="280" r:id="rId6"/>
    <p:sldId id="278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CC6600"/>
    <a:srgbClr val="CC3300"/>
    <a:srgbClr val="FFCC00"/>
    <a:srgbClr val="336699"/>
    <a:srgbClr val="3366CC"/>
    <a:srgbClr val="0099CC"/>
    <a:srgbClr val="00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5" autoAdjust="0"/>
    <p:restoredTop sz="86381" autoAdjust="0"/>
  </p:normalViewPr>
  <p:slideViewPr>
    <p:cSldViewPr>
      <p:cViewPr varScale="1">
        <p:scale>
          <a:sx n="63" d="100"/>
          <a:sy n="63" d="100"/>
        </p:scale>
        <p:origin x="-49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05F98-B70D-4B23-B269-FD37817A7DC6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CEF46-F106-4F9F-AEED-8F7F391FF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733800"/>
            <a:ext cx="9144000" cy="838200"/>
          </a:xfrm>
        </p:spPr>
        <p:txBody>
          <a:bodyPr/>
          <a:lstStyle>
            <a:lvl1pPr>
              <a:defRPr sz="4000" b="1" i="0" cap="none" baseline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572000"/>
            <a:ext cx="6934200" cy="685800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etal">
              <a:bevelT w="38100" h="38100"/>
            </a:sp3d>
          </a:bodyPr>
          <a:lstStyle>
            <a:lvl1pPr marL="0" indent="0">
              <a:buFontTx/>
              <a:buNone/>
              <a:defRPr>
                <a:effectLst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/>
            </a:lvl1pPr>
          </a:lstStyle>
          <a:p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/>
            </a:lvl1pPr>
          </a:lstStyle>
          <a:p>
            <a:fld id="{142875CB-64CD-4A5F-84D3-AF4F624497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89E6A-011E-4DE3-8AC3-08C24FFFB6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1524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1524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81A8-AA10-4FF0-93A2-B1E84E6A0C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CAB0A-264C-413D-A2ED-36B2B23E99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148CE-4D71-454F-A81A-DF70A2B5B0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990600"/>
            <a:ext cx="3771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990600"/>
            <a:ext cx="3771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9DD1E-5F64-4155-97DF-68DB121E6D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7921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535113"/>
            <a:ext cx="3733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174875"/>
            <a:ext cx="3733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3657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07780-9416-4398-A34F-7D9C736C17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CD270-F70A-4E42-849D-7280C9BDF9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B3E7F-4781-4518-922C-85E5A7B0A7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045FF-7FA4-4292-A64F-1BCD409C3C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F65D5-4824-403B-8057-59736530C4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716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990600"/>
            <a:ext cx="7696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latin typeface="Arial" charset="0"/>
              </a:defRPr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latin typeface="Arial" charset="0"/>
              </a:defRPr>
            </a:lvl1pPr>
          </a:lstStyle>
          <a:p>
            <a:fld id="{40908744-408B-4501-AEDE-32BF5B214AA4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 thruBlk="1"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qlite.org/lang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A340 </a:t>
            </a:r>
            <a:r>
              <a:rPr lang="en-US" smtClean="0"/>
              <a:t>Lecture </a:t>
            </a:r>
            <a:r>
              <a:rPr lang="en-US" smtClean="0"/>
              <a:t>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72000"/>
            <a:ext cx="8763000" cy="1066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SQLite</a:t>
            </a:r>
            <a:endParaRPr lang="en-US" dirty="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</a:t>
            </a:r>
            <a:r>
              <a:rPr lang="en-US" dirty="0" smtClean="0"/>
              <a:t> : The Hype and the 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software library that implements a SQL database engine </a:t>
            </a:r>
          </a:p>
          <a:p>
            <a:pPr lvl="1"/>
            <a:r>
              <a:rPr lang="en-US" dirty="0" smtClean="0"/>
              <a:t>Self-contained, </a:t>
            </a:r>
            <a:r>
              <a:rPr lang="en-US" dirty="0" err="1" smtClean="0"/>
              <a:t>Serverless</a:t>
            </a:r>
            <a:endParaRPr lang="en-US" dirty="0" smtClean="0"/>
          </a:p>
          <a:p>
            <a:pPr lvl="1"/>
            <a:r>
              <a:rPr lang="en-US" dirty="0" smtClean="0"/>
              <a:t>Zero-configuration, Transactional.</a:t>
            </a:r>
          </a:p>
          <a:p>
            <a:r>
              <a:rPr lang="en-US" dirty="0" smtClean="0"/>
              <a:t>the most widely deployed SQL database engine in the world</a:t>
            </a:r>
          </a:p>
          <a:p>
            <a:r>
              <a:rPr lang="en-US" dirty="0" smtClean="0"/>
              <a:t>used in desktop computer applications as well as consumer electronic devices (like </a:t>
            </a:r>
            <a:r>
              <a:rPr lang="en-US" dirty="0" err="1" smtClean="0"/>
              <a:t>cellphones</a:t>
            </a:r>
            <a:r>
              <a:rPr lang="en-US" dirty="0" smtClean="0"/>
              <a:t>, PDAs, and MP3 players)</a:t>
            </a:r>
          </a:p>
          <a:p>
            <a:r>
              <a:rPr lang="en-US" dirty="0" smtClean="0"/>
              <a:t>Main website   http://www.sqlite.org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6 Basic Commands: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</a:t>
            </a:r>
          </a:p>
          <a:p>
            <a:r>
              <a:rPr lang="en-US" dirty="0" smtClean="0"/>
              <a:t>Insert</a:t>
            </a:r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Select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Drop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SQLite</a:t>
            </a:r>
            <a:r>
              <a:rPr lang="en-US" dirty="0" smtClean="0"/>
              <a:t> from the </a:t>
            </a:r>
            <a:r>
              <a:rPr lang="en-US" dirty="0" err="1" smtClean="0"/>
              <a:t>commandline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simple table from the command prompt: </a:t>
            </a:r>
          </a:p>
          <a:p>
            <a:pPr>
              <a:buNone/>
            </a:pPr>
            <a:r>
              <a:rPr lang="en-US" sz="1600" dirty="0" smtClean="0"/>
              <a:t>       </a:t>
            </a:r>
            <a:r>
              <a:rPr lang="en-US" sz="1800" dirty="0" smtClean="0"/>
              <a:t>create table t1 (ID integer primary </a:t>
            </a:r>
            <a:r>
              <a:rPr lang="en-US" sz="1800" dirty="0" err="1" smtClean="0"/>
              <a:t>key,Name,City,State</a:t>
            </a:r>
            <a:r>
              <a:rPr lang="en-US" sz="1800" dirty="0" smtClean="0"/>
              <a:t>);</a:t>
            </a:r>
          </a:p>
          <a:p>
            <a:r>
              <a:rPr lang="en-US" dirty="0" smtClean="0"/>
              <a:t>After table t1 has been created, data can be inserted as follows:</a:t>
            </a:r>
            <a:br>
              <a:rPr lang="en-US" dirty="0" smtClean="0"/>
            </a:br>
            <a:r>
              <a:rPr lang="en-US" sz="1800" dirty="0" smtClean="0"/>
              <a:t>insert into t1 values (</a:t>
            </a:r>
            <a:r>
              <a:rPr lang="en-US" sz="1800" dirty="0" err="1" smtClean="0"/>
              <a:t>NULL,'Bob','South</a:t>
            </a:r>
            <a:r>
              <a:rPr lang="en-US" sz="1800" dirty="0" smtClean="0"/>
              <a:t> </a:t>
            </a:r>
            <a:r>
              <a:rPr lang="en-US" sz="1800" dirty="0" err="1" smtClean="0"/>
              <a:t>Bend','IN</a:t>
            </a:r>
            <a:r>
              <a:rPr lang="en-US" sz="1800" dirty="0" smtClean="0"/>
              <a:t>');</a:t>
            </a:r>
          </a:p>
          <a:p>
            <a:pPr>
              <a:buNone/>
            </a:pPr>
            <a:r>
              <a:rPr lang="en-US" sz="1800" dirty="0" smtClean="0"/>
              <a:t>      insert into t1 values (</a:t>
            </a:r>
            <a:r>
              <a:rPr lang="en-US" sz="1800" dirty="0" err="1" smtClean="0"/>
              <a:t>NULL,'Bill','Boonville','NY</a:t>
            </a:r>
            <a:r>
              <a:rPr lang="en-US" sz="1800" dirty="0" smtClean="0"/>
              <a:t>');</a:t>
            </a:r>
          </a:p>
          <a:p>
            <a:pPr>
              <a:buNone/>
            </a:pPr>
            <a:r>
              <a:rPr lang="en-US" sz="1800" dirty="0" smtClean="0"/>
              <a:t>      insert into t1 values (</a:t>
            </a:r>
            <a:r>
              <a:rPr lang="en-US" sz="1800" dirty="0" err="1" smtClean="0"/>
              <a:t>NULL,'George','Popcorn','IN</a:t>
            </a:r>
            <a:r>
              <a:rPr lang="en-US" sz="1800" dirty="0" smtClean="0"/>
              <a:t>');</a:t>
            </a:r>
          </a:p>
          <a:p>
            <a:r>
              <a:rPr lang="en-US" dirty="0" smtClean="0"/>
              <a:t>As expected, doing a select returns the data in the table. Note that the primary key "ID" auto increments.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800" dirty="0" smtClean="0"/>
              <a:t>Select * from t1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any data</a:t>
            </a:r>
          </a:p>
          <a:p>
            <a:pPr>
              <a:buNone/>
            </a:pPr>
            <a:r>
              <a:rPr lang="en-US" sz="1800" dirty="0" smtClean="0"/>
              <a:t>Update t1 set City='Mishawaka' where name='Bob';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</a:t>
            </a:r>
            <a:r>
              <a:rPr lang="en-US" dirty="0" smtClean="0"/>
              <a:t> Blessing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/>
              <a:t>    May you do good and not evil</a:t>
            </a:r>
            <a:br>
              <a:rPr lang="en-US" i="1" dirty="0" smtClean="0"/>
            </a:br>
            <a:r>
              <a:rPr lang="en-US" i="1" dirty="0" smtClean="0"/>
              <a:t>May you find forgiveness for yourself and forgive others</a:t>
            </a:r>
            <a:br>
              <a:rPr lang="en-US" i="1" dirty="0" smtClean="0"/>
            </a:br>
            <a:r>
              <a:rPr lang="en-US" i="1" dirty="0" smtClean="0"/>
              <a:t>May you share freely, never taking more than you give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Damage control design template">
  <a:themeElements>
    <a:clrScheme name="Custom 2">
      <a:dk1>
        <a:srgbClr val="1C1C1C"/>
      </a:dk1>
      <a:lt1>
        <a:srgbClr val="C00000"/>
      </a:lt1>
      <a:dk2>
        <a:srgbClr val="800000"/>
      </a:dk2>
      <a:lt2>
        <a:srgbClr val="FFFFFF"/>
      </a:lt2>
      <a:accent1>
        <a:srgbClr val="909082"/>
      </a:accent1>
      <a:accent2>
        <a:srgbClr val="809EA8"/>
      </a:accent2>
      <a:accent3>
        <a:srgbClr val="B9BAB6"/>
      </a:accent3>
      <a:accent4>
        <a:srgbClr val="7F7F7F"/>
      </a:accent4>
      <a:accent5>
        <a:srgbClr val="C6C6C1"/>
      </a:accent5>
      <a:accent6>
        <a:srgbClr val="738F98"/>
      </a:accent6>
      <a:hlink>
        <a:srgbClr val="FFCC66"/>
      </a:hlink>
      <a:folHlink>
        <a:srgbClr val="E9DCB9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777777"/>
        </a:dk1>
        <a:lt1>
          <a:srgbClr val="969696"/>
        </a:lt1>
        <a:dk2>
          <a:srgbClr val="686B5D"/>
        </a:dk2>
        <a:lt2>
          <a:srgbClr val="FFFFCC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7F7F7F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Damage control design template</Template>
  <TotalTime>1421</TotalTime>
  <Words>165</Words>
  <Application>Microsoft PowerPoint</Application>
  <PresentationFormat>On-screen Show (4:3)</PresentationFormat>
  <Paragraphs>39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Damage control design template</vt:lpstr>
      <vt:lpstr>A340 Lecture 16</vt:lpstr>
      <vt:lpstr>SQLite : The Hype and the Promise</vt:lpstr>
      <vt:lpstr>6 Basic Commands:</vt:lpstr>
      <vt:lpstr>Using SQLite from the commandline</vt:lpstr>
      <vt:lpstr>Slide 5</vt:lpstr>
      <vt:lpstr>SQLite Blessing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A340 Lecture 1</dc:title>
  <dc:creator>Daddy</dc:creator>
  <cp:lastModifiedBy>Dad</cp:lastModifiedBy>
  <cp:revision>156</cp:revision>
  <cp:lastPrinted>1601-01-01T00:00:00Z</cp:lastPrinted>
  <dcterms:created xsi:type="dcterms:W3CDTF">2008-01-09T05:16:50Z</dcterms:created>
  <dcterms:modified xsi:type="dcterms:W3CDTF">2009-03-24T07:50:38Z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TC010900291033</vt:lpwstr>
  </property>
</Properties>
</file>