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Override PartName="/docProps/custom.xml" ContentType="application/vnd.openxmlformats-officedocument.custom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2" r:id="rId3"/>
    <p:sldId id="299" r:id="rId4"/>
    <p:sldId id="300" r:id="rId5"/>
    <p:sldId id="296" r:id="rId6"/>
    <p:sldId id="290" r:id="rId7"/>
    <p:sldId id="294" r:id="rId8"/>
    <p:sldId id="295" r:id="rId9"/>
    <p:sldId id="293" r:id="rId10"/>
    <p:sldId id="30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42" autoAdjust="0"/>
    <p:restoredTop sz="85676" autoAdjust="0"/>
  </p:normalViewPr>
  <p:slideViewPr>
    <p:cSldViewPr>
      <p:cViewPr varScale="1">
        <p:scale>
          <a:sx n="122" d="100"/>
          <a:sy n="122" d="100"/>
        </p:scale>
        <p:origin x="-8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7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presProps" Target="pres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3/31/09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let.com/" TargetMode="Externa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ive.gnome.org/D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4" Type="http://schemas.openxmlformats.org/officeDocument/2006/relationships/image" Target="file:///C:\Documents%20and%20Settings\rbatzing\My%20Documents\phpframes_files\checkmark.jpg" TargetMode="External"/><Relationship Id="rId4" Type="http://schemas.openxmlformats.org/officeDocument/2006/relationships/hyperlink" Target="http://www.cakephp.org/" TargetMode="External"/><Relationship Id="rId7" Type="http://schemas.openxmlformats.org/officeDocument/2006/relationships/hyperlink" Target="http://www.phpwact.org/" TargetMode="External"/><Relationship Id="rId11" Type="http://schemas.openxmlformats.org/officeDocument/2006/relationships/hyperlink" Target="http://ez.no/products/ez_compon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gull.phpkitchen.com/" TargetMode="External"/><Relationship Id="rId8" Type="http://schemas.openxmlformats.org/officeDocument/2006/relationships/hyperlink" Target="http://www.xisc.com/" TargetMode="External"/><Relationship Id="rId13" Type="http://schemas.openxmlformats.org/officeDocument/2006/relationships/image" Target="../media/image6.jpeg"/><Relationship Id="rId10" Type="http://schemas.openxmlformats.org/officeDocument/2006/relationships/hyperlink" Target="http://zoopframework.com/" TargetMode="External"/><Relationship Id="rId5" Type="http://schemas.openxmlformats.org/officeDocument/2006/relationships/hyperlink" Target="http://www.symfony-project.com/" TargetMode="External"/><Relationship Id="rId12" Type="http://schemas.openxmlformats.org/officeDocument/2006/relationships/hyperlink" Target="http://www.codeigniter.com/" TargetMode="External"/><Relationship Id="rId2" Type="http://schemas.openxmlformats.org/officeDocument/2006/relationships/notesSlide" Target="../notesSlides/notesSlide7.xml"/><Relationship Id="rId9" Type="http://schemas.openxmlformats.org/officeDocument/2006/relationships/hyperlink" Target="http://phpontrax.com/" TargetMode="External"/><Relationship Id="rId3" Type="http://schemas.openxmlformats.org/officeDocument/2006/relationships/hyperlink" Target="http://framework.zen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</a:t>
            </a:r>
            <a:r>
              <a:rPr lang="en-US" smtClean="0"/>
              <a:t>Lecture </a:t>
            </a:r>
            <a:r>
              <a:rPr lang="en-US" smtClean="0"/>
              <a:t>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Object-oriented Programming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Unemployment in the area is at a record high.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Older workers tend to submit hundreds of application to get a job.</a:t>
            </a:r>
          </a:p>
          <a:p>
            <a:r>
              <a:rPr lang="en-US" dirty="0" smtClean="0"/>
              <a:t>Description of the service:</a:t>
            </a:r>
            <a:endParaRPr lang="en-US" b="0" dirty="0" smtClean="0">
              <a:solidFill>
                <a:schemeClr val="bg2"/>
              </a:solidFill>
            </a:endParaRP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a tool to facilitate deep search job hunting.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Maintains </a:t>
            </a:r>
            <a:r>
              <a:rPr lang="en-US" sz="2000" b="0" dirty="0" err="1" smtClean="0">
                <a:solidFill>
                  <a:schemeClr val="bg2"/>
                </a:solidFill>
              </a:rPr>
              <a:t>upto</a:t>
            </a:r>
            <a:r>
              <a:rPr lang="en-US" sz="2000" b="0" dirty="0" smtClean="0">
                <a:solidFill>
                  <a:schemeClr val="bg2"/>
                </a:solidFill>
              </a:rPr>
              <a:t> 6 versions of resume and 12 references.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Monitor job applications deadlines. 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Monitor test, phone call and interview schedules. 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Store a record of what was sent where. 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Maintain log of communications and </a:t>
            </a:r>
            <a:r>
              <a:rPr lang="en-US" sz="2000" b="0" dirty="0" err="1" smtClean="0">
                <a:solidFill>
                  <a:schemeClr val="bg2"/>
                </a:solidFill>
              </a:rPr>
              <a:t>pdf</a:t>
            </a:r>
            <a:r>
              <a:rPr lang="en-US" sz="2000" b="0" dirty="0" smtClean="0">
                <a:solidFill>
                  <a:schemeClr val="bg2"/>
                </a:solidFill>
              </a:rPr>
              <a:t> archive of submitted material. 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Schedule things requiring follow up.</a:t>
            </a:r>
          </a:p>
          <a:p>
            <a:pPr lvl="1"/>
            <a:r>
              <a:rPr lang="en-US" sz="2000" b="0" dirty="0" smtClean="0">
                <a:solidFill>
                  <a:schemeClr val="bg2"/>
                </a:solidFill>
              </a:rPr>
              <a:t>Keep information confidential.</a:t>
            </a:r>
            <a:endParaRPr lang="en-US" b="0" dirty="0" smtClean="0">
              <a:solidFill>
                <a:schemeClr val="bg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basic counter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class Counter { 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$step;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$count;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      function </a:t>
            </a:r>
            <a:r>
              <a:rPr lang="en-US" sz="1600" dirty="0" err="1" smtClean="0"/>
              <a:t>ChangeStep</a:t>
            </a:r>
            <a:r>
              <a:rPr lang="en-US" sz="1600" dirty="0" smtClean="0"/>
              <a:t>($</a:t>
            </a:r>
            <a:r>
              <a:rPr lang="en-US" sz="1600" dirty="0" err="1" smtClean="0"/>
              <a:t>newval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         {     if(</a:t>
            </a:r>
            <a:r>
              <a:rPr lang="en-US" sz="1600" dirty="0" err="1" smtClean="0"/>
              <a:t>is_integer</a:t>
            </a:r>
            <a:r>
              <a:rPr lang="en-US" sz="1600" dirty="0" smtClean="0"/>
              <a:t>($</a:t>
            </a:r>
            <a:r>
              <a:rPr lang="en-US" sz="1600" dirty="0" err="1" smtClean="0"/>
              <a:t>newval</a:t>
            </a:r>
            <a:r>
              <a:rPr lang="en-US" sz="1600" dirty="0" smtClean="0"/>
              <a:t>))</a:t>
            </a:r>
          </a:p>
          <a:p>
            <a:pPr>
              <a:buNone/>
            </a:pPr>
            <a:r>
              <a:rPr lang="en-US" sz="1600" dirty="0" smtClean="0"/>
              <a:t>                $this-&gt;step = $</a:t>
            </a:r>
            <a:r>
              <a:rPr lang="en-US" sz="1600" dirty="0" err="1" smtClean="0"/>
              <a:t>newval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 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function Counter()</a:t>
            </a:r>
          </a:p>
          <a:p>
            <a:pPr>
              <a:buNone/>
            </a:pPr>
            <a:r>
              <a:rPr lang="en-US" sz="1600" dirty="0" smtClean="0"/>
              <a:t>         {     $this-&gt;Reset();  )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function Step()</a:t>
            </a:r>
          </a:p>
          <a:p>
            <a:pPr>
              <a:buNone/>
            </a:pPr>
            <a:r>
              <a:rPr lang="en-US" sz="1600" dirty="0" smtClean="0"/>
              <a:t>          { $this-&gt;count += $this-&gt;step; } 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      function Reset()</a:t>
            </a:r>
          </a:p>
          <a:p>
            <a:pPr>
              <a:buNone/>
            </a:pPr>
            <a:r>
              <a:rPr lang="en-US" sz="1600" dirty="0" smtClean="0"/>
              <a:t>          { $this-&gt;count = 0; $this-&gt;step = 1; }</a:t>
            </a:r>
          </a:p>
          <a:p>
            <a:pPr>
              <a:buNone/>
            </a:pPr>
            <a:r>
              <a:rPr lang="en-US" sz="1600" dirty="0" smtClean="0"/>
              <a:t>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class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with the state table</a:t>
            </a:r>
          </a:p>
          <a:p>
            <a:r>
              <a:rPr lang="en-US" sz="2400" dirty="0" smtClean="0"/>
              <a:t>Identify the key views and forms and pseudo actions (control steps that refer to other displayed methods)</a:t>
            </a:r>
          </a:p>
          <a:p>
            <a:pPr lvl="1"/>
            <a:r>
              <a:rPr lang="en-US" sz="2000" dirty="0" smtClean="0"/>
              <a:t>These become the target actions of the class</a:t>
            </a:r>
          </a:p>
          <a:p>
            <a:r>
              <a:rPr lang="en-US" sz="2400" dirty="0" smtClean="0"/>
              <a:t>Identify the supporting functions</a:t>
            </a:r>
          </a:p>
          <a:p>
            <a:r>
              <a:rPr lang="en-US" sz="2400" dirty="0" smtClean="0"/>
              <a:t>Identify the data entities that these functions will need to have access to</a:t>
            </a:r>
          </a:p>
          <a:p>
            <a:pPr lvl="1"/>
            <a:r>
              <a:rPr lang="en-US" sz="2000" dirty="0" smtClean="0"/>
              <a:t>These become the attributes of the class</a:t>
            </a:r>
          </a:p>
          <a:p>
            <a:r>
              <a:rPr lang="en-US" sz="2400" dirty="0" smtClean="0"/>
              <a:t>Develop the constructor and data loading methods</a:t>
            </a:r>
          </a:p>
          <a:p>
            <a:r>
              <a:rPr lang="en-US" sz="2400" dirty="0" smtClean="0"/>
              <a:t>Add attribute query methods to facilitate testing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http://www.umlet.com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Java applet template</a:t>
            </a:r>
          </a:p>
          <a:p>
            <a:r>
              <a:rPr lang="en-US" dirty="0" smtClean="0"/>
              <a:t>Convenient editing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667000"/>
            <a:ext cx="3695700" cy="31115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5715000" cy="5257800"/>
          </a:xfrm>
        </p:spPr>
        <p:txBody>
          <a:bodyPr/>
          <a:lstStyle/>
          <a:p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http://live.gnome.org/Dia</a:t>
            </a:r>
            <a:endParaRPr lang="en-US" dirty="0" smtClean="0"/>
          </a:p>
          <a:p>
            <a:r>
              <a:rPr lang="en-US" dirty="0" smtClean="0"/>
              <a:t>Requires GTK that is </a:t>
            </a:r>
            <a:r>
              <a:rPr lang="en-US" dirty="0" err="1" smtClean="0"/>
              <a:t>compatable</a:t>
            </a:r>
            <a:r>
              <a:rPr lang="en-US" dirty="0" smtClean="0"/>
              <a:t> with OS</a:t>
            </a:r>
          </a:p>
          <a:p>
            <a:r>
              <a:rPr lang="en-US" dirty="0" smtClean="0"/>
              <a:t>Excellent for ERD and State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066800"/>
            <a:ext cx="16859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96200" cy="685800"/>
          </a:xfrm>
        </p:spPr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6" name="Content Placeholder 5" descr="database.png"/>
          <p:cNvPicPr>
            <a:picLocks noGrp="1" noChangeAspect="1"/>
          </p:cNvPicPr>
          <p:nvPr>
            <p:ph idx="1"/>
          </p:nvPr>
        </p:nvPicPr>
        <p:blipFill>
          <a:blip r:embed="rId3"/>
          <a:srcRect r="2786"/>
          <a:stretch>
            <a:fillRect/>
          </a:stretch>
        </p:blipFill>
        <p:spPr>
          <a:xfrm>
            <a:off x="990600" y="914400"/>
            <a:ext cx="7755272" cy="5386161"/>
          </a:xfrm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(Forms and Displays)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</a:p>
          <a:p>
            <a:pPr lvl="1"/>
            <a:r>
              <a:rPr lang="en-US" dirty="0" smtClean="0"/>
              <a:t>List of Records</a:t>
            </a:r>
          </a:p>
          <a:p>
            <a:pPr lvl="1"/>
            <a:r>
              <a:rPr lang="en-US" dirty="0" smtClean="0"/>
              <a:t>Edit/Display Record</a:t>
            </a:r>
          </a:p>
          <a:p>
            <a:pPr lvl="1"/>
            <a:r>
              <a:rPr lang="en-US" dirty="0" smtClean="0"/>
              <a:t>Select search criteria</a:t>
            </a:r>
          </a:p>
          <a:p>
            <a:pPr lvl="1"/>
            <a:r>
              <a:rPr lang="en-US" dirty="0" smtClean="0"/>
              <a:t>Top Menu</a:t>
            </a:r>
          </a:p>
          <a:p>
            <a:pPr lvl="1"/>
            <a:r>
              <a:rPr lang="en-US" dirty="0" err="1" smtClean="0"/>
              <a:t>VerifyDeletion</a:t>
            </a:r>
            <a:endParaRPr lang="en-US" dirty="0" smtClean="0"/>
          </a:p>
          <a:p>
            <a:r>
              <a:rPr lang="en-US" dirty="0" smtClean="0"/>
              <a:t>Control steps</a:t>
            </a:r>
          </a:p>
          <a:p>
            <a:pPr lvl="1"/>
            <a:r>
              <a:rPr lang="en-US" dirty="0" smtClean="0"/>
              <a:t>Validate input</a:t>
            </a:r>
          </a:p>
          <a:p>
            <a:pPr lvl="1"/>
            <a:r>
              <a:rPr lang="en-US" dirty="0" smtClean="0"/>
              <a:t>Add record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Constants/attributes set at initialization:</a:t>
            </a:r>
          </a:p>
          <a:p>
            <a:pPr lvl="1"/>
            <a:r>
              <a:rPr lang="en-US" sz="2000" dirty="0" smtClean="0"/>
              <a:t>Database name (string)</a:t>
            </a:r>
          </a:p>
          <a:p>
            <a:pPr lvl="1"/>
            <a:r>
              <a:rPr lang="en-US" sz="2000" dirty="0" smtClean="0"/>
              <a:t>Table name (String)</a:t>
            </a:r>
          </a:p>
          <a:p>
            <a:pPr lvl="1"/>
            <a:r>
              <a:rPr lang="en-US" sz="2000" dirty="0" smtClean="0"/>
              <a:t>Field names in the database  (</a:t>
            </a:r>
            <a:r>
              <a:rPr lang="en-US" sz="2000" dirty="0" err="1" smtClean="0"/>
              <a:t>Arrray</a:t>
            </a:r>
            <a:r>
              <a:rPr lang="en-US" sz="2000" dirty="0" smtClean="0"/>
              <a:t> of String)</a:t>
            </a:r>
          </a:p>
          <a:p>
            <a:pPr lvl="1"/>
            <a:r>
              <a:rPr lang="en-US" sz="2000" dirty="0" smtClean="0"/>
              <a:t>Field labels in forms (Associative array)</a:t>
            </a:r>
          </a:p>
          <a:p>
            <a:pPr lvl="1"/>
            <a:r>
              <a:rPr lang="en-US" sz="2000" dirty="0" smtClean="0"/>
              <a:t>Field labels in tables (Associative array)</a:t>
            </a:r>
          </a:p>
          <a:p>
            <a:pPr lvl="1"/>
            <a:r>
              <a:rPr lang="en-US" sz="2000" dirty="0" smtClean="0"/>
              <a:t>Default selection criteria (String)</a:t>
            </a:r>
          </a:p>
          <a:p>
            <a:r>
              <a:rPr lang="en-US" dirty="0" smtClean="0"/>
              <a:t>General attributes</a:t>
            </a:r>
          </a:p>
          <a:p>
            <a:pPr lvl="1"/>
            <a:r>
              <a:rPr lang="en-US" sz="2000" dirty="0" smtClean="0"/>
              <a:t>Field values for a record (Associative array)</a:t>
            </a:r>
          </a:p>
          <a:p>
            <a:pPr lvl="1"/>
            <a:r>
              <a:rPr lang="en-US" sz="2000" dirty="0" smtClean="0"/>
              <a:t>Search range number (Integer)</a:t>
            </a:r>
          </a:p>
          <a:p>
            <a:pPr lvl="1"/>
            <a:r>
              <a:rPr lang="en-US" sz="2000" dirty="0" smtClean="0"/>
              <a:t>Data validation strings (Associative array of regular expressions)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Framework Comparison Chart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926934"/>
          <a:ext cx="7696208" cy="5291463"/>
        </p:xfrm>
        <a:graphic>
          <a:graphicData uri="http://schemas.openxmlformats.org/drawingml/2006/table">
            <a:tbl>
              <a:tblPr/>
              <a:tblGrid>
                <a:gridCol w="1363517"/>
                <a:gridCol w="465292"/>
                <a:gridCol w="457200"/>
                <a:gridCol w="304800"/>
                <a:gridCol w="533400"/>
                <a:gridCol w="304791"/>
                <a:gridCol w="715112"/>
                <a:gridCol w="592016"/>
                <a:gridCol w="592016"/>
                <a:gridCol w="691656"/>
                <a:gridCol w="492376"/>
                <a:gridCol w="592016"/>
                <a:gridCol w="592016"/>
              </a:tblGrid>
              <a:tr h="6511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Cordia New"/>
                        </a:rPr>
                        <a:t>Framework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PHP 4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PHP 5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M V C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1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Multi </a:t>
                      </a:r>
                      <a:r>
                        <a:rPr lang="en-US" sz="1400" b="1" dirty="0">
                          <a:latin typeface="Times New Roman"/>
                          <a:ea typeface="Times New Roman"/>
                          <a:cs typeface="Cordia New"/>
                        </a:rPr>
                        <a:t>DB's</a:t>
                      </a:r>
                      <a:r>
                        <a:rPr lang="en-US" sz="1400" b="1" u="sng" baseline="300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2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O R M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3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Cordia New"/>
                        </a:rPr>
                        <a:t>DB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Objs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4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Tem-plates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5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Cach-ing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6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Vali-dation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7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Cordia New"/>
                        </a:rPr>
                        <a:t>Ajax</a:t>
                      </a:r>
                      <a:r>
                        <a:rPr lang="en-US" sz="1400" b="1" u="sng" baseline="300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8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Times New Roman"/>
                          <a:cs typeface="Cordia New"/>
                        </a:rPr>
                        <a:t>Auth </a:t>
                      </a: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Mod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9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latin typeface="Times New Roman"/>
                          <a:ea typeface="Times New Roman"/>
                          <a:cs typeface="Cordia New"/>
                        </a:rPr>
                        <a:t>RSS PDF</a:t>
                      </a:r>
                      <a:r>
                        <a:rPr lang="en-US" sz="1400" b="1" u="sng" baseline="30000" dirty="0" smtClean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" action="ppaction://hlinkfile"/>
                        </a:rPr>
                        <a:t>10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3"/>
                        </a:rPr>
                        <a:t>Zend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3"/>
                        </a:rPr>
                        <a:t> Framework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4"/>
                        </a:rPr>
                        <a:t>CakePHP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5"/>
                        </a:rPr>
                        <a:t>Symfony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5"/>
                        </a:rPr>
                        <a:t> Project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13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6"/>
                        </a:rPr>
                        <a:t>Seagull Framework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7"/>
                        </a:rPr>
                        <a:t>WACT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8"/>
                        </a:rPr>
                        <a:t>Prado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9"/>
                        </a:rPr>
                        <a:t>PHP on TRAX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10"/>
                        </a:rPr>
                        <a:t>ZooP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10"/>
                        </a:rPr>
                        <a:t> Framework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4329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11"/>
                        </a:rPr>
                        <a:t>eZ</a:t>
                      </a:r>
                      <a:r>
                        <a:rPr lang="en-US" sz="1400" u="sng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11"/>
                        </a:rPr>
                        <a:t> Components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6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Cordia New"/>
                          <a:hlinkClick r:id="rId12"/>
                        </a:rPr>
                        <a:t>CodeIgniter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Cordia New"/>
                        </a:rPr>
                        <a:t>-</a:t>
                      </a:r>
                      <a:endParaRPr lang="en-US" sz="14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Times New Roman"/>
                          <a:ea typeface="Times New Roman"/>
                          <a:cs typeface="Cordia New"/>
                        </a:rPr>
                        <a:t>X</a:t>
                      </a:r>
                      <a:endParaRPr lang="en-US" sz="1400" dirty="0">
                        <a:latin typeface="Times New Roman"/>
                        <a:ea typeface="Times New Roma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5639">
                <a:tc gridSpan="1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Times New Roman"/>
                        <a:ea typeface="SimSun"/>
                        <a:cs typeface="Cordia New"/>
                      </a:endParaRPr>
                    </a:p>
                  </a:txBody>
                  <a:tcPr marL="29446" marR="29446" marT="29446" marB="29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IUSB A340 Spring 2008</a:t>
            </a:r>
            <a:endParaRPr lang="en-US" dirty="0"/>
          </a:p>
        </p:txBody>
      </p:sp>
      <p:pic>
        <p:nvPicPr>
          <p:cNvPr id="2134" name="Picture 8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33" name="Picture 8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32" name="Picture 8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31" name="Picture 8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30" name="Picture 8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9" name="Picture 8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8" name="Picture 8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7" name="Picture 7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6" name="Picture 7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5" name="Picture 7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4" name="Picture 7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3" name="Picture 7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2" name="Picture 7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1" name="Picture 7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20" name="Picture 7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9" name="Picture 7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8" name="Picture 7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7" name="Picture 6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6" name="Picture 6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5" name="Picture 6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4" name="Picture 6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3" name="Picture 6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2" name="Picture 6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1" name="Picture 6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10" name="Picture 6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9" name="Picture 6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8" name="Picture 6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7" name="Picture 5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6" name="Picture 5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5" name="Picture 5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4" name="Picture 5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3" name="Picture 5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2" name="Picture 5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1" name="Picture 5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100" name="Picture 5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9" name="Picture 5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8" name="Picture 5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7" name="Picture 4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6" name="Picture 4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5" name="Picture 4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4" name="Picture 4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3" name="Picture 4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2" name="Picture 4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1" name="Picture 4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90" name="Picture 4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9" name="Picture 4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8" name="Picture 4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7" name="Picture 3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6" name="Picture 3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5" name="Picture 3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4" name="Picture 3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3" name="Picture 3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2" name="Picture 3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1" name="Picture 3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80" name="Picture 3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9" name="Picture 3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8" name="Picture 3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7" name="Picture 2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6" name="Picture 2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5" name="Picture 27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4" name="Picture 26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3" name="Picture 25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2" name="Picture 24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1" name="Picture 23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70" name="Picture 22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69" name="Picture 21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68" name="Picture 20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67" name="Picture 19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  <p:pic>
        <p:nvPicPr>
          <p:cNvPr id="2066" name="Picture 18" descr="YES"/>
          <p:cNvPicPr>
            <a:picLocks noChangeAspect="1" noChangeArrowheads="1"/>
          </p:cNvPicPr>
          <p:nvPr/>
        </p:nvPicPr>
        <p:blipFill>
          <a:blip r:embed="rId13" r:link="rId14"/>
          <a:srcRect/>
          <a:stretch>
            <a:fillRect/>
          </a:stretch>
        </p:blipFill>
        <p:spPr bwMode="auto">
          <a:xfrm>
            <a:off x="0" y="0"/>
            <a:ext cx="190500" cy="1714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</TotalTime>
  <Words>647</Words>
  <Application>Microsoft PowerPoint</Application>
  <PresentationFormat>On-screen Show (4:3)</PresentationFormat>
  <Paragraphs>233</Paragraphs>
  <Slides>10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Damage control design template</vt:lpstr>
      <vt:lpstr>A340 Lecture 18</vt:lpstr>
      <vt:lpstr>A basic counter class</vt:lpstr>
      <vt:lpstr>Creating a class library</vt:lpstr>
      <vt:lpstr>UMLet</vt:lpstr>
      <vt:lpstr>DIA</vt:lpstr>
      <vt:lpstr>State Diagram</vt:lpstr>
      <vt:lpstr>Views (Forms and Displays)</vt:lpstr>
      <vt:lpstr>Attributes:</vt:lpstr>
      <vt:lpstr>Framework Comparison Chart</vt:lpstr>
      <vt:lpstr>Project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234</cp:revision>
  <cp:lastPrinted>1601-01-01T00:00:00Z</cp:lastPrinted>
  <dcterms:created xsi:type="dcterms:W3CDTF">2009-03-31T15:22:26Z</dcterms:created>
  <dcterms:modified xsi:type="dcterms:W3CDTF">2009-03-31T16:54:41Z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