
<file path=[Content_Types].xml><?xml version="1.0" encoding="utf-8"?>
<Types xmlns="http://schemas.openxmlformats.org/package/2006/content-types">
  <Override PartName="/ppt/slideLayouts/slideLayout8.xml" ContentType="application/vnd.openxmlformats-officedocument.presentationml.slideLayout+xml"/>
  <Override PartName="/ppt/slides/slide68.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66.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Default Extension="wmf" ContentType="image/x-wmf"/>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slides/slide27.xml" ContentType="application/vnd.openxmlformats-officedocument.presentationml.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s/slide53.xml" ContentType="application/vnd.openxmlformats-officedocument.presentationml.slide+xml"/>
  <Override PartName="/ppt/slides/slide55.xml" ContentType="application/vnd.openxmlformats-officedocument.presentationml.slide+xml"/>
  <Override PartName="/ppt/slides/slide67.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25.xml" ContentType="application/vnd.openxmlformats-officedocument.presentationml.slide+xml"/>
  <Override PartName="/ppt/slides/slide6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Default Extension="jpeg" ContentType="image/jpeg"/>
  <Override PartName="/ppt/slides/slide6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slides/slide38.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780" r:id="rId1"/>
  </p:sldMasterIdLst>
  <p:notesMasterIdLst>
    <p:notesMasterId r:id="rId70"/>
  </p:notesMasterIdLst>
  <p:handoutMasterIdLst>
    <p:handoutMasterId r:id="rId71"/>
  </p:handoutMasterIdLst>
  <p:sldIdLst>
    <p:sldId id="256" r:id="rId2"/>
    <p:sldId id="265" r:id="rId3"/>
    <p:sldId id="290" r:id="rId4"/>
    <p:sldId id="286" r:id="rId5"/>
    <p:sldId id="289" r:id="rId6"/>
    <p:sldId id="326" r:id="rId7"/>
    <p:sldId id="327" r:id="rId8"/>
    <p:sldId id="328" r:id="rId9"/>
    <p:sldId id="271" r:id="rId10"/>
    <p:sldId id="291" r:id="rId11"/>
    <p:sldId id="258" r:id="rId12"/>
    <p:sldId id="292" r:id="rId13"/>
    <p:sldId id="324" r:id="rId14"/>
    <p:sldId id="317" r:id="rId15"/>
    <p:sldId id="318" r:id="rId16"/>
    <p:sldId id="320" r:id="rId17"/>
    <p:sldId id="322" r:id="rId18"/>
    <p:sldId id="325" r:id="rId19"/>
    <p:sldId id="323" r:id="rId20"/>
    <p:sldId id="260" r:id="rId21"/>
    <p:sldId id="293" r:id="rId22"/>
    <p:sldId id="259" r:id="rId23"/>
    <p:sldId id="294" r:id="rId24"/>
    <p:sldId id="288" r:id="rId25"/>
    <p:sldId id="295" r:id="rId26"/>
    <p:sldId id="267" r:id="rId27"/>
    <p:sldId id="296" r:id="rId28"/>
    <p:sldId id="261" r:id="rId29"/>
    <p:sldId id="297" r:id="rId30"/>
    <p:sldId id="262" r:id="rId31"/>
    <p:sldId id="298" r:id="rId32"/>
    <p:sldId id="263" r:id="rId33"/>
    <p:sldId id="299" r:id="rId34"/>
    <p:sldId id="266" r:id="rId35"/>
    <p:sldId id="300" r:id="rId36"/>
    <p:sldId id="284" r:id="rId37"/>
    <p:sldId id="301" r:id="rId38"/>
    <p:sldId id="268" r:id="rId39"/>
    <p:sldId id="302" r:id="rId40"/>
    <p:sldId id="272" r:id="rId41"/>
    <p:sldId id="303" r:id="rId42"/>
    <p:sldId id="269" r:id="rId43"/>
    <p:sldId id="304" r:id="rId44"/>
    <p:sldId id="270" r:id="rId45"/>
    <p:sldId id="305" r:id="rId46"/>
    <p:sldId id="273" r:id="rId47"/>
    <p:sldId id="306" r:id="rId48"/>
    <p:sldId id="275" r:id="rId49"/>
    <p:sldId id="307" r:id="rId50"/>
    <p:sldId id="274" r:id="rId51"/>
    <p:sldId id="308" r:id="rId52"/>
    <p:sldId id="276" r:id="rId53"/>
    <p:sldId id="309" r:id="rId54"/>
    <p:sldId id="277" r:id="rId55"/>
    <p:sldId id="310" r:id="rId56"/>
    <p:sldId id="278" r:id="rId57"/>
    <p:sldId id="311" r:id="rId58"/>
    <p:sldId id="279" r:id="rId59"/>
    <p:sldId id="312" r:id="rId60"/>
    <p:sldId id="280" r:id="rId61"/>
    <p:sldId id="313" r:id="rId62"/>
    <p:sldId id="281" r:id="rId63"/>
    <p:sldId id="314" r:id="rId64"/>
    <p:sldId id="282" r:id="rId65"/>
    <p:sldId id="315" r:id="rId66"/>
    <p:sldId id="287" r:id="rId67"/>
    <p:sldId id="283" r:id="rId68"/>
    <p:sldId id="28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34545" autoAdjust="0"/>
    <p:restoredTop sz="86420" autoAdjust="0"/>
  </p:normalViewPr>
  <p:slideViewPr>
    <p:cSldViewPr>
      <p:cViewPr varScale="1">
        <p:scale>
          <a:sx n="129" d="100"/>
          <a:sy n="129" d="100"/>
        </p:scale>
        <p:origin x="-640" y="-96"/>
      </p:cViewPr>
      <p:guideLst>
        <p:guide orient="horz" pos="2160"/>
        <p:guide pos="2880"/>
      </p:guideLst>
    </p:cSldViewPr>
  </p:slideViewPr>
  <p:outlineViewPr>
    <p:cViewPr>
      <p:scale>
        <a:sx n="33" d="100"/>
        <a:sy n="33" d="100"/>
      </p:scale>
      <p:origin x="0" y="14574"/>
    </p:cViewPr>
  </p:outlin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39" Type="http://schemas.openxmlformats.org/officeDocument/2006/relationships/slide" Target="slides/slide38.xml"/><Relationship Id="rId70" Type="http://schemas.openxmlformats.org/officeDocument/2006/relationships/notesMaster" Target="notesMasters/notesMaster1.xml"/><Relationship Id="rId7" Type="http://schemas.openxmlformats.org/officeDocument/2006/relationships/slide" Target="slides/slide6.xml"/><Relationship Id="rId43" Type="http://schemas.openxmlformats.org/officeDocument/2006/relationships/slide" Target="slides/slide42.xml"/><Relationship Id="rId74" Type="http://schemas.openxmlformats.org/officeDocument/2006/relationships/viewProps" Target="viewProps.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63" Type="http://schemas.openxmlformats.org/officeDocument/2006/relationships/slide" Target="slides/slide62.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71" Type="http://schemas.openxmlformats.org/officeDocument/2006/relationships/handoutMaster" Target="handoutMasters/handoutMaster1.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presProps" Target="presProps.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69" Type="http://schemas.openxmlformats.org/officeDocument/2006/relationships/slide" Target="slides/slide68.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slide" Target="slides/slide56.xml"/><Relationship Id="rId59" Type="http://schemas.openxmlformats.org/officeDocument/2006/relationships/slide" Target="slides/slide58.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slide" Target="slides/slide61.xml"/><Relationship Id="rId66" Type="http://schemas.openxmlformats.org/officeDocument/2006/relationships/slide" Target="slides/slide65.xml"/><Relationship Id="rId36" Type="http://schemas.openxmlformats.org/officeDocument/2006/relationships/slide" Target="slides/slide35.xml"/><Relationship Id="rId72"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7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65" Type="http://schemas.openxmlformats.org/officeDocument/2006/relationships/slide" Target="slides/slide64.xml"/><Relationship Id="rId67" Type="http://schemas.openxmlformats.org/officeDocument/2006/relationships/slide" Target="slides/slide66.xml"/><Relationship Id="rId54" Type="http://schemas.openxmlformats.org/officeDocument/2006/relationships/slide" Target="slides/slide53.xml"/><Relationship Id="rId12" Type="http://schemas.openxmlformats.org/officeDocument/2006/relationships/slide" Target="slides/slide11.xml"/><Relationship Id="rId76" Type="http://schemas.openxmlformats.org/officeDocument/2006/relationships/tableStyles" Target="tableStyles.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68" Type="http://schemas.openxmlformats.org/officeDocument/2006/relationships/slide" Target="slides/slide67.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0811AC-8B4C-FB4A-8535-8694734F25F4}" type="datetimeFigureOut">
              <a:rPr lang="en-US" smtClean="0"/>
              <a:t>1/7/09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F93F57-C122-4F48-981F-8B26BB4DEF10}"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EF6939-B9A1-49D7-9CA4-EA8404319F52}" type="datetimeFigureOut">
              <a:rPr lang="en-US" smtClean="0"/>
              <a:pPr/>
              <a:t>1/7/09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BDACF3-EAFC-4D32-9565-37F43F2DA5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BDACF3-EAFC-4D32-9565-37F43F2DA56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DACF3-EAFC-4D32-9565-37F43F2DA566}"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rgbClr val="C00000"/>
                </a:solidFill>
                <a:effectLst>
                  <a:outerShdw blurRad="127000" dist="200000" dir="2700000" algn="tl" rotWithShape="0">
                    <a:srgbClr val="000000">
                      <a:alpha val="30000"/>
                    </a:srgbClr>
                  </a:outerShdw>
                </a:effectLst>
              </a:defRPr>
            </a:lvl1pPr>
          </a:lstStyle>
          <a:p>
            <a:r>
              <a:rPr kumimoji="0" lang="en-US" dirty="0" smtClean="0"/>
              <a:t>Click to edit Master title style</a:t>
            </a:r>
            <a:endParaRPr kumimoji="0" lang="en-US" dirty="0"/>
          </a:p>
        </p:txBody>
      </p:sp>
      <p:sp>
        <p:nvSpPr>
          <p:cNvPr id="17" name="Footer Placeholder 16"/>
          <p:cNvSpPr>
            <a:spLocks noGrp="1"/>
          </p:cNvSpPr>
          <p:nvPr>
            <p:ph type="ftr" sz="quarter" idx="11"/>
          </p:nvPr>
        </p:nvSpPr>
        <p:spPr/>
        <p:txBody>
          <a:bodyPr/>
          <a:lstStyle>
            <a:lvl1pPr>
              <a:defRPr>
                <a:solidFill>
                  <a:srgbClr val="C00000"/>
                </a:solidFill>
              </a:defRPr>
            </a:lvl1pPr>
          </a:lstStyle>
          <a:p>
            <a:r>
              <a:rPr lang="en-US" dirty="0" smtClean="0"/>
              <a:t>CSCI A201 Spring 2009</a:t>
            </a:r>
            <a:endParaRPr lang="en-US" dirty="0"/>
          </a:p>
        </p:txBody>
      </p:sp>
      <p:sp>
        <p:nvSpPr>
          <p:cNvPr id="29" name="Slide Number Placeholder 28"/>
          <p:cNvSpPr>
            <a:spLocks noGrp="1"/>
          </p:cNvSpPr>
          <p:nvPr>
            <p:ph type="sldNum" sz="quarter" idx="12"/>
          </p:nvPr>
        </p:nvSpPr>
        <p:spPr>
          <a:xfrm>
            <a:off x="6096000" y="6416675"/>
            <a:ext cx="762000" cy="365125"/>
          </a:xfrm>
        </p:spPr>
        <p:txBody>
          <a:bodyPr/>
          <a:lstStyle>
            <a:lvl1pPr>
              <a:defRPr>
                <a:solidFill>
                  <a:srgbClr val="C00000"/>
                </a:solidFill>
              </a:defRPr>
            </a:lvl1pPr>
          </a:lstStyle>
          <a:p>
            <a:fld id="{56430C49-DBD6-47B7-8A03-875AFD9E3974}" type="slidenum">
              <a:rPr lang="en-US" smtClean="0"/>
              <a:pPr/>
              <a:t>‹#›</a:t>
            </a:fld>
            <a:endParaRPr lang="en-US" dirty="0"/>
          </a:p>
        </p:txBody>
      </p:sp>
      <p:sp>
        <p:nvSpPr>
          <p:cNvPr id="9" name="Subtitle 8"/>
          <p:cNvSpPr>
            <a:spLocks noGrp="1"/>
          </p:cNvSpPr>
          <p:nvPr>
            <p:ph type="subTitle" idx="1"/>
          </p:nvPr>
        </p:nvSpPr>
        <p:spPr>
          <a:xfrm>
            <a:off x="1371600" y="3331698"/>
            <a:ext cx="6400800" cy="1752600"/>
          </a:xfrm>
          <a:noFill/>
          <a:ln>
            <a:noFill/>
          </a:ln>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7" name="Rectangle 6"/>
          <p:cNvSpPr/>
          <p:nvPr userDrawn="1"/>
        </p:nvSpPr>
        <p:spPr>
          <a:xfrm>
            <a:off x="381000" y="5486400"/>
            <a:ext cx="8458200" cy="76200"/>
          </a:xfrm>
          <a:prstGeom prst="rect">
            <a:avLst/>
          </a:prstGeom>
          <a:solidFill>
            <a:srgbClr val="C00000"/>
          </a:solid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a:xfrm>
            <a:off x="6096000" y="6416675"/>
            <a:ext cx="762000" cy="365125"/>
          </a:xfrm>
        </p:spPr>
        <p:txBody>
          <a:bodyPr/>
          <a:lstStyle/>
          <a:p>
            <a:fld id="{56430C49-DBD6-47B7-8A03-875AFD9E3974}" type="slidenum">
              <a:rPr lang="en-US" smtClean="0"/>
              <a:pPr/>
              <a:t>‹#›</a:t>
            </a:fld>
            <a:endParaRPr lang="en-US"/>
          </a:p>
        </p:txBody>
      </p:sp>
      <p:pic>
        <p:nvPicPr>
          <p:cNvPr id="7" name="Picture 6" descr="ruby_logo.gif"/>
          <p:cNvPicPr>
            <a:picLocks noChangeAspect="1"/>
          </p:cNvPicPr>
          <p:nvPr userDrawn="1"/>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a:xfrm>
            <a:off x="6096000" y="6416675"/>
            <a:ext cx="762000" cy="365125"/>
          </a:xfrm>
        </p:spPr>
        <p:txBody>
          <a:bodyPr/>
          <a:lstStyle/>
          <a:p>
            <a:fld id="{56430C49-DBD6-47B7-8A03-875AFD9E3974}"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95000"/>
            </a:schemeClr>
          </a:solidFill>
        </p:spPr>
        <p:txBody>
          <a:bodyPr/>
          <a:lstStyle>
            <a:lvl4pPr>
              <a:buClr>
                <a:srgbClr val="C00000"/>
              </a:buClr>
              <a:buSzPct val="90000"/>
              <a:buFont typeface="Wingdings" pitchFamily="2" charset="2"/>
              <a:buChar char="§"/>
              <a:defRPr/>
            </a:lvl4pPr>
            <a:lvl5pPr>
              <a:buFont typeface="Arial" pitchFamily="34" charset="0"/>
              <a:buChar char="•"/>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Footer Placeholder 4"/>
          <p:cNvSpPr>
            <a:spLocks noGrp="1"/>
          </p:cNvSpPr>
          <p:nvPr>
            <p:ph type="ftr" sz="quarter" idx="11"/>
          </p:nvPr>
        </p:nvSpPr>
        <p:spPr/>
        <p:txBody>
          <a:bodyPr/>
          <a:lstStyle>
            <a:lvl1pPr>
              <a:defRPr>
                <a:solidFill>
                  <a:srgbClr val="C00000"/>
                </a:solidFill>
              </a:defRPr>
            </a:lvl1pPr>
          </a:lstStyle>
          <a:p>
            <a:r>
              <a:rPr lang="en-US" dirty="0" smtClean="0"/>
              <a:t>CSCI A 201 Spring 2009</a:t>
            </a:r>
            <a:endParaRPr lang="en-US" dirty="0"/>
          </a:p>
        </p:txBody>
      </p:sp>
      <p:sp>
        <p:nvSpPr>
          <p:cNvPr id="6" name="Slide Number Placeholder 5"/>
          <p:cNvSpPr>
            <a:spLocks noGrp="1"/>
          </p:cNvSpPr>
          <p:nvPr>
            <p:ph type="sldNum" sz="quarter" idx="12"/>
          </p:nvPr>
        </p:nvSpPr>
        <p:spPr>
          <a:xfrm>
            <a:off x="6019800" y="6416675"/>
            <a:ext cx="762000" cy="365125"/>
          </a:xfrm>
        </p:spPr>
        <p:txBody>
          <a:bodyPr/>
          <a:lstStyle>
            <a:lvl1pPr>
              <a:defRPr>
                <a:solidFill>
                  <a:srgbClr val="C00000"/>
                </a:solidFill>
              </a:defRPr>
            </a:lvl1pPr>
          </a:lstStyle>
          <a:p>
            <a:fld id="{56430C49-DBD6-47B7-8A03-875AFD9E3974}" type="slidenum">
              <a:rPr lang="en-US" smtClean="0"/>
              <a:pPr/>
              <a:t>‹#›</a:t>
            </a:fld>
            <a:endParaRPr lang="en-US" dirty="0"/>
          </a:p>
        </p:txBody>
      </p:sp>
      <p:pic>
        <p:nvPicPr>
          <p:cNvPr id="7" name="Picture 6" descr="ruby_logo.gif"/>
          <p:cNvPicPr>
            <a:picLocks noChangeAspect="1"/>
          </p:cNvPicPr>
          <p:nvPr userDrawn="1"/>
        </p:nvPicPr>
        <p:blipFill>
          <a:blip r:embed="rId2"/>
          <a:stretch>
            <a:fillRect/>
          </a:stretch>
        </p:blipFill>
        <p:spPr>
          <a:xfrm>
            <a:off x="8153400" y="5791200"/>
            <a:ext cx="838200" cy="839599"/>
          </a:xfrm>
          <a:prstGeom prst="rect">
            <a:avLst/>
          </a:prstGeom>
        </p:spPr>
      </p:pic>
      <p:pic>
        <p:nvPicPr>
          <p:cNvPr id="8" name="Picture 7" descr="ruby_logo.gif"/>
          <p:cNvPicPr>
            <a:picLocks noChangeAspect="1"/>
          </p:cNvPicPr>
          <p:nvPr userDrawn="1"/>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rgbClr val="C00000"/>
                </a:solidFill>
                <a:effectLst>
                  <a:outerShdw blurRad="114300" dist="101600" dir="2700000" algn="tl" rotWithShape="0">
                    <a:srgbClr val="000000">
                      <a:alpha val="40000"/>
                    </a:srgbClr>
                  </a:outerShdw>
                </a:effectLst>
                <a:latin typeface="Arial Rounded MT Bold" pitchFamily="34" charset="0"/>
                <a:ea typeface="+mj-ea"/>
                <a:cs typeface="+mj-cs"/>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600200" y="2507786"/>
            <a:ext cx="7086600" cy="1509712"/>
          </a:xfrm>
          <a:noFill/>
          <a:ln>
            <a:noFill/>
          </a:ln>
        </p:spPr>
        <p:txBody>
          <a:bodyPr anchor="t"/>
          <a:lstStyle>
            <a:lvl1pPr marL="73152" indent="0" algn="l">
              <a:buNone/>
              <a:defRPr sz="28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5" name="Footer Placeholder 4"/>
          <p:cNvSpPr>
            <a:spLocks noGrp="1"/>
          </p:cNvSpPr>
          <p:nvPr>
            <p:ph type="ftr" sz="quarter" idx="11"/>
          </p:nvPr>
        </p:nvSpPr>
        <p:spPr/>
        <p:txBody>
          <a:bodyPr/>
          <a:lstStyle>
            <a:lvl1pPr>
              <a:defRPr>
                <a:solidFill>
                  <a:srgbClr val="C00000"/>
                </a:solidFill>
              </a:defRPr>
            </a:lvl1pPr>
          </a:lstStyle>
          <a:p>
            <a:r>
              <a:rPr lang="en-US" dirty="0" smtClean="0"/>
              <a:t>CSCI A201 Spring 2009</a:t>
            </a:r>
            <a:endParaRPr lang="en-US" dirty="0"/>
          </a:p>
        </p:txBody>
      </p:sp>
      <p:sp>
        <p:nvSpPr>
          <p:cNvPr id="6" name="Slide Number Placeholder 5"/>
          <p:cNvSpPr>
            <a:spLocks noGrp="1"/>
          </p:cNvSpPr>
          <p:nvPr>
            <p:ph type="sldNum" sz="quarter" idx="12"/>
          </p:nvPr>
        </p:nvSpPr>
        <p:spPr>
          <a:xfrm>
            <a:off x="6019800" y="6416675"/>
            <a:ext cx="762000" cy="365125"/>
          </a:xfrm>
        </p:spPr>
        <p:txBody>
          <a:bodyPr/>
          <a:lstStyle>
            <a:lvl1pPr>
              <a:defRPr>
                <a:solidFill>
                  <a:srgbClr val="C00000"/>
                </a:solidFill>
              </a:defRPr>
            </a:lvl1pPr>
          </a:lstStyle>
          <a:p>
            <a:fld id="{56430C49-DBD6-47B7-8A03-875AFD9E3974}" type="slidenum">
              <a:rPr lang="en-US" smtClean="0"/>
              <a:pPr/>
              <a:t>‹#›</a:t>
            </a:fld>
            <a:endParaRPr lang="en-US" dirty="0"/>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9" name="Rectangle 8"/>
          <p:cNvSpPr/>
          <p:nvPr userDrawn="1"/>
        </p:nvSpPr>
        <p:spPr>
          <a:xfrm>
            <a:off x="457200" y="1600200"/>
            <a:ext cx="4038600" cy="4648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4648200" y="1600200"/>
            <a:ext cx="4038600" cy="4648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33400" y="1676400"/>
            <a:ext cx="3886200" cy="449580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24400" y="1676400"/>
            <a:ext cx="3886200" cy="449580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Footer Placeholder 5"/>
          <p:cNvSpPr>
            <a:spLocks noGrp="1"/>
          </p:cNvSpPr>
          <p:nvPr>
            <p:ph type="ftr" sz="quarter" idx="11"/>
          </p:nvPr>
        </p:nvSpPr>
        <p:spPr/>
        <p:txBody>
          <a:bodyPr/>
          <a:lstStyle/>
          <a:p>
            <a:r>
              <a:rPr lang="en-US" dirty="0" smtClean="0"/>
              <a:t>CSCI A201 Spring 2009</a:t>
            </a:r>
          </a:p>
        </p:txBody>
      </p:sp>
      <p:sp>
        <p:nvSpPr>
          <p:cNvPr id="7" name="Slide Number Placeholder 6"/>
          <p:cNvSpPr>
            <a:spLocks noGrp="1"/>
          </p:cNvSpPr>
          <p:nvPr>
            <p:ph type="sldNum" sz="quarter" idx="12"/>
          </p:nvPr>
        </p:nvSpPr>
        <p:spPr>
          <a:xfrm>
            <a:off x="6096000" y="6416675"/>
            <a:ext cx="762000" cy="365125"/>
          </a:xfrm>
        </p:spPr>
        <p:txBody>
          <a:bodyPr/>
          <a:lstStyle/>
          <a:p>
            <a:fld id="{56430C49-DBD6-47B7-8A03-875AFD9E3974}" type="slidenum">
              <a:rPr lang="en-US" smtClean="0"/>
              <a:pPr/>
              <a:t>‹#›</a:t>
            </a:fld>
            <a:endParaRPr lang="en-US" dirty="0"/>
          </a:p>
        </p:txBody>
      </p:sp>
      <p:pic>
        <p:nvPicPr>
          <p:cNvPr id="10" name="Picture 9" descr="ruby_logo.gif"/>
          <p:cNvPicPr>
            <a:picLocks noChangeAspect="1"/>
          </p:cNvPicPr>
          <p:nvPr userDrawn="1"/>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1" name="Rectangle 10"/>
          <p:cNvSpPr/>
          <p:nvPr userDrawn="1"/>
        </p:nvSpPr>
        <p:spPr>
          <a:xfrm>
            <a:off x="4648200" y="1524000"/>
            <a:ext cx="4038600" cy="4648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57200" y="1524000"/>
            <a:ext cx="4038600" cy="4648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3400" y="1600200"/>
            <a:ext cx="3886200" cy="762000"/>
          </a:xfrm>
          <a:ln>
            <a:noFill/>
          </a:ln>
        </p:spPr>
        <p:txBody>
          <a:bodyPr anchor="ctr"/>
          <a:lstStyle>
            <a:lvl1pPr marL="0" indent="0">
              <a:buNone/>
              <a:defRPr sz="2400" b="1" i="0" cap="small" baseline="0">
                <a:solidFill>
                  <a:srgbClr val="C00000"/>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724400" y="1600200"/>
            <a:ext cx="3886200" cy="762000"/>
          </a:xfrm>
          <a:ln>
            <a:noFill/>
          </a:ln>
        </p:spPr>
        <p:txBody>
          <a:bodyPr anchor="ctr"/>
          <a:lstStyle>
            <a:lvl1pPr marL="0" indent="0">
              <a:buNone/>
              <a:defRPr sz="2400" b="1" cap="small" baseline="0">
                <a:solidFill>
                  <a:srgbClr val="C00000"/>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smtClean="0"/>
              <a:t>Click to edit Master text styles</a:t>
            </a:r>
          </a:p>
        </p:txBody>
      </p:sp>
      <p:sp>
        <p:nvSpPr>
          <p:cNvPr id="5" name="Content Placeholder 4"/>
          <p:cNvSpPr>
            <a:spLocks noGrp="1"/>
          </p:cNvSpPr>
          <p:nvPr>
            <p:ph sz="quarter" idx="2"/>
          </p:nvPr>
        </p:nvSpPr>
        <p:spPr>
          <a:xfrm>
            <a:off x="533400" y="2438400"/>
            <a:ext cx="3886200" cy="3657600"/>
          </a:xfrm>
          <a:ln>
            <a:noFill/>
          </a:ln>
        </p:spPr>
        <p:txBody>
          <a:bodyPr/>
          <a:lstStyle>
            <a:lvl1pPr>
              <a:defRPr sz="2400"/>
            </a:lvl1pPr>
            <a:lvl2pP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724401" y="2438400"/>
            <a:ext cx="3886200" cy="3657600"/>
          </a:xfrm>
          <a:noFill/>
          <a:ln>
            <a:noFill/>
          </a:ln>
        </p:spPr>
        <p:txBody>
          <a:bodyPr/>
          <a:lstStyle>
            <a:lvl1pPr>
              <a:defRPr sz="2400"/>
            </a:lvl1pPr>
            <a:lvl2pP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ooter Placeholder 7"/>
          <p:cNvSpPr>
            <a:spLocks noGrp="1"/>
          </p:cNvSpPr>
          <p:nvPr>
            <p:ph type="ftr" sz="quarter" idx="11"/>
          </p:nvPr>
        </p:nvSpPr>
        <p:spPr/>
        <p:txBody>
          <a:bodyPr/>
          <a:lstStyle>
            <a:lvl1pPr>
              <a:defRPr>
                <a:solidFill>
                  <a:srgbClr val="C00000"/>
                </a:solidFill>
              </a:defRPr>
            </a:lvl1pPr>
          </a:lstStyle>
          <a:p>
            <a:r>
              <a:rPr lang="en-US" dirty="0" smtClean="0"/>
              <a:t>CSCI A 201 Spring 2009</a:t>
            </a:r>
          </a:p>
        </p:txBody>
      </p:sp>
      <p:sp>
        <p:nvSpPr>
          <p:cNvPr id="9" name="Slide Number Placeholder 8"/>
          <p:cNvSpPr>
            <a:spLocks noGrp="1"/>
          </p:cNvSpPr>
          <p:nvPr>
            <p:ph type="sldNum" sz="quarter" idx="12"/>
          </p:nvPr>
        </p:nvSpPr>
        <p:spPr>
          <a:xfrm>
            <a:off x="6096000" y="6416675"/>
            <a:ext cx="762000" cy="365125"/>
          </a:xfrm>
        </p:spPr>
        <p:txBody>
          <a:bodyPr/>
          <a:lstStyle>
            <a:lvl1pPr>
              <a:defRPr>
                <a:solidFill>
                  <a:srgbClr val="C00000"/>
                </a:solidFill>
              </a:defRPr>
            </a:lvl1pPr>
          </a:lstStyle>
          <a:p>
            <a:fld id="{56430C49-DBD6-47B7-8A03-875AFD9E3974}" type="slidenum">
              <a:rPr lang="en-US" smtClean="0"/>
              <a:pPr/>
              <a:t>‹#›</a:t>
            </a:fld>
            <a:endParaRPr lang="en-US" dirty="0"/>
          </a:p>
        </p:txBody>
      </p:sp>
      <p:pic>
        <p:nvPicPr>
          <p:cNvPr id="12" name="Picture 11" descr="ruby_logo.gif"/>
          <p:cNvPicPr>
            <a:picLocks noChangeAspect="1"/>
          </p:cNvPicPr>
          <p:nvPr userDrawn="1"/>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r>
              <a:rPr lang="en-US" dirty="0" smtClean="0"/>
              <a:t>CSCI A201 Spring 2009</a:t>
            </a:r>
          </a:p>
        </p:txBody>
      </p:sp>
      <p:sp>
        <p:nvSpPr>
          <p:cNvPr id="5" name="Slide Number Placeholder 4"/>
          <p:cNvSpPr>
            <a:spLocks noGrp="1"/>
          </p:cNvSpPr>
          <p:nvPr>
            <p:ph type="sldNum" sz="quarter" idx="12"/>
          </p:nvPr>
        </p:nvSpPr>
        <p:spPr>
          <a:xfrm>
            <a:off x="6019800" y="6416675"/>
            <a:ext cx="762000" cy="365125"/>
          </a:xfrm>
        </p:spPr>
        <p:txBody>
          <a:bodyPr/>
          <a:lstStyle/>
          <a:p>
            <a:fld id="{56430C49-DBD6-47B7-8A03-875AFD9E3974}"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CSCI A201 Spring 2009</a:t>
            </a:r>
          </a:p>
        </p:txBody>
      </p:sp>
      <p:sp>
        <p:nvSpPr>
          <p:cNvPr id="4" name="Slide Number Placeholder 3"/>
          <p:cNvSpPr>
            <a:spLocks noGrp="1"/>
          </p:cNvSpPr>
          <p:nvPr>
            <p:ph type="sldNum" sz="quarter" idx="12"/>
          </p:nvPr>
        </p:nvSpPr>
        <p:spPr>
          <a:xfrm>
            <a:off x="6172200" y="6416675"/>
            <a:ext cx="762000" cy="365125"/>
          </a:xfrm>
        </p:spPr>
        <p:txBody>
          <a:bodyPr/>
          <a:lstStyle/>
          <a:p>
            <a:fld id="{56430C49-DBD6-47B7-8A03-875AFD9E3974}"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Footer Placeholder 5"/>
          <p:cNvSpPr>
            <a:spLocks noGrp="1"/>
          </p:cNvSpPr>
          <p:nvPr>
            <p:ph type="ftr" sz="quarter" idx="11"/>
          </p:nvPr>
        </p:nvSpPr>
        <p:spPr/>
        <p:txBody>
          <a:bodyPr/>
          <a:lstStyle/>
          <a:p>
            <a:r>
              <a:rPr lang="en-US" dirty="0" smtClean="0"/>
              <a:t>CSCI A201 Spring 2009</a:t>
            </a:r>
          </a:p>
        </p:txBody>
      </p:sp>
      <p:sp>
        <p:nvSpPr>
          <p:cNvPr id="7" name="Slide Number Placeholder 6"/>
          <p:cNvSpPr>
            <a:spLocks noGrp="1"/>
          </p:cNvSpPr>
          <p:nvPr>
            <p:ph type="sldNum" sz="quarter" idx="12"/>
          </p:nvPr>
        </p:nvSpPr>
        <p:spPr>
          <a:xfrm>
            <a:off x="6172200" y="6416675"/>
            <a:ext cx="762000" cy="365125"/>
          </a:xfrm>
        </p:spPr>
        <p:txBody>
          <a:bodyPr/>
          <a:lstStyle/>
          <a:p>
            <a:fld id="{56430C49-DBD6-47B7-8A03-875AFD9E3974}" type="slidenum">
              <a:rPr lang="en-US" smtClean="0"/>
              <a:pPr/>
              <a:t>‹#›</a:t>
            </a:fld>
            <a:endParaRPr lang="en-US"/>
          </a:p>
        </p:txBody>
      </p:sp>
      <p:pic>
        <p:nvPicPr>
          <p:cNvPr id="8" name="Picture 7" descr="ruby_logo.gif"/>
          <p:cNvPicPr>
            <a:picLocks noChangeAspect="1"/>
          </p:cNvPicPr>
          <p:nvPr userDrawn="1"/>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smtClean="0"/>
              <a:t>CSCI A201 Spring 2009</a:t>
            </a:r>
          </a:p>
        </p:txBody>
      </p:sp>
      <p:sp>
        <p:nvSpPr>
          <p:cNvPr id="7" name="Slide Number Placeholder 6"/>
          <p:cNvSpPr>
            <a:spLocks noGrp="1"/>
          </p:cNvSpPr>
          <p:nvPr>
            <p:ph type="sldNum" sz="quarter" idx="12"/>
          </p:nvPr>
        </p:nvSpPr>
        <p:spPr>
          <a:xfrm>
            <a:off x="6096000" y="6416675"/>
            <a:ext cx="762000" cy="365125"/>
          </a:xfrm>
        </p:spPr>
        <p:txBody>
          <a:bodyPr/>
          <a:lstStyle/>
          <a:p>
            <a:fld id="{56430C49-DBD6-47B7-8A03-875AFD9E3974}" type="slidenum">
              <a:rPr lang="en-US" smtClean="0"/>
              <a:pPr/>
              <a:t>‹#›</a:t>
            </a:fld>
            <a:endParaRPr lang="en-US"/>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2.gif"/><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8229600" cy="4709160"/>
          </a:xfrm>
          <a:prstGeom prst="rect">
            <a:avLst/>
          </a:prstGeom>
          <a:solidFill>
            <a:schemeClr val="bg1">
              <a:lumMod val="95000"/>
            </a:schemeClr>
          </a:solidFill>
          <a:ln>
            <a:solidFill>
              <a:schemeClr val="accent1"/>
            </a:solidFill>
          </a:ln>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rgbClr val="C00000"/>
                </a:solidFill>
              </a:defRPr>
            </a:lvl1pPr>
          </a:lstStyle>
          <a:p>
            <a:r>
              <a:rPr lang="en-US" dirty="0" smtClean="0"/>
              <a:t>CSCI A 201 Spring 2009</a:t>
            </a:r>
            <a:endParaRPr lang="en-US" dirty="0"/>
          </a:p>
        </p:txBody>
      </p:sp>
      <p:sp>
        <p:nvSpPr>
          <p:cNvPr id="23" name="Slide Number Placeholder 22"/>
          <p:cNvSpPr>
            <a:spLocks noGrp="1"/>
          </p:cNvSpPr>
          <p:nvPr>
            <p:ph type="sldNum" sz="quarter" idx="4"/>
          </p:nvPr>
        </p:nvSpPr>
        <p:spPr>
          <a:xfrm>
            <a:off x="6096000" y="6416675"/>
            <a:ext cx="762000" cy="365125"/>
          </a:xfrm>
          <a:prstGeom prst="rect">
            <a:avLst/>
          </a:prstGeom>
        </p:spPr>
        <p:txBody>
          <a:bodyPr vert="horz" lIns="0" rIns="0" anchor="b"/>
          <a:lstStyle>
            <a:lvl1pPr algn="r" eaLnBrk="1" latinLnBrk="0" hangingPunct="1">
              <a:defRPr kumimoji="0" sz="1200">
                <a:solidFill>
                  <a:srgbClr val="C00000"/>
                </a:solidFill>
              </a:defRPr>
            </a:lvl1pPr>
          </a:lstStyle>
          <a:p>
            <a:fld id="{56430C49-DBD6-47B7-8A03-875AFD9E3974}" type="slidenum">
              <a:rPr lang="en-US" smtClean="0"/>
              <a:pPr/>
              <a:t>‹#›</a:t>
            </a:fld>
            <a:endParaRPr lang="en-US" dirty="0"/>
          </a:p>
        </p:txBody>
      </p:sp>
      <p:pic>
        <p:nvPicPr>
          <p:cNvPr id="11" name="Picture 10" descr="ruby_logo.gif"/>
          <p:cNvPicPr>
            <a:picLocks noChangeAspect="1"/>
          </p:cNvPicPr>
          <p:nvPr userDrawn="1"/>
        </p:nvPicPr>
        <p:blipFill>
          <a:blip r:embed="rId13"/>
          <a:stretch>
            <a:fillRect/>
          </a:stretch>
        </p:blipFill>
        <p:spPr>
          <a:xfrm>
            <a:off x="8153400" y="5791200"/>
            <a:ext cx="838200" cy="839599"/>
          </a:xfrm>
          <a:prstGeom prst="rect">
            <a:avLst/>
          </a:prstGeom>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med">
    <p:fade thruBlk="1"/>
  </p:transition>
  <p:timing>
    <p:tnLst>
      <p:par>
        <p:cTn id="1" dur="indefinite" restart="never" nodeType="tmRoot"/>
      </p:par>
    </p:tnLst>
  </p:timing>
  <p:hf hdr="0"/>
  <p:txStyles>
    <p:titleStyle>
      <a:lvl1pPr algn="ctr" rtl="0" eaLnBrk="1" latinLnBrk="0" hangingPunct="1">
        <a:spcBef>
          <a:spcPct val="0"/>
        </a:spcBef>
        <a:buNone/>
        <a:defRPr kumimoji="0" sz="4100" b="1" kern="1200" cap="none" baseline="0">
          <a:ln w="6350">
            <a:noFill/>
          </a:ln>
          <a:solidFill>
            <a:srgbClr val="C00000"/>
          </a:solidFill>
          <a:effectLst>
            <a:outerShdw blurRad="114300" dist="101600" dir="2700000" algn="tl" rotWithShape="0">
              <a:srgbClr val="000000">
                <a:alpha val="40000"/>
              </a:srgbClr>
            </a:outerShdw>
          </a:effectLst>
          <a:latin typeface="Microsoft YaHei" pitchFamily="34" charset="-122"/>
          <a:ea typeface="+mj-ea"/>
          <a:cs typeface="+mj-cs"/>
        </a:defRPr>
      </a:lvl1pPr>
    </p:titleStyle>
    <p:bodyStyle>
      <a:lvl1pPr marL="548640" indent="-411480" algn="l" rtl="0" eaLnBrk="1" latinLnBrk="0" hangingPunct="1">
        <a:spcBef>
          <a:spcPct val="20000"/>
        </a:spcBef>
        <a:buClr>
          <a:srgbClr val="C00000"/>
        </a:buClr>
        <a:buSzPct val="100000"/>
        <a:buFont typeface="Arial" pitchFamily="34" charset="0"/>
        <a:buChar char="●"/>
        <a:defRPr kumimoji="0" sz="2800" kern="1200" baseline="0">
          <a:solidFill>
            <a:schemeClr val="tx1"/>
          </a:solidFill>
          <a:latin typeface="Arial" pitchFamily="34" charset="0"/>
          <a:ea typeface="+mn-ea"/>
          <a:cs typeface="+mn-cs"/>
        </a:defRPr>
      </a:lvl1pPr>
      <a:lvl2pPr marL="868680" indent="-283464" algn="l" rtl="0" eaLnBrk="1" latinLnBrk="0" hangingPunct="1">
        <a:spcBef>
          <a:spcPct val="20000"/>
        </a:spcBef>
        <a:buClr>
          <a:srgbClr val="C00000"/>
        </a:buClr>
        <a:buSzPct val="90000"/>
        <a:buFont typeface="Wingdings 2"/>
        <a:buChar char=""/>
        <a:defRPr kumimoji="0" sz="2400" kern="1200" baseline="0">
          <a:solidFill>
            <a:schemeClr val="tx1"/>
          </a:solidFill>
          <a:latin typeface="Arial" pitchFamily="34" charset="0"/>
          <a:ea typeface="+mn-ea"/>
          <a:cs typeface="+mn-cs"/>
        </a:defRPr>
      </a:lvl2pPr>
      <a:lvl3pPr marL="1133856" indent="-228600" algn="l" rtl="0" eaLnBrk="1" latinLnBrk="0" hangingPunct="1">
        <a:spcBef>
          <a:spcPct val="20000"/>
        </a:spcBef>
        <a:buClr>
          <a:srgbClr val="C00000"/>
        </a:buClr>
        <a:buSzPct val="150000"/>
        <a:buFont typeface="Arial" pitchFamily="34" charset="0"/>
        <a:buChar char="•"/>
        <a:defRPr kumimoji="0" sz="2200" kern="1200" baseline="0">
          <a:solidFill>
            <a:schemeClr val="tx1"/>
          </a:solidFill>
          <a:latin typeface="Arial" pitchFamily="34" charset="0"/>
          <a:ea typeface="+mn-ea"/>
          <a:cs typeface="+mn-cs"/>
        </a:defRPr>
      </a:lvl3pPr>
      <a:lvl4pPr marL="1353312" indent="-182880" algn="l" rtl="0" eaLnBrk="1" latinLnBrk="0" hangingPunct="1">
        <a:spcBef>
          <a:spcPct val="20000"/>
        </a:spcBef>
        <a:buClr>
          <a:srgbClr val="C00000"/>
        </a:buClr>
        <a:buSzPct val="74000"/>
        <a:buFont typeface="Wingdings 3" pitchFamily="18" charset="2"/>
        <a:buChar char=""/>
        <a:defRPr kumimoji="0" sz="2000" kern="1200" baseline="0">
          <a:solidFill>
            <a:schemeClr val="tx1"/>
          </a:solidFill>
          <a:latin typeface="Arial" pitchFamily="34" charset="0"/>
          <a:ea typeface="+mn-ea"/>
          <a:cs typeface="+mn-cs"/>
        </a:defRPr>
      </a:lvl4pPr>
      <a:lvl5pPr marL="1545336" indent="-182880" algn="l" rtl="0" eaLnBrk="1" latinLnBrk="0" hangingPunct="1">
        <a:spcBef>
          <a:spcPct val="20000"/>
        </a:spcBef>
        <a:buClr>
          <a:srgbClr val="C00000"/>
        </a:buClr>
        <a:buFont typeface="Arial" pitchFamily="34" charset="0"/>
        <a:buChar char="•"/>
        <a:defRPr kumimoji="0" sz="2000" kern="1200" baseline="0">
          <a:solidFill>
            <a:schemeClr val="tx1"/>
          </a:solidFill>
          <a:latin typeface="Arial" pitchFamily="34" charset="0"/>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Object-oriented Programming with Ruby</a:t>
            </a:r>
            <a:endParaRPr lang="en-US" dirty="0"/>
          </a:p>
        </p:txBody>
      </p:sp>
      <p:sp>
        <p:nvSpPr>
          <p:cNvPr id="3" name="Subtitle 2"/>
          <p:cNvSpPr>
            <a:spLocks noGrp="1"/>
          </p:cNvSpPr>
          <p:nvPr>
            <p:ph type="subTitle" idx="1"/>
          </p:nvPr>
        </p:nvSpPr>
        <p:spPr/>
        <p:txBody>
          <a:bodyPr/>
          <a:lstStyle/>
          <a:p>
            <a:r>
              <a:rPr lang="en-US" dirty="0" smtClean="0"/>
              <a:t>Robert Batzinger</a:t>
            </a:r>
          </a:p>
          <a:p>
            <a:r>
              <a:rPr lang="en-US" dirty="0" smtClean="0"/>
              <a:t>CSCI A-201</a:t>
            </a:r>
          </a:p>
          <a:p>
            <a:r>
              <a:rPr lang="en-US" dirty="0" smtClean="0"/>
              <a:t>Spring 2009</a:t>
            </a:r>
          </a:p>
          <a:p>
            <a:endParaRPr lang="en-US" dirty="0" smtClean="0"/>
          </a:p>
        </p:txBody>
      </p:sp>
      <p:sp>
        <p:nvSpPr>
          <p:cNvPr id="4" name="Rectangle 3"/>
          <p:cNvSpPr/>
          <p:nvPr/>
        </p:nvSpPr>
        <p:spPr>
          <a:xfrm>
            <a:off x="0" y="381000"/>
            <a:ext cx="9144000" cy="609600"/>
          </a:xfrm>
          <a:prstGeom prst="rect">
            <a:avLst/>
          </a:prstGeom>
          <a:blipFill dpi="0" rotWithShape="1">
            <a:blip r:embed="rId3"/>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5105400"/>
            <a:ext cx="9144000" cy="609600"/>
          </a:xfrm>
          <a:prstGeom prst="rect">
            <a:avLst/>
          </a:prstGeom>
          <a:blipFill dpi="0" rotWithShape="1">
            <a:blip r:embed="rId3"/>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normAutofit lnSpcReduction="10000"/>
          </a:bodyPr>
          <a:lstStyle/>
          <a:p>
            <a:r>
              <a:rPr lang="en-US" dirty="0" smtClean="0"/>
              <a:t>Provide step by step hands-on  instruction for  downloading and installing Ruby 1.8.6 and gems</a:t>
            </a:r>
          </a:p>
          <a:p>
            <a:r>
              <a:rPr lang="en-US" dirty="0" smtClean="0"/>
              <a:t>Show how to test whether the installation works.</a:t>
            </a:r>
          </a:p>
          <a:p>
            <a:r>
              <a:rPr lang="en-US" dirty="0" smtClean="0"/>
              <a:t>Introduce the interactive Ruby shell</a:t>
            </a:r>
          </a:p>
        </p:txBody>
      </p:sp>
      <p:sp>
        <p:nvSpPr>
          <p:cNvPr id="11" name="Content Placeholder 10"/>
          <p:cNvSpPr>
            <a:spLocks noGrp="1"/>
          </p:cNvSpPr>
          <p:nvPr>
            <p:ph sz="quarter" idx="4"/>
          </p:nvPr>
        </p:nvSpPr>
        <p:spPr/>
        <p:txBody>
          <a:bodyPr/>
          <a:lstStyle/>
          <a:p>
            <a:r>
              <a:rPr lang="en-US" dirty="0" smtClean="0"/>
              <a:t>Programming Ruby, Chapter 1</a:t>
            </a:r>
          </a:p>
          <a:p>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10</a:t>
            </a:fld>
            <a:endParaRPr lang="en-US" dirty="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Object-oriented design</a:t>
            </a:r>
            <a:endParaRPr lang="en-US" dirty="0"/>
          </a:p>
        </p:txBody>
      </p:sp>
      <p:sp>
        <p:nvSpPr>
          <p:cNvPr id="8" name="Text Placeholder 7"/>
          <p:cNvSpPr>
            <a:spLocks noGrp="1"/>
          </p:cNvSpPr>
          <p:nvPr>
            <p:ph type="body" idx="1"/>
          </p:nvPr>
        </p:nvSpPr>
        <p:spPr/>
        <p:txBody>
          <a:bodyPr/>
          <a:lstStyle/>
          <a:p>
            <a:r>
              <a:rPr lang="en-US" dirty="0" smtClean="0"/>
              <a:t>Capturing the essentials of a problem domain as programmable objects</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11</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p>
        </p:txBody>
      </p:sp>
      <p:sp>
        <p:nvSpPr>
          <p:cNvPr id="9" name="Content Placeholder 8"/>
          <p:cNvSpPr>
            <a:spLocks noGrp="1"/>
          </p:cNvSpPr>
          <p:nvPr>
            <p:ph sz="quarter" idx="2"/>
          </p:nvPr>
        </p:nvSpPr>
        <p:spPr/>
        <p:txBody>
          <a:bodyPr>
            <a:normAutofit/>
          </a:bodyPr>
          <a:lstStyle/>
          <a:p>
            <a:r>
              <a:rPr lang="en-US" dirty="0" smtClean="0"/>
              <a:t>To  help identify the attributes and methods of data classes from a problem description</a:t>
            </a:r>
          </a:p>
          <a:p>
            <a:r>
              <a:rPr lang="en-US" dirty="0" smtClean="0"/>
              <a:t>To  document  the design of classes</a:t>
            </a:r>
          </a:p>
          <a:p>
            <a:r>
              <a:rPr lang="en-US" dirty="0" smtClean="0"/>
              <a:t>To provide a framework for classes that can be tested </a:t>
            </a:r>
            <a:endParaRPr lang="en-US" dirty="0"/>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12</a:t>
            </a:fld>
            <a:endParaRPr lang="en-US" dirty="0"/>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Classes of Actors: tend to be nouns</a:t>
            </a:r>
          </a:p>
          <a:p>
            <a:r>
              <a:rPr lang="en-US" dirty="0" smtClean="0"/>
              <a:t>Methods: tend to be verbs</a:t>
            </a:r>
          </a:p>
          <a:p>
            <a:r>
              <a:rPr lang="en-US" dirty="0" smtClean="0"/>
              <a:t>Attributes: tend to adjectives and noun phrases</a:t>
            </a:r>
            <a:endParaRPr lang="en-US" dirty="0"/>
          </a:p>
        </p:txBody>
      </p:sp>
      <p:sp>
        <p:nvSpPr>
          <p:cNvPr id="3" name="Title 2"/>
          <p:cNvSpPr>
            <a:spLocks noGrp="1"/>
          </p:cNvSpPr>
          <p:nvPr>
            <p:ph type="title"/>
          </p:nvPr>
        </p:nvSpPr>
        <p:spPr/>
        <p:txBody>
          <a:bodyPr/>
          <a:lstStyle/>
          <a:p>
            <a:r>
              <a:rPr lang="en-US" dirty="0" smtClean="0"/>
              <a:t>What to look for</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13</a:t>
            </a:fld>
            <a:endParaRPr lang="en-US" dirty="0"/>
          </a:p>
        </p:txBody>
      </p:sp>
      <p:pic>
        <p:nvPicPr>
          <p:cNvPr id="6" name="Picture 5"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600200"/>
            <a:ext cx="8229600" cy="4709160"/>
          </a:xfrm>
        </p:spPr>
        <p:txBody>
          <a:bodyPr/>
          <a:lstStyle/>
          <a:p>
            <a:pPr>
              <a:buNone/>
            </a:pPr>
            <a:r>
              <a:rPr lang="en-US" dirty="0" smtClean="0"/>
              <a:t>    The weather station must send a summary of the weather data that has been collected from a thermometer, an anemometer, rain gauge and the barometer within the past hour. The weather station sends hourly summaries of the data collected to the regional weather center. The summary includes minimum, maximum and average temperature and air pressure as well as rainfall and five minute readings of the wind direction and speed.</a:t>
            </a:r>
          </a:p>
        </p:txBody>
      </p:sp>
      <p:sp>
        <p:nvSpPr>
          <p:cNvPr id="9" name="Title 8"/>
          <p:cNvSpPr>
            <a:spLocks noGrp="1"/>
          </p:cNvSpPr>
          <p:nvPr>
            <p:ph type="title"/>
          </p:nvPr>
        </p:nvSpPr>
        <p:spPr/>
        <p:txBody>
          <a:bodyPr/>
          <a:lstStyle/>
          <a:p>
            <a:r>
              <a:rPr lang="en-US" dirty="0" smtClean="0"/>
              <a:t>Program description</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14</a:t>
            </a:fld>
            <a:endParaRPr lang="en-US" dirty="0"/>
          </a:p>
        </p:txBody>
      </p:sp>
      <p:pic>
        <p:nvPicPr>
          <p:cNvPr id="6" name="Picture 5"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524000"/>
            <a:ext cx="8229600" cy="4709160"/>
          </a:xfrm>
          <a:ln>
            <a:solidFill>
              <a:srgbClr val="FFFF00"/>
            </a:solidFill>
          </a:ln>
        </p:spPr>
        <p:txBody>
          <a:bodyPr>
            <a:normAutofit/>
          </a:bodyPr>
          <a:lstStyle/>
          <a:p>
            <a:pPr>
              <a:buNone/>
            </a:pPr>
            <a:r>
              <a:rPr lang="en-US" dirty="0" smtClean="0"/>
              <a:t>    The weather station must send a summary of the weather data that has been collected from a thermometer, an anemometer, rain gauge and a barometer within the past hour. The weather station sends the hourly summaries of data from its location to its regional weather center. The summary includes minimum, maximum and average temperature and air pressure as well as rainfall and five minute readings of the wind direction and speed.</a:t>
            </a:r>
          </a:p>
        </p:txBody>
      </p:sp>
      <p:sp>
        <p:nvSpPr>
          <p:cNvPr id="9" name="Title 8"/>
          <p:cNvSpPr>
            <a:spLocks noGrp="1"/>
          </p:cNvSpPr>
          <p:nvPr>
            <p:ph type="title"/>
          </p:nvPr>
        </p:nvSpPr>
        <p:spPr/>
        <p:txBody>
          <a:bodyPr>
            <a:normAutofit fontScale="90000"/>
          </a:bodyPr>
          <a:lstStyle/>
          <a:p>
            <a:r>
              <a:rPr lang="en-US" dirty="0" smtClean="0"/>
              <a:t>Main actors identified as Classes</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15</a:t>
            </a:fld>
            <a:endParaRPr lang="en-US" dirty="0"/>
          </a:p>
        </p:txBody>
      </p:sp>
      <p:sp>
        <p:nvSpPr>
          <p:cNvPr id="11" name="Rectangle 10"/>
          <p:cNvSpPr/>
          <p:nvPr/>
        </p:nvSpPr>
        <p:spPr>
          <a:xfrm>
            <a:off x="1752600" y="1600200"/>
            <a:ext cx="2438400" cy="45720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48400" y="1600200"/>
            <a:ext cx="1600200" cy="457200"/>
          </a:xfrm>
          <a:prstGeom prst="rect">
            <a:avLst/>
          </a:prstGeom>
          <a:solidFill>
            <a:srgbClr val="FFFF0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2438400"/>
            <a:ext cx="2057400" cy="381000"/>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38600" y="2438400"/>
            <a:ext cx="20574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2200" y="2438400"/>
            <a:ext cx="17526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7400" y="2895600"/>
            <a:ext cx="16002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524000"/>
            <a:ext cx="8229600" cy="4709160"/>
          </a:xfrm>
          <a:ln>
            <a:solidFill>
              <a:srgbClr val="FFFF00"/>
            </a:solidFill>
          </a:ln>
        </p:spPr>
        <p:txBody>
          <a:bodyPr>
            <a:normAutofit/>
          </a:bodyPr>
          <a:lstStyle/>
          <a:p>
            <a:pPr>
              <a:buNone/>
            </a:pPr>
            <a:r>
              <a:rPr lang="en-US" dirty="0" smtClean="0"/>
              <a:t>    The weather station must send a summary of the weather data that has been collected from a thermometer, an anemometer, rain gauge and a barometer within the past hour. The weather station sends the hourly summaries of data from its location to its regional weather center. The summary includes minimum, maximum and average temperature and air pressure as well as rainfall and five minute readings of the wind direction and speed.</a:t>
            </a:r>
            <a:endParaRPr lang="en-US" dirty="0"/>
          </a:p>
        </p:txBody>
      </p:sp>
      <p:sp>
        <p:nvSpPr>
          <p:cNvPr id="9" name="Title 8"/>
          <p:cNvSpPr>
            <a:spLocks noGrp="1"/>
          </p:cNvSpPr>
          <p:nvPr>
            <p:ph type="title"/>
          </p:nvPr>
        </p:nvSpPr>
        <p:spPr/>
        <p:txBody>
          <a:bodyPr>
            <a:normAutofit fontScale="90000"/>
          </a:bodyPr>
          <a:lstStyle/>
          <a:p>
            <a:r>
              <a:rPr lang="en-US" dirty="0" smtClean="0"/>
              <a:t>Main actions identified as Methods</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16</a:t>
            </a:fld>
            <a:endParaRPr lang="en-US" dirty="0"/>
          </a:p>
        </p:txBody>
      </p:sp>
      <p:sp>
        <p:nvSpPr>
          <p:cNvPr id="11" name="Rectangle 10"/>
          <p:cNvSpPr/>
          <p:nvPr/>
        </p:nvSpPr>
        <p:spPr>
          <a:xfrm>
            <a:off x="1752600" y="1600200"/>
            <a:ext cx="2438400" cy="45720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48400" y="1600200"/>
            <a:ext cx="1600200" cy="457200"/>
          </a:xfrm>
          <a:prstGeom prst="rect">
            <a:avLst/>
          </a:prstGeom>
          <a:solidFill>
            <a:srgbClr val="FFFF0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2438400"/>
            <a:ext cx="2057400" cy="381000"/>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38600" y="2438400"/>
            <a:ext cx="20574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2200" y="2438400"/>
            <a:ext cx="17526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7400" y="2895600"/>
            <a:ext cx="16002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105400" y="1600200"/>
            <a:ext cx="838200" cy="38100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19800" y="2057400"/>
            <a:ext cx="1447800" cy="3048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257800" y="3352800"/>
            <a:ext cx="2743200" cy="304800"/>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524000"/>
            <a:ext cx="8229600" cy="4709160"/>
          </a:xfrm>
          <a:ln>
            <a:solidFill>
              <a:srgbClr val="FFFF00"/>
            </a:solidFill>
          </a:ln>
        </p:spPr>
        <p:txBody>
          <a:bodyPr>
            <a:normAutofit/>
          </a:bodyPr>
          <a:lstStyle/>
          <a:p>
            <a:pPr>
              <a:buNone/>
            </a:pPr>
            <a:r>
              <a:rPr lang="en-US" dirty="0" smtClean="0"/>
              <a:t>    The weather station must send a summary of the weather data that has been collected from a thermometer, an anemometer, rain gauge and a barometer within the past hour. The weather station sends the hourly summaries of data from its location to its regional weather center. The summary includes minimum, maximum and average temperature and air pressure as well as rainfall and five minute readings of the wind direction and speed.</a:t>
            </a:r>
          </a:p>
        </p:txBody>
      </p:sp>
      <p:sp>
        <p:nvSpPr>
          <p:cNvPr id="9" name="Title 8"/>
          <p:cNvSpPr>
            <a:spLocks noGrp="1"/>
          </p:cNvSpPr>
          <p:nvPr>
            <p:ph type="title"/>
          </p:nvPr>
        </p:nvSpPr>
        <p:spPr/>
        <p:txBody>
          <a:bodyPr>
            <a:normAutofit fontScale="90000"/>
          </a:bodyPr>
          <a:lstStyle/>
          <a:p>
            <a:r>
              <a:rPr lang="en-US" dirty="0" smtClean="0"/>
              <a:t>Characteristics identified as Attributes</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17</a:t>
            </a:fld>
            <a:endParaRPr lang="en-US" dirty="0"/>
          </a:p>
        </p:txBody>
      </p:sp>
      <p:sp>
        <p:nvSpPr>
          <p:cNvPr id="11" name="Rectangle 10"/>
          <p:cNvSpPr/>
          <p:nvPr/>
        </p:nvSpPr>
        <p:spPr>
          <a:xfrm>
            <a:off x="1752600" y="1600200"/>
            <a:ext cx="2438400" cy="45720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48400" y="1600200"/>
            <a:ext cx="1600200" cy="457200"/>
          </a:xfrm>
          <a:prstGeom prst="rect">
            <a:avLst/>
          </a:prstGeom>
          <a:solidFill>
            <a:srgbClr val="FFFF0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2438400"/>
            <a:ext cx="2057400" cy="381000"/>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38600" y="2438400"/>
            <a:ext cx="20574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2200" y="2438400"/>
            <a:ext cx="17526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7400" y="2895600"/>
            <a:ext cx="1600200" cy="381000"/>
          </a:xfrm>
          <a:prstGeom prst="rect">
            <a:avLst/>
          </a:prstGeom>
          <a:solidFill>
            <a:srgbClr val="FFFF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105400" y="1600200"/>
            <a:ext cx="838200" cy="381000"/>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19800" y="2057400"/>
            <a:ext cx="1447800" cy="3048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257800" y="3352800"/>
            <a:ext cx="2743200" cy="304800"/>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57800" y="3733800"/>
            <a:ext cx="2743200" cy="381000"/>
          </a:xfrm>
          <a:prstGeom prst="rect">
            <a:avLst/>
          </a:prstGeom>
          <a:solidFill>
            <a:srgbClr val="92D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05200" y="5486400"/>
            <a:ext cx="2209800" cy="381000"/>
          </a:xfrm>
          <a:prstGeom prst="rect">
            <a:avLst/>
          </a:prstGeom>
          <a:solidFill>
            <a:srgbClr val="92D05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00800" y="5486400"/>
            <a:ext cx="1524000" cy="381000"/>
          </a:xfrm>
          <a:prstGeom prst="rect">
            <a:avLst/>
          </a:prstGeom>
          <a:solidFill>
            <a:srgbClr val="92D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191000" y="5029200"/>
            <a:ext cx="1066800" cy="381000"/>
          </a:xfrm>
          <a:prstGeom prst="rect">
            <a:avLst/>
          </a:prstGeom>
          <a:solidFill>
            <a:srgbClr val="92D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724400" y="4572000"/>
            <a:ext cx="1981200" cy="381000"/>
          </a:xfrm>
          <a:prstGeom prst="rect">
            <a:avLst/>
          </a:prstGeom>
          <a:solidFill>
            <a:srgbClr val="92D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43000" y="5029200"/>
            <a:ext cx="1828800" cy="381000"/>
          </a:xfrm>
          <a:prstGeom prst="rect">
            <a:avLst/>
          </a:prstGeom>
          <a:solidFill>
            <a:srgbClr val="92D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Drawing Classes</a:t>
            </a:r>
            <a:endParaRPr lang="en-US" dirty="0"/>
          </a:p>
        </p:txBody>
      </p:sp>
      <p:sp>
        <p:nvSpPr>
          <p:cNvPr id="6" name="Content Placeholder 5"/>
          <p:cNvSpPr>
            <a:spLocks noGrp="1"/>
          </p:cNvSpPr>
          <p:nvPr>
            <p:ph sz="half" idx="1"/>
          </p:nvPr>
        </p:nvSpPr>
        <p:spPr/>
        <p:txBody>
          <a:bodyPr/>
          <a:lstStyle/>
          <a:p>
            <a:pPr>
              <a:buNone/>
            </a:pPr>
            <a:endParaRPr lang="en-US" dirty="0"/>
          </a:p>
        </p:txBody>
      </p:sp>
      <p:sp>
        <p:nvSpPr>
          <p:cNvPr id="7" name="Content Placeholder 6"/>
          <p:cNvSpPr>
            <a:spLocks noGrp="1"/>
          </p:cNvSpPr>
          <p:nvPr>
            <p:ph sz="half" idx="2"/>
          </p:nvPr>
        </p:nvSpPr>
        <p:spPr>
          <a:xfrm>
            <a:off x="4953000" y="3124200"/>
            <a:ext cx="3429000" cy="1752600"/>
          </a:xfrm>
          <a:ln>
            <a:noFill/>
          </a:ln>
        </p:spPr>
        <p:txBody>
          <a:bodyPr/>
          <a:lstStyle/>
          <a:p>
            <a:r>
              <a:rPr lang="en-US" dirty="0" smtClean="0"/>
              <a:t>Class ID</a:t>
            </a:r>
          </a:p>
          <a:p>
            <a:r>
              <a:rPr lang="en-US" dirty="0" smtClean="0"/>
              <a:t>Attribute list</a:t>
            </a:r>
          </a:p>
          <a:p>
            <a:r>
              <a:rPr lang="en-US" dirty="0" smtClean="0"/>
              <a:t>Method list</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18</a:t>
            </a:fld>
            <a:endParaRPr lang="en-US" dirty="0"/>
          </a:p>
        </p:txBody>
      </p:sp>
      <p:sp>
        <p:nvSpPr>
          <p:cNvPr id="8" name="Rectangle 7"/>
          <p:cNvSpPr/>
          <p:nvPr/>
        </p:nvSpPr>
        <p:spPr>
          <a:xfrm>
            <a:off x="1143000" y="1905000"/>
            <a:ext cx="274320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rgbClr val="C00000"/>
                </a:solidFill>
                <a:latin typeface="Arial Rounded MT Bold" pitchFamily="34" charset="0"/>
              </a:rPr>
              <a:t>ClassName</a:t>
            </a:r>
            <a:endParaRPr lang="en-US" sz="2400" dirty="0">
              <a:solidFill>
                <a:srgbClr val="C00000"/>
              </a:solidFill>
              <a:latin typeface="Arial Rounded MT Bold" pitchFamily="34" charset="0"/>
            </a:endParaRPr>
          </a:p>
        </p:txBody>
      </p:sp>
      <p:sp>
        <p:nvSpPr>
          <p:cNvPr id="9" name="Rectangle 8"/>
          <p:cNvSpPr/>
          <p:nvPr/>
        </p:nvSpPr>
        <p:spPr>
          <a:xfrm>
            <a:off x="1143000" y="2971800"/>
            <a:ext cx="274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Rounded MT Bold" pitchFamily="34" charset="0"/>
              </a:rPr>
              <a:t>Attribute 1</a:t>
            </a:r>
          </a:p>
          <a:p>
            <a:pPr algn="ctr"/>
            <a:r>
              <a:rPr lang="en-US" sz="2400" dirty="0" smtClean="0">
                <a:latin typeface="Arial Rounded MT Bold" pitchFamily="34" charset="0"/>
              </a:rPr>
              <a:t>Attribute 2</a:t>
            </a:r>
          </a:p>
          <a:p>
            <a:pPr algn="ctr"/>
            <a:r>
              <a:rPr lang="en-US" sz="2400" dirty="0" smtClean="0">
                <a:latin typeface="Arial Rounded MT Bold" pitchFamily="34" charset="0"/>
              </a:rPr>
              <a:t>Attribute 3</a:t>
            </a:r>
            <a:endParaRPr lang="en-US" sz="2400" dirty="0">
              <a:latin typeface="Arial Rounded MT Bold" pitchFamily="34" charset="0"/>
            </a:endParaRPr>
          </a:p>
        </p:txBody>
      </p:sp>
      <p:sp>
        <p:nvSpPr>
          <p:cNvPr id="10" name="Rectangle 9"/>
          <p:cNvSpPr/>
          <p:nvPr/>
        </p:nvSpPr>
        <p:spPr>
          <a:xfrm>
            <a:off x="1143000" y="4800600"/>
            <a:ext cx="27432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Rounded MT Bold" pitchFamily="34" charset="0"/>
              </a:rPr>
              <a:t>Method 1</a:t>
            </a:r>
            <a:br>
              <a:rPr lang="en-US" sz="2400" dirty="0" smtClean="0">
                <a:solidFill>
                  <a:schemeClr val="tx1"/>
                </a:solidFill>
                <a:latin typeface="Arial Rounded MT Bold" pitchFamily="34" charset="0"/>
              </a:rPr>
            </a:br>
            <a:r>
              <a:rPr lang="en-US" sz="2400" dirty="0" smtClean="0">
                <a:solidFill>
                  <a:schemeClr val="tx1"/>
                </a:solidFill>
                <a:latin typeface="Arial Rounded MT Bold" pitchFamily="34" charset="0"/>
              </a:rPr>
              <a:t>Method 2</a:t>
            </a:r>
            <a:endParaRPr lang="en-US" sz="2400" dirty="0">
              <a:solidFill>
                <a:schemeClr val="tx1"/>
              </a:solidFill>
              <a:latin typeface="Arial Rounded MT Bold" pitchFamily="34" charset="0"/>
            </a:endParaRPr>
          </a:p>
        </p:txBody>
      </p:sp>
      <p:cxnSp>
        <p:nvCxnSpPr>
          <p:cNvPr id="12" name="Straight Arrow Connector 11"/>
          <p:cNvCxnSpPr/>
          <p:nvPr/>
        </p:nvCxnSpPr>
        <p:spPr>
          <a:xfrm rot="10800000" flipV="1">
            <a:off x="3962400" y="4343400"/>
            <a:ext cx="1295400"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3962400" y="3886200"/>
            <a:ext cx="1295400" cy="76200"/>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3962400" y="2362200"/>
            <a:ext cx="1295400" cy="990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ent Placeholder 5" descr="weather.wmf"/>
          <p:cNvPicPr>
            <a:picLocks noGrp="1" noChangeAspect="1"/>
          </p:cNvPicPr>
          <p:nvPr>
            <p:ph idx="1"/>
          </p:nvPr>
        </p:nvPicPr>
        <p:blipFill>
          <a:blip r:embed="rId2"/>
          <a:stretch>
            <a:fillRect/>
          </a:stretch>
        </p:blipFill>
        <p:spPr>
          <a:xfrm>
            <a:off x="901032" y="1371600"/>
            <a:ext cx="7317348" cy="4724400"/>
          </a:xfrm>
        </p:spPr>
      </p:pic>
      <p:sp>
        <p:nvSpPr>
          <p:cNvPr id="3" name="Title 2"/>
          <p:cNvSpPr>
            <a:spLocks noGrp="1"/>
          </p:cNvSpPr>
          <p:nvPr>
            <p:ph type="title"/>
          </p:nvPr>
        </p:nvSpPr>
        <p:spPr/>
        <p:txBody>
          <a:bodyPr/>
          <a:lstStyle/>
          <a:p>
            <a:r>
              <a:rPr lang="en-US" dirty="0" smtClean="0"/>
              <a:t>Putting the model together</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19</a:t>
            </a:fld>
            <a:endParaRPr lang="en-US" dirty="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course</a:t>
            </a:r>
            <a:endParaRPr lang="en-US" dirty="0"/>
          </a:p>
        </p:txBody>
      </p:sp>
      <p:sp>
        <p:nvSpPr>
          <p:cNvPr id="3" name="Text Placeholder 2"/>
          <p:cNvSpPr>
            <a:spLocks noGrp="1"/>
          </p:cNvSpPr>
          <p:nvPr>
            <p:ph type="body" idx="1"/>
          </p:nvPr>
        </p:nvSpPr>
        <p:spPr/>
        <p:txBody>
          <a:bodyPr/>
          <a:lstStyle/>
          <a:p>
            <a:r>
              <a:rPr lang="en-US" dirty="0" smtClean="0"/>
              <a:t>A walk through the syllabus</a:t>
            </a:r>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2</a:t>
            </a:fld>
            <a:endParaRPr lang="en-US"/>
          </a:p>
        </p:txBody>
      </p:sp>
      <p:sp>
        <p:nvSpPr>
          <p:cNvPr id="7" name="Rectangle 6"/>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components</a:t>
            </a:r>
            <a:endParaRPr lang="en-US" dirty="0"/>
          </a:p>
        </p:txBody>
      </p:sp>
      <p:sp>
        <p:nvSpPr>
          <p:cNvPr id="8" name="Text Placeholder 7"/>
          <p:cNvSpPr>
            <a:spLocks noGrp="1"/>
          </p:cNvSpPr>
          <p:nvPr>
            <p:ph type="body" idx="1"/>
          </p:nvPr>
        </p:nvSpPr>
        <p:spPr/>
        <p:txBody>
          <a:bodyPr/>
          <a:lstStyle/>
          <a:p>
            <a:r>
              <a:rPr lang="en-US" dirty="0" smtClean="0"/>
              <a:t>Attributes and methods</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20</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r>
              <a:rPr lang="en-US" dirty="0" smtClean="0"/>
              <a:t>Exploring the nature and components of a class</a:t>
            </a:r>
          </a:p>
          <a:p>
            <a:r>
              <a:rPr lang="en-US" dirty="0" smtClean="0"/>
              <a:t>Experimentation with constructors, </a:t>
            </a:r>
            <a:r>
              <a:rPr lang="en-US" dirty="0" err="1" smtClean="0"/>
              <a:t>accessor</a:t>
            </a:r>
            <a:r>
              <a:rPr lang="en-US" dirty="0" smtClean="0"/>
              <a:t> and setter methods</a:t>
            </a:r>
          </a:p>
          <a:p>
            <a:r>
              <a:rPr lang="en-US" dirty="0" smtClean="0"/>
              <a:t>Communication with methods</a:t>
            </a:r>
          </a:p>
          <a:p>
            <a:pPr>
              <a:buNone/>
            </a:pPr>
            <a:r>
              <a:rPr lang="en-US" dirty="0" smtClean="0"/>
              <a:t> </a:t>
            </a:r>
            <a:endParaRPr lang="en-US" dirty="0"/>
          </a:p>
        </p:txBody>
      </p:sp>
      <p:sp>
        <p:nvSpPr>
          <p:cNvPr id="11" name="Content Placeholder 10"/>
          <p:cNvSpPr>
            <a:spLocks noGrp="1"/>
          </p:cNvSpPr>
          <p:nvPr>
            <p:ph sz="quarter" idx="4"/>
          </p:nvPr>
        </p:nvSpPr>
        <p:spPr/>
        <p:txBody>
          <a:bodyPr/>
          <a:lstStyle/>
          <a:p>
            <a:r>
              <a:rPr lang="en-US" smtClean="0"/>
              <a:t>Programming Ruby, Chapter 3</a:t>
            </a:r>
          </a:p>
          <a:p>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21</a:t>
            </a:fld>
            <a:endParaRPr lang="en-US" dirty="0"/>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Variables in Ruby</a:t>
            </a:r>
            <a:endParaRPr lang="en-US" dirty="0"/>
          </a:p>
        </p:txBody>
      </p:sp>
      <p:sp>
        <p:nvSpPr>
          <p:cNvPr id="8" name="Text Placeholder 7"/>
          <p:cNvSpPr>
            <a:spLocks noGrp="1"/>
          </p:cNvSpPr>
          <p:nvPr>
            <p:ph type="body" idx="1"/>
          </p:nvPr>
        </p:nvSpPr>
        <p:spPr/>
        <p:txBody>
          <a:bodyPr/>
          <a:lstStyle/>
          <a:p>
            <a:r>
              <a:rPr lang="en-US" dirty="0" smtClean="0"/>
              <a:t>Storing information</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22</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normAutofit lnSpcReduction="10000"/>
          </a:bodyPr>
          <a:lstStyle/>
          <a:p>
            <a:r>
              <a:rPr lang="en-US" dirty="0" smtClean="0"/>
              <a:t>Understanding the use of variables in Ruby:</a:t>
            </a:r>
          </a:p>
          <a:p>
            <a:pPr lvl="1"/>
            <a:r>
              <a:rPr lang="en-US" dirty="0" smtClean="0"/>
              <a:t>Range of variables</a:t>
            </a:r>
          </a:p>
          <a:p>
            <a:pPr lvl="1"/>
            <a:r>
              <a:rPr lang="en-US" dirty="0" smtClean="0"/>
              <a:t>Scope of operation</a:t>
            </a:r>
          </a:p>
          <a:p>
            <a:pPr lvl="1"/>
            <a:r>
              <a:rPr lang="en-US" dirty="0" smtClean="0"/>
              <a:t>Popular naming conventions</a:t>
            </a:r>
          </a:p>
          <a:p>
            <a:r>
              <a:rPr lang="en-US" dirty="0" smtClean="0"/>
              <a:t>Understanding the use of class, instance, global and </a:t>
            </a:r>
            <a:r>
              <a:rPr lang="en-US" smtClean="0"/>
              <a:t>local variables</a:t>
            </a:r>
            <a:endParaRPr lang="en-US" dirty="0" smtClean="0"/>
          </a:p>
        </p:txBody>
      </p:sp>
      <p:sp>
        <p:nvSpPr>
          <p:cNvPr id="11" name="Content Placeholder 10"/>
          <p:cNvSpPr>
            <a:spLocks noGrp="1"/>
          </p:cNvSpPr>
          <p:nvPr>
            <p:ph sz="quarter" idx="4"/>
          </p:nvPr>
        </p:nvSpPr>
        <p:spPr/>
        <p:txBody>
          <a:bodyPr/>
          <a:lstStyle/>
          <a:p>
            <a:r>
              <a:rPr lang="en-US" dirty="0" smtClean="0"/>
              <a:t>Programming Ruby, Chapter 3</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23</a:t>
            </a:fld>
            <a:endParaRPr lang="en-US" dirty="0"/>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methods</a:t>
            </a:r>
            <a:endParaRPr lang="en-US" dirty="0"/>
          </a:p>
        </p:txBody>
      </p:sp>
      <p:sp>
        <p:nvSpPr>
          <p:cNvPr id="3" name="Text Placeholder 2"/>
          <p:cNvSpPr>
            <a:spLocks noGrp="1"/>
          </p:cNvSpPr>
          <p:nvPr>
            <p:ph type="body" idx="1"/>
          </p:nvPr>
        </p:nvSpPr>
        <p:spPr/>
        <p:txBody>
          <a:bodyPr/>
          <a:lstStyle/>
          <a:p>
            <a:r>
              <a:rPr lang="en-US" dirty="0" smtClean="0"/>
              <a:t>Storing and manipulating numbers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24</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p>
        </p:txBody>
      </p:sp>
      <p:sp>
        <p:nvSpPr>
          <p:cNvPr id="9" name="Content Placeholder 8"/>
          <p:cNvSpPr>
            <a:spLocks noGrp="1"/>
          </p:cNvSpPr>
          <p:nvPr>
            <p:ph sz="quarter" idx="2"/>
          </p:nvPr>
        </p:nvSpPr>
        <p:spPr/>
        <p:txBody>
          <a:bodyPr>
            <a:normAutofit/>
          </a:bodyPr>
          <a:lstStyle/>
          <a:p>
            <a:r>
              <a:rPr lang="en-US" dirty="0" smtClean="0"/>
              <a:t>Explore float, integer, </a:t>
            </a:r>
            <a:r>
              <a:rPr lang="en-US" dirty="0" err="1" smtClean="0"/>
              <a:t>bignum</a:t>
            </a:r>
            <a:r>
              <a:rPr lang="en-US" dirty="0" smtClean="0"/>
              <a:t> and math class libraries </a:t>
            </a:r>
          </a:p>
          <a:p>
            <a:r>
              <a:rPr lang="en-US" dirty="0" smtClean="0"/>
              <a:t>Experiment with numerical operators, methods and expressions</a:t>
            </a:r>
          </a:p>
          <a:p>
            <a:r>
              <a:rPr lang="en-US" dirty="0" smtClean="0"/>
              <a:t>Understand the concept of precedence</a:t>
            </a:r>
          </a:p>
          <a:p>
            <a:pPr>
              <a:buNone/>
            </a:pPr>
            <a:endParaRPr lang="en-US" dirty="0"/>
          </a:p>
        </p:txBody>
      </p:sp>
      <p:sp>
        <p:nvSpPr>
          <p:cNvPr id="11" name="Content Placeholder 10"/>
          <p:cNvSpPr>
            <a:spLocks noGrp="1"/>
          </p:cNvSpPr>
          <p:nvPr>
            <p:ph sz="quarter" idx="4"/>
          </p:nvPr>
        </p:nvSpPr>
        <p:spPr/>
        <p:txBody>
          <a:bodyPr/>
          <a:lstStyle/>
          <a:p>
            <a:r>
              <a:rPr lang="en-US" dirty="0" smtClean="0"/>
              <a:t>Programming Ruby:</a:t>
            </a:r>
          </a:p>
          <a:p>
            <a:pPr lvl="1"/>
            <a:r>
              <a:rPr lang="en-US" dirty="0" smtClean="0"/>
              <a:t>Chapter </a:t>
            </a:r>
          </a:p>
          <a:p>
            <a:pPr lvl="1"/>
            <a:r>
              <a:rPr lang="en-US" dirty="0" smtClean="0"/>
              <a:t>Ruby Library Reference</a:t>
            </a:r>
          </a:p>
          <a:p>
            <a:pPr lvl="1">
              <a:buNone/>
            </a:pP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25</a:t>
            </a:fld>
            <a:endParaRPr lang="en-US" dirty="0"/>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Constructors, setters and </a:t>
            </a:r>
            <a:r>
              <a:rPr lang="en-US" dirty="0" err="1" smtClean="0"/>
              <a:t>accessors</a:t>
            </a:r>
            <a:endParaRPr lang="en-US" dirty="0"/>
          </a:p>
        </p:txBody>
      </p:sp>
      <p:sp>
        <p:nvSpPr>
          <p:cNvPr id="8" name="Text Placeholder 7"/>
          <p:cNvSpPr>
            <a:spLocks noGrp="1"/>
          </p:cNvSpPr>
          <p:nvPr>
            <p:ph type="body" idx="1"/>
          </p:nvPr>
        </p:nvSpPr>
        <p:spPr/>
        <p:txBody>
          <a:bodyPr/>
          <a:lstStyle/>
          <a:p>
            <a:r>
              <a:rPr lang="en-US" dirty="0" smtClean="0"/>
              <a:t>Creating and accessing objects</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26</a:t>
            </a:fld>
            <a:endParaRPr lang="en-US"/>
          </a:p>
        </p:txBody>
      </p:sp>
      <p:sp>
        <p:nvSpPr>
          <p:cNvPr id="9" name="Rectangle 8"/>
          <p:cNvSpPr/>
          <p:nvPr/>
        </p:nvSpPr>
        <p:spPr>
          <a:xfrm>
            <a:off x="0" y="47244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86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r>
              <a:rPr lang="en-US" dirty="0" smtClean="0"/>
              <a:t>Setting and monitoring instance variables</a:t>
            </a:r>
          </a:p>
          <a:p>
            <a:endParaRPr lang="en-US" dirty="0"/>
          </a:p>
        </p:txBody>
      </p:sp>
      <p:sp>
        <p:nvSpPr>
          <p:cNvPr id="11" name="Content Placeholder 10"/>
          <p:cNvSpPr>
            <a:spLocks noGrp="1"/>
          </p:cNvSpPr>
          <p:nvPr>
            <p:ph sz="quarter" idx="4"/>
          </p:nvPr>
        </p:nvSpPr>
        <p:spPr/>
        <p:txBody>
          <a:bodyPr/>
          <a:lstStyle/>
          <a:p>
            <a:r>
              <a:rPr lang="en-US" dirty="0" smtClean="0"/>
              <a:t>Programming Ruby, Chapter</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27</a:t>
            </a:fld>
            <a:endParaRPr lang="en-US" dirty="0"/>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Conditionals</a:t>
            </a:r>
            <a:endParaRPr lang="en-US" dirty="0"/>
          </a:p>
        </p:txBody>
      </p:sp>
      <p:sp>
        <p:nvSpPr>
          <p:cNvPr id="8" name="Text Placeholder 7"/>
          <p:cNvSpPr>
            <a:spLocks noGrp="1"/>
          </p:cNvSpPr>
          <p:nvPr>
            <p:ph type="body" idx="1"/>
          </p:nvPr>
        </p:nvSpPr>
        <p:spPr/>
        <p:txBody>
          <a:bodyPr/>
          <a:lstStyle/>
          <a:p>
            <a:r>
              <a:rPr lang="en-US" dirty="0" smtClean="0"/>
              <a:t>Programming choices</a:t>
            </a:r>
            <a:endParaRPr lang="en-US" dirty="0"/>
          </a:p>
        </p:txBody>
      </p:sp>
      <p:sp>
        <p:nvSpPr>
          <p:cNvPr id="5" name="Footer Placeholder 4"/>
          <p:cNvSpPr>
            <a:spLocks noGrp="1"/>
          </p:cNvSpPr>
          <p:nvPr>
            <p:ph type="ftr" sz="quarter" idx="11"/>
          </p:nvPr>
        </p:nvSpPr>
        <p:spPr/>
        <p:txBody>
          <a:bodyPr/>
          <a:lstStyle/>
          <a:p>
            <a:r>
              <a:rPr lang="en-US" dirty="0" smtClean="0"/>
              <a:t>CSCI A201 Spring 2009</a:t>
            </a:r>
            <a:endParaRPr lang="en-US" dirty="0"/>
          </a:p>
        </p:txBody>
      </p:sp>
      <p:sp>
        <p:nvSpPr>
          <p:cNvPr id="6" name="Slide Number Placeholder 5"/>
          <p:cNvSpPr>
            <a:spLocks noGrp="1"/>
          </p:cNvSpPr>
          <p:nvPr>
            <p:ph type="sldNum" sz="quarter" idx="12"/>
          </p:nvPr>
        </p:nvSpPr>
        <p:spPr/>
        <p:txBody>
          <a:bodyPr/>
          <a:lstStyle/>
          <a:p>
            <a:fld id="{56430C49-DBD6-47B7-8A03-875AFD9E3974}" type="slidenum">
              <a:rPr lang="en-US" smtClean="0"/>
              <a:pPr/>
              <a:t>28</a:t>
            </a:fld>
            <a:endParaRPr lang="en-US"/>
          </a:p>
        </p:txBody>
      </p:sp>
      <p:sp>
        <p:nvSpPr>
          <p:cNvPr id="9" name="Rectangle 8"/>
          <p:cNvSpPr/>
          <p:nvPr/>
        </p:nvSpPr>
        <p:spPr>
          <a:xfrm>
            <a:off x="0" y="4876800"/>
            <a:ext cx="9144000" cy="609600"/>
          </a:xfrm>
          <a:prstGeom prst="rect">
            <a:avLst/>
          </a:prstGeom>
          <a:blipFill dpi="0" rotWithShape="1">
            <a:blip r:embed="rId3"/>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3"/>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r>
              <a:rPr lang="en-US" dirty="0" smtClean="0"/>
              <a:t>Explore the  use of </a:t>
            </a:r>
            <a:r>
              <a:rPr lang="en-US" dirty="0" err="1" smtClean="0"/>
              <a:t>if,unless</a:t>
            </a:r>
            <a:r>
              <a:rPr lang="en-US" dirty="0" smtClean="0"/>
              <a:t> and switch statements</a:t>
            </a:r>
          </a:p>
          <a:p>
            <a:r>
              <a:rPr lang="en-US" dirty="0" smtClean="0"/>
              <a:t>Understand the use of multiple if statements</a:t>
            </a:r>
          </a:p>
          <a:p>
            <a:r>
              <a:rPr lang="en-US" dirty="0" smtClean="0"/>
              <a:t>Explore  the use of AND </a:t>
            </a:r>
            <a:r>
              <a:rPr lang="en-US" dirty="0" err="1" smtClean="0"/>
              <a:t>and</a:t>
            </a:r>
            <a:r>
              <a:rPr lang="en-US" dirty="0" smtClean="0"/>
              <a:t> OR to combine logical expression</a:t>
            </a:r>
            <a:endParaRPr lang="en-US" dirty="0"/>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29</a:t>
            </a:fld>
            <a:endParaRPr lang="en-US" dirty="0"/>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normAutofit fontScale="92500" lnSpcReduction="10000"/>
          </a:bodyPr>
          <a:lstStyle/>
          <a:p>
            <a:r>
              <a:rPr lang="en-US" dirty="0" smtClean="0"/>
              <a:t>To provide an understanding of the content and nature of this course</a:t>
            </a:r>
          </a:p>
          <a:p>
            <a:r>
              <a:rPr lang="en-US" dirty="0" smtClean="0"/>
              <a:t>Help students better decide whether this course matches their needs.</a:t>
            </a:r>
          </a:p>
          <a:p>
            <a:r>
              <a:rPr lang="en-US" dirty="0" smtClean="0"/>
              <a:t>Invite students to communicate their expectations.</a:t>
            </a:r>
          </a:p>
          <a:p>
            <a:endParaRPr lang="en-US" dirty="0"/>
          </a:p>
        </p:txBody>
      </p:sp>
      <p:sp>
        <p:nvSpPr>
          <p:cNvPr id="11" name="Content Placeholder 10"/>
          <p:cNvSpPr>
            <a:spLocks noGrp="1"/>
          </p:cNvSpPr>
          <p:nvPr>
            <p:ph sz="quarter" idx="4"/>
          </p:nvPr>
        </p:nvSpPr>
        <p:spPr/>
        <p:txBody>
          <a:bodyPr/>
          <a:lstStyle/>
          <a:p>
            <a:r>
              <a:rPr lang="en-US" dirty="0" smtClean="0"/>
              <a:t>Course syllabus</a:t>
            </a:r>
          </a:p>
          <a:p>
            <a:r>
              <a:rPr lang="en-US" dirty="0" smtClean="0"/>
              <a:t>Supplemental resources:</a:t>
            </a:r>
          </a:p>
          <a:p>
            <a:pPr lvl="1"/>
            <a:r>
              <a:rPr lang="en-US" dirty="0" smtClean="0"/>
              <a:t>Online instruction: is it right for me?</a:t>
            </a:r>
          </a:p>
          <a:p>
            <a:pPr lvl="1"/>
            <a:r>
              <a:rPr lang="en-US" dirty="0" smtClean="0"/>
              <a:t>What do I need for this course?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a:t>
            </a:fld>
            <a:endParaRPr lang="en-US" dirty="0"/>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Arrays and Hashes</a:t>
            </a:r>
            <a:endParaRPr lang="en-US" dirty="0"/>
          </a:p>
        </p:txBody>
      </p:sp>
      <p:sp>
        <p:nvSpPr>
          <p:cNvPr id="8" name="Text Placeholder 7"/>
          <p:cNvSpPr>
            <a:spLocks noGrp="1"/>
          </p:cNvSpPr>
          <p:nvPr>
            <p:ph type="body" idx="1"/>
          </p:nvPr>
        </p:nvSpPr>
        <p:spPr/>
        <p:txBody>
          <a:bodyPr/>
          <a:lstStyle/>
          <a:p>
            <a:r>
              <a:rPr lang="en-US" dirty="0" smtClean="0"/>
              <a:t>Collections of objects</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30</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31</a:t>
            </a:fld>
            <a:endParaRPr lang="en-US" dirty="0"/>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Loops and </a:t>
            </a:r>
            <a:r>
              <a:rPr lang="en-US" dirty="0" err="1" smtClean="0"/>
              <a:t>iterators</a:t>
            </a:r>
            <a:endParaRPr lang="en-US" dirty="0"/>
          </a:p>
        </p:txBody>
      </p:sp>
      <p:sp>
        <p:nvSpPr>
          <p:cNvPr id="8" name="Text Placeholder 7"/>
          <p:cNvSpPr>
            <a:spLocks noGrp="1"/>
          </p:cNvSpPr>
          <p:nvPr>
            <p:ph type="body" idx="1"/>
          </p:nvPr>
        </p:nvSpPr>
        <p:spPr/>
        <p:txBody>
          <a:bodyPr/>
          <a:lstStyle/>
          <a:p>
            <a:r>
              <a:rPr lang="en-US" dirty="0" smtClean="0"/>
              <a:t>Repetition</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32</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33</a:t>
            </a:fld>
            <a:endParaRPr lang="en-US" dirty="0"/>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library essentials</a:t>
            </a:r>
            <a:endParaRPr lang="en-US" dirty="0"/>
          </a:p>
        </p:txBody>
      </p:sp>
      <p:sp>
        <p:nvSpPr>
          <p:cNvPr id="8" name="Text Placeholder 7"/>
          <p:cNvSpPr>
            <a:spLocks noGrp="1"/>
          </p:cNvSpPr>
          <p:nvPr>
            <p:ph type="body" idx="1"/>
          </p:nvPr>
        </p:nvSpPr>
        <p:spPr/>
        <p:txBody>
          <a:bodyPr/>
          <a:lstStyle/>
          <a:p>
            <a:r>
              <a:rPr lang="en-US" dirty="0" smtClean="0"/>
              <a:t>Getting basic information on classes and objects</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34</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35</a:t>
            </a:fld>
            <a:endParaRPr lang="en-US" dirty="0"/>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Text Placeholder 2"/>
          <p:cNvSpPr>
            <a:spLocks noGrp="1"/>
          </p:cNvSpPr>
          <p:nvPr>
            <p:ph type="body" idx="1"/>
          </p:nvPr>
        </p:nvSpPr>
        <p:spPr/>
        <p:txBody>
          <a:bodyPr/>
          <a:lstStyle/>
          <a:p>
            <a:r>
              <a:rPr lang="en-US" dirty="0" smtClean="0"/>
              <a:t>Building classes out of other classes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36</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37</a:t>
            </a:fld>
            <a:endParaRPr lang="en-US" dirty="0"/>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File I/O</a:t>
            </a:r>
            <a:endParaRPr lang="en-US" dirty="0"/>
          </a:p>
        </p:txBody>
      </p:sp>
      <p:sp>
        <p:nvSpPr>
          <p:cNvPr id="8" name="Text Placeholder 7"/>
          <p:cNvSpPr>
            <a:spLocks noGrp="1"/>
          </p:cNvSpPr>
          <p:nvPr>
            <p:ph type="body" idx="1"/>
          </p:nvPr>
        </p:nvSpPr>
        <p:spPr/>
        <p:txBody>
          <a:bodyPr/>
          <a:lstStyle/>
          <a:p>
            <a:r>
              <a:rPr lang="en-US" dirty="0" smtClean="0"/>
              <a:t>Storing information on disk</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38</a:t>
            </a:fld>
            <a:endParaRPr lang="en-US"/>
          </a:p>
        </p:txBody>
      </p:sp>
      <p:sp>
        <p:nvSpPr>
          <p:cNvPr id="9" name="Rectangle 8"/>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39</a:t>
            </a:fld>
            <a:endParaRPr lang="en-US" dirty="0"/>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resources </a:t>
            </a:r>
            <a:endParaRPr lang="en-US" dirty="0"/>
          </a:p>
        </p:txBody>
      </p:sp>
      <p:sp>
        <p:nvSpPr>
          <p:cNvPr id="3" name="Text Placeholder 2"/>
          <p:cNvSpPr>
            <a:spLocks noGrp="1"/>
          </p:cNvSpPr>
          <p:nvPr>
            <p:ph type="body" idx="1"/>
          </p:nvPr>
        </p:nvSpPr>
        <p:spPr/>
        <p:txBody>
          <a:bodyPr/>
          <a:lstStyle/>
          <a:p>
            <a:r>
              <a:rPr lang="en-US" dirty="0" smtClean="0"/>
              <a:t>Course materials, websites and other resources available to students of this course.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a:t>
            </a:fld>
            <a:endParaRPr lang="en-US" dirty="0"/>
          </a:p>
        </p:txBody>
      </p:sp>
      <p:sp>
        <p:nvSpPr>
          <p:cNvPr id="6" name="Rectangle 5"/>
          <p:cNvSpPr/>
          <p:nvPr/>
        </p:nvSpPr>
        <p:spPr>
          <a:xfrm>
            <a:off x="0" y="48006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28600"/>
            <a:ext cx="9144000" cy="4572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a:t>
            </a:r>
            <a:br>
              <a:rPr lang="en-US" dirty="0" smtClean="0"/>
            </a:br>
            <a:r>
              <a:rPr lang="en-US" dirty="0" smtClean="0"/>
              <a:t>Equipment rental</a:t>
            </a:r>
            <a:endParaRPr lang="en-US" dirty="0"/>
          </a:p>
        </p:txBody>
      </p:sp>
      <p:sp>
        <p:nvSpPr>
          <p:cNvPr id="3" name="Text Placeholder 2"/>
          <p:cNvSpPr>
            <a:spLocks noGrp="1"/>
          </p:cNvSpPr>
          <p:nvPr>
            <p:ph type="body" idx="1"/>
          </p:nvPr>
        </p:nvSpPr>
        <p:spPr/>
        <p:txBody>
          <a:bodyPr/>
          <a:lstStyle/>
          <a:p>
            <a:r>
              <a:rPr lang="en-US" dirty="0" smtClean="0"/>
              <a:t>Using classes to track equipment for rent</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40</a:t>
            </a:fld>
            <a:endParaRPr lang="en-US" dirty="0"/>
          </a:p>
        </p:txBody>
      </p:sp>
      <p:sp>
        <p:nvSpPr>
          <p:cNvPr id="6" name="Rectangle 5"/>
          <p:cNvSpPr/>
          <p:nvPr/>
        </p:nvSpPr>
        <p:spPr>
          <a:xfrm>
            <a:off x="0" y="35052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41</a:t>
            </a:fld>
            <a:endParaRPr lang="en-US" dirty="0"/>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string methods</a:t>
            </a:r>
            <a:endParaRPr lang="en-US" dirty="0"/>
          </a:p>
        </p:txBody>
      </p:sp>
      <p:sp>
        <p:nvSpPr>
          <p:cNvPr id="8" name="Text Placeholder 7"/>
          <p:cNvSpPr>
            <a:spLocks noGrp="1"/>
          </p:cNvSpPr>
          <p:nvPr>
            <p:ph type="body" idx="1"/>
          </p:nvPr>
        </p:nvSpPr>
        <p:spPr/>
        <p:txBody>
          <a:bodyPr/>
          <a:lstStyle/>
          <a:p>
            <a:r>
              <a:rPr lang="en-US" dirty="0" smtClean="0"/>
              <a:t>Working with text</a:t>
            </a:r>
            <a:endParaRPr lang="en-US" dirty="0"/>
          </a:p>
        </p:txBody>
      </p:sp>
      <p:sp>
        <p:nvSpPr>
          <p:cNvPr id="5" name="Footer Placeholder 4"/>
          <p:cNvSpPr>
            <a:spLocks noGrp="1"/>
          </p:cNvSpPr>
          <p:nvPr>
            <p:ph type="ftr" sz="quarter" idx="11"/>
          </p:nvPr>
        </p:nvSpPr>
        <p:spPr/>
        <p:txBody>
          <a:bodyPr/>
          <a:lstStyle/>
          <a:p>
            <a:r>
              <a:rPr lang="en-US" dirty="0" smtClean="0">
                <a:solidFill>
                  <a:srgbClr val="C00000"/>
                </a:solidFill>
              </a:rPr>
              <a:t>Lecture notes for A201</a:t>
            </a:r>
            <a:endParaRPr lang="en-US" dirty="0">
              <a:solidFill>
                <a:srgbClr val="C00000"/>
              </a:solidFill>
            </a:endParaRPr>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43</a:t>
            </a:fld>
            <a:endParaRPr lang="en-US" dirty="0"/>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Regular expression methods</a:t>
            </a:r>
            <a:endParaRPr lang="en-US" dirty="0"/>
          </a:p>
        </p:txBody>
      </p:sp>
      <p:sp>
        <p:nvSpPr>
          <p:cNvPr id="8" name="Text Placeholder 7"/>
          <p:cNvSpPr>
            <a:spLocks noGrp="1"/>
          </p:cNvSpPr>
          <p:nvPr>
            <p:ph type="body" idx="1"/>
          </p:nvPr>
        </p:nvSpPr>
        <p:spPr/>
        <p:txBody>
          <a:bodyPr/>
          <a:lstStyle/>
          <a:p>
            <a:r>
              <a:rPr lang="en-US" dirty="0" smtClean="0"/>
              <a:t>Parsing text for patterns</a:t>
            </a:r>
            <a:endParaRPr lang="en-US" dirty="0"/>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44</a:t>
            </a:fld>
            <a:endParaRPr lang="en-US"/>
          </a:p>
        </p:txBody>
      </p:sp>
      <p:sp>
        <p:nvSpPr>
          <p:cNvPr id="9" name="Rectangle 8"/>
          <p:cNvSpPr/>
          <p:nvPr/>
        </p:nvSpPr>
        <p:spPr>
          <a:xfrm>
            <a:off x="0" y="47244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86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45</a:t>
            </a:fld>
            <a:endParaRPr lang="en-US" dirty="0"/>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315200" cy="1828800"/>
          </a:xfrm>
        </p:spPr>
        <p:txBody>
          <a:bodyPr/>
          <a:lstStyle/>
          <a:p>
            <a:r>
              <a:rPr lang="en-US" dirty="0" smtClean="0"/>
              <a:t>Task 2:</a:t>
            </a:r>
            <a:br>
              <a:rPr lang="en-US" dirty="0" smtClean="0"/>
            </a:br>
            <a:r>
              <a:rPr lang="en-US" sz="4400" dirty="0" smtClean="0"/>
              <a:t>Scanning headline news</a:t>
            </a:r>
            <a:endParaRPr lang="en-US" sz="4400" b="0" dirty="0"/>
          </a:p>
        </p:txBody>
      </p:sp>
      <p:sp>
        <p:nvSpPr>
          <p:cNvPr id="3" name="Text Placeholder 2"/>
          <p:cNvSpPr>
            <a:spLocks noGrp="1"/>
          </p:cNvSpPr>
          <p:nvPr>
            <p:ph type="body" idx="1"/>
          </p:nvPr>
        </p:nvSpPr>
        <p:spPr/>
        <p:txBody>
          <a:bodyPr/>
          <a:lstStyle/>
          <a:p>
            <a:r>
              <a:rPr lang="en-US" dirty="0" smtClean="0"/>
              <a:t>Gleaning information from RSS feeds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46</a:t>
            </a:fld>
            <a:endParaRPr lang="en-US" dirty="0"/>
          </a:p>
        </p:txBody>
      </p:sp>
      <p:sp>
        <p:nvSpPr>
          <p:cNvPr id="6" name="Rectangle 5"/>
          <p:cNvSpPr/>
          <p:nvPr/>
        </p:nvSpPr>
        <p:spPr>
          <a:xfrm>
            <a:off x="0" y="35052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47</a:t>
            </a:fld>
            <a:endParaRPr lang="en-US" dirty="0"/>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FX-Ruby Graphics</a:t>
            </a:r>
            <a:endParaRPr lang="en-US" dirty="0"/>
          </a:p>
        </p:txBody>
      </p:sp>
      <p:sp>
        <p:nvSpPr>
          <p:cNvPr id="3" name="Text Placeholder 2"/>
          <p:cNvSpPr>
            <a:spLocks noGrp="1"/>
          </p:cNvSpPr>
          <p:nvPr>
            <p:ph type="body" idx="1"/>
          </p:nvPr>
        </p:nvSpPr>
        <p:spPr/>
        <p:txBody>
          <a:bodyPr/>
          <a:lstStyle/>
          <a:p>
            <a:r>
              <a:rPr lang="en-US" dirty="0" smtClean="0"/>
              <a:t>Working with a graphics package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48</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49</a:t>
            </a:fld>
            <a:endParaRPr lang="en-US" dirty="0"/>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r>
              <a:rPr lang="en-US" dirty="0" smtClean="0"/>
              <a:t>To highlight resources available to students of this course</a:t>
            </a:r>
          </a:p>
          <a:p>
            <a:r>
              <a:rPr lang="en-US" dirty="0" smtClean="0"/>
              <a:t>Identify the means by which students can contact the instructor</a:t>
            </a:r>
          </a:p>
          <a:p>
            <a:r>
              <a:rPr lang="en-US" dirty="0" smtClean="0"/>
              <a:t>Encourage students to participate in course chat and wiki services</a:t>
            </a:r>
            <a:endParaRPr lang="en-US" dirty="0"/>
          </a:p>
        </p:txBody>
      </p:sp>
      <p:sp>
        <p:nvSpPr>
          <p:cNvPr id="11" name="Content Placeholder 10"/>
          <p:cNvSpPr>
            <a:spLocks noGrp="1"/>
          </p:cNvSpPr>
          <p:nvPr>
            <p:ph sz="quarter" idx="4"/>
          </p:nvPr>
        </p:nvSpPr>
        <p:spPr/>
        <p:txBody>
          <a:bodyPr/>
          <a:lstStyle/>
          <a:p>
            <a:r>
              <a:rPr lang="en-US" dirty="0" smtClean="0"/>
              <a:t>Syllabus</a:t>
            </a:r>
          </a:p>
          <a:p>
            <a:r>
              <a:rPr lang="en-US" dirty="0" smtClean="0"/>
              <a:t>Course Wiki pages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a:t>
            </a:fld>
            <a:endParaRPr lang="en-US" dirty="0"/>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br>
              <a:rPr lang="en-US" dirty="0" smtClean="0"/>
            </a:br>
            <a:r>
              <a:rPr lang="en-US" dirty="0" smtClean="0"/>
              <a:t>Robot simulator</a:t>
            </a:r>
            <a:endParaRPr lang="en-US" dirty="0"/>
          </a:p>
        </p:txBody>
      </p:sp>
      <p:sp>
        <p:nvSpPr>
          <p:cNvPr id="3" name="Text Placeholder 2"/>
          <p:cNvSpPr>
            <a:spLocks noGrp="1"/>
          </p:cNvSpPr>
          <p:nvPr>
            <p:ph type="body" idx="1"/>
          </p:nvPr>
        </p:nvSpPr>
        <p:spPr/>
        <p:txBody>
          <a:bodyPr/>
          <a:lstStyle/>
          <a:p>
            <a:r>
              <a:rPr lang="en-US" dirty="0" smtClean="0"/>
              <a:t>Programming a robot to move through a maze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50</a:t>
            </a:fld>
            <a:endParaRPr lang="en-US" dirty="0"/>
          </a:p>
        </p:txBody>
      </p:sp>
      <p:sp>
        <p:nvSpPr>
          <p:cNvPr id="6" name="Rectangle 5"/>
          <p:cNvSpPr/>
          <p:nvPr/>
        </p:nvSpPr>
        <p:spPr>
          <a:xfrm>
            <a:off x="0" y="35052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51</a:t>
            </a:fld>
            <a:endParaRPr lang="en-US" dirty="0"/>
          </a:p>
        </p:txBody>
      </p:sp>
    </p:spTree>
  </p:cSld>
  <p:clrMapOvr>
    <a:masterClrMapping/>
  </p:clrMapOvr>
  <p:transition spd="med">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SQLite</a:t>
            </a:r>
            <a:endParaRPr lang="en-US" dirty="0"/>
          </a:p>
        </p:txBody>
      </p:sp>
      <p:sp>
        <p:nvSpPr>
          <p:cNvPr id="3" name="Text Placeholder 2"/>
          <p:cNvSpPr>
            <a:spLocks noGrp="1"/>
          </p:cNvSpPr>
          <p:nvPr>
            <p:ph type="body" idx="1"/>
          </p:nvPr>
        </p:nvSpPr>
        <p:spPr/>
        <p:txBody>
          <a:bodyPr/>
          <a:lstStyle/>
          <a:p>
            <a:r>
              <a:rPr lang="en-US" dirty="0" smtClean="0"/>
              <a:t>Installing a database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52</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53</a:t>
            </a:fld>
            <a:endParaRPr lang="en-US" dirty="0"/>
          </a:p>
        </p:txBody>
      </p:sp>
    </p:spTree>
  </p:cSld>
  <p:clrMapOvr>
    <a:masterClrMapping/>
  </p:clrMapOvr>
  <p:transition spd="med">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a:t>
            </a:r>
            <a:r>
              <a:rPr lang="en-US" dirty="0" err="1" smtClean="0"/>
              <a:t>SQLite</a:t>
            </a:r>
            <a:endParaRPr lang="en-US" dirty="0"/>
          </a:p>
        </p:txBody>
      </p:sp>
      <p:sp>
        <p:nvSpPr>
          <p:cNvPr id="3" name="Text Placeholder 2"/>
          <p:cNvSpPr>
            <a:spLocks noGrp="1"/>
          </p:cNvSpPr>
          <p:nvPr>
            <p:ph type="body" idx="1"/>
          </p:nvPr>
        </p:nvSpPr>
        <p:spPr/>
        <p:txBody>
          <a:bodyPr/>
          <a:lstStyle/>
          <a:p>
            <a:r>
              <a:rPr lang="en-US" dirty="0" smtClean="0"/>
              <a:t>Linking Ruby to a database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54</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55</a:t>
            </a:fld>
            <a:endParaRPr lang="en-US" dirty="0"/>
          </a:p>
        </p:txBody>
      </p:sp>
    </p:spTree>
  </p:cSld>
  <p:clrMapOvr>
    <a:masterClrMapping/>
  </p:clrMapOvr>
  <p:transition spd="med">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br>
              <a:rPr lang="en-US" dirty="0" smtClean="0"/>
            </a:br>
            <a:r>
              <a:rPr lang="en-US" dirty="0" smtClean="0"/>
              <a:t>iTunes database</a:t>
            </a:r>
            <a:endParaRPr lang="en-US" dirty="0"/>
          </a:p>
        </p:txBody>
      </p:sp>
      <p:sp>
        <p:nvSpPr>
          <p:cNvPr id="3" name="Text Placeholder 2"/>
          <p:cNvSpPr>
            <a:spLocks noGrp="1"/>
          </p:cNvSpPr>
          <p:nvPr>
            <p:ph type="body" idx="1"/>
          </p:nvPr>
        </p:nvSpPr>
        <p:spPr/>
        <p:txBody>
          <a:bodyPr/>
          <a:lstStyle/>
          <a:p>
            <a:r>
              <a:rPr lang="en-US" dirty="0" smtClean="0"/>
              <a:t>Converting the iTunes library to a searchable database</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56</a:t>
            </a:fld>
            <a:endParaRPr lang="en-US" dirty="0"/>
          </a:p>
        </p:txBody>
      </p:sp>
      <p:sp>
        <p:nvSpPr>
          <p:cNvPr id="6" name="Rectangle 5"/>
          <p:cNvSpPr/>
          <p:nvPr/>
        </p:nvSpPr>
        <p:spPr>
          <a:xfrm>
            <a:off x="0" y="35052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57</a:t>
            </a:fld>
            <a:endParaRPr lang="en-US" dirty="0"/>
          </a:p>
        </p:txBody>
      </p:sp>
    </p:spTree>
  </p:cSld>
  <p:clrMapOvr>
    <a:masterClrMapping/>
  </p:clrMapOvr>
  <p:transition spd="med">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by design</a:t>
            </a:r>
            <a:endParaRPr lang="en-US" dirty="0"/>
          </a:p>
        </p:txBody>
      </p:sp>
      <p:sp>
        <p:nvSpPr>
          <p:cNvPr id="3" name="Text Placeholder 2"/>
          <p:cNvSpPr>
            <a:spLocks noGrp="1"/>
          </p:cNvSpPr>
          <p:nvPr>
            <p:ph type="body" idx="1"/>
          </p:nvPr>
        </p:nvSpPr>
        <p:spPr/>
        <p:txBody>
          <a:bodyPr/>
          <a:lstStyle/>
          <a:p>
            <a:r>
              <a:rPr lang="en-US" dirty="0" smtClean="0"/>
              <a:t>Writing test modules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58</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59</a:t>
            </a:fld>
            <a:endParaRPr lang="en-US" dirty="0"/>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smtClean="0"/>
              <a:t>Resources</a:t>
            </a:r>
          </a:p>
          <a:p>
            <a:r>
              <a:rPr lang="en-US" dirty="0" smtClean="0"/>
              <a:t>Assignments</a:t>
            </a:r>
          </a:p>
          <a:p>
            <a:r>
              <a:rPr lang="en-US" dirty="0" smtClean="0"/>
              <a:t>Drop box</a:t>
            </a:r>
          </a:p>
          <a:p>
            <a:r>
              <a:rPr lang="en-US" dirty="0" smtClean="0"/>
              <a:t>Online quizzes</a:t>
            </a:r>
          </a:p>
          <a:p>
            <a:r>
              <a:rPr lang="en-US" dirty="0" smtClean="0"/>
              <a:t>Wiki</a:t>
            </a:r>
          </a:p>
          <a:p>
            <a:r>
              <a:rPr lang="en-US" dirty="0" smtClean="0"/>
              <a:t>Chat</a:t>
            </a:r>
          </a:p>
          <a:p>
            <a:r>
              <a:rPr lang="en-US" dirty="0" err="1" smtClean="0"/>
              <a:t>Vodcasts</a:t>
            </a:r>
            <a:endParaRPr lang="en-US" dirty="0"/>
          </a:p>
        </p:txBody>
      </p:sp>
      <p:sp>
        <p:nvSpPr>
          <p:cNvPr id="9" name="Title 8"/>
          <p:cNvSpPr>
            <a:spLocks noGrp="1"/>
          </p:cNvSpPr>
          <p:nvPr>
            <p:ph type="title"/>
          </p:nvPr>
        </p:nvSpPr>
        <p:spPr/>
        <p:txBody>
          <a:bodyPr>
            <a:normAutofit fontScale="90000"/>
          </a:bodyPr>
          <a:lstStyle/>
          <a:p>
            <a:r>
              <a:rPr lang="en-US" dirty="0" err="1" smtClean="0"/>
              <a:t>Oncourse</a:t>
            </a:r>
            <a:r>
              <a:rPr lang="en-US" dirty="0" smtClean="0"/>
              <a:t> features of this course</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6</a:t>
            </a:fld>
            <a:endParaRPr lang="en-US" dirty="0"/>
          </a:p>
        </p:txBody>
      </p:sp>
      <p:pic>
        <p:nvPicPr>
          <p:cNvPr id="11" name="Picture 10"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a:t>
            </a:r>
            <a:endParaRPr lang="en-US" dirty="0"/>
          </a:p>
        </p:txBody>
      </p:sp>
      <p:sp>
        <p:nvSpPr>
          <p:cNvPr id="3" name="Text Placeholder 2"/>
          <p:cNvSpPr>
            <a:spLocks noGrp="1"/>
          </p:cNvSpPr>
          <p:nvPr>
            <p:ph type="body" idx="1"/>
          </p:nvPr>
        </p:nvSpPr>
        <p:spPr/>
        <p:txBody>
          <a:bodyPr/>
          <a:lstStyle/>
          <a:p>
            <a:r>
              <a:rPr lang="en-US" dirty="0" smtClean="0"/>
              <a:t>Identifying the bottlenecks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60</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61</a:t>
            </a:fld>
            <a:endParaRPr lang="en-US" dirty="0"/>
          </a:p>
        </p:txBody>
      </p:sp>
    </p:spTree>
  </p:cSld>
  <p:clrMapOvr>
    <a:masterClrMapping/>
  </p:clrMapOvr>
  <p:transition spd="med">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Text Placeholder 2"/>
          <p:cNvSpPr>
            <a:spLocks noGrp="1"/>
          </p:cNvSpPr>
          <p:nvPr>
            <p:ph type="body" idx="1"/>
          </p:nvPr>
        </p:nvSpPr>
        <p:spPr/>
        <p:txBody>
          <a:bodyPr/>
          <a:lstStyle/>
          <a:p>
            <a:r>
              <a:rPr lang="en-US" dirty="0" smtClean="0"/>
              <a:t>Multitasking in Ruby</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62</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63</a:t>
            </a:fld>
            <a:endParaRPr lang="en-US" dirty="0"/>
          </a:p>
        </p:txBody>
      </p:sp>
    </p:spTree>
  </p:cSld>
  <p:clrMapOvr>
    <a:masterClrMapping/>
  </p:clrMapOvr>
  <p:transition spd="med">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Text Placeholder 2"/>
          <p:cNvSpPr>
            <a:spLocks noGrp="1"/>
          </p:cNvSpPr>
          <p:nvPr>
            <p:ph type="body" idx="1"/>
          </p:nvPr>
        </p:nvSpPr>
        <p:spPr/>
        <p:txBody>
          <a:bodyPr/>
          <a:lstStyle/>
          <a:p>
            <a:r>
              <a:rPr lang="en-US" dirty="0" smtClean="0"/>
              <a:t>Rescuing software from errors</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64</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dirty="0"/>
          </a:p>
        </p:txBody>
      </p:sp>
      <p:sp>
        <p:nvSpPr>
          <p:cNvPr id="8" name="Text Placeholder 7"/>
          <p:cNvSpPr>
            <a:spLocks noGrp="1"/>
          </p:cNvSpPr>
          <p:nvPr>
            <p:ph type="body" idx="1"/>
          </p:nvPr>
        </p:nvSpPr>
        <p:spPr>
          <a:xfrm>
            <a:off x="533400" y="1600200"/>
            <a:ext cx="3886200" cy="750888"/>
          </a:xfrm>
        </p:spPr>
        <p:txBody>
          <a:bodyPr/>
          <a:lstStyle/>
          <a:p>
            <a:r>
              <a:rPr lang="en-US" dirty="0" smtClean="0"/>
              <a:t>Goals for this Section</a:t>
            </a:r>
            <a:endParaRPr lang="en-US" dirty="0"/>
          </a:p>
        </p:txBody>
      </p:sp>
      <p:sp>
        <p:nvSpPr>
          <p:cNvPr id="10" name="Text Placeholder 9"/>
          <p:cNvSpPr>
            <a:spLocks noGrp="1"/>
          </p:cNvSpPr>
          <p:nvPr>
            <p:ph type="body" sz="half" idx="3"/>
          </p:nvPr>
        </p:nvSpPr>
        <p:spPr>
          <a:xfrm>
            <a:off x="4721225" y="1600200"/>
            <a:ext cx="3889375" cy="762000"/>
          </a:xfrm>
        </p:spPr>
        <p:txBody>
          <a:bodyPr/>
          <a:lstStyle/>
          <a:p>
            <a:r>
              <a:rPr lang="en-US" dirty="0" smtClean="0"/>
              <a:t>Corresponding Readings</a:t>
            </a:r>
            <a:endParaRPr lang="en-US" dirty="0"/>
          </a:p>
        </p:txBody>
      </p:sp>
      <p:sp>
        <p:nvSpPr>
          <p:cNvPr id="9" name="Content Placeholder 8"/>
          <p:cNvSpPr>
            <a:spLocks noGrp="1"/>
          </p:cNvSpPr>
          <p:nvPr>
            <p:ph sz="quarter" idx="2"/>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65</a:t>
            </a:fld>
            <a:endParaRPr lang="en-US" dirty="0"/>
          </a:p>
        </p:txBody>
      </p:sp>
    </p:spTree>
  </p:cSld>
  <p:clrMapOvr>
    <a:masterClrMapping/>
  </p:clrMapOvr>
  <p:transition spd="med">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5:</a:t>
            </a:r>
            <a:br>
              <a:rPr lang="en-US" dirty="0" smtClean="0"/>
            </a:br>
            <a:r>
              <a:rPr lang="en-US" dirty="0" smtClean="0"/>
              <a:t>Coke machine simulation</a:t>
            </a:r>
            <a:endParaRPr lang="en-US" dirty="0"/>
          </a:p>
        </p:txBody>
      </p:sp>
      <p:sp>
        <p:nvSpPr>
          <p:cNvPr id="3" name="Text Placeholder 2"/>
          <p:cNvSpPr>
            <a:spLocks noGrp="1"/>
          </p:cNvSpPr>
          <p:nvPr>
            <p:ph type="body" idx="1"/>
          </p:nvPr>
        </p:nvSpPr>
        <p:spPr/>
        <p:txBody>
          <a:bodyPr/>
          <a:lstStyle/>
          <a:p>
            <a:r>
              <a:rPr lang="en-US" dirty="0" smtClean="0"/>
              <a:t>Putting all the pieces together</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66</a:t>
            </a:fld>
            <a:endParaRPr lang="en-US" dirty="0"/>
          </a:p>
        </p:txBody>
      </p:sp>
      <p:sp>
        <p:nvSpPr>
          <p:cNvPr id="6" name="Rectangle 5"/>
          <p:cNvSpPr/>
          <p:nvPr/>
        </p:nvSpPr>
        <p:spPr>
          <a:xfrm>
            <a:off x="0" y="3505200"/>
            <a:ext cx="9144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Subsequent course</a:t>
            </a:r>
            <a:endParaRPr lang="en-US" dirty="0"/>
          </a:p>
        </p:txBody>
      </p:sp>
      <p:sp>
        <p:nvSpPr>
          <p:cNvPr id="3" name="Text Placeholder 2"/>
          <p:cNvSpPr>
            <a:spLocks noGrp="1"/>
          </p:cNvSpPr>
          <p:nvPr>
            <p:ph type="body" idx="1"/>
          </p:nvPr>
        </p:nvSpPr>
        <p:spPr/>
        <p:txBody>
          <a:bodyPr/>
          <a:lstStyle/>
          <a:p>
            <a:r>
              <a:rPr lang="en-US" dirty="0" smtClean="0"/>
              <a:t>Description of a possible subsequent course for Ruby on Rails and data mining in Ruby</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67</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CSCI A201 Spring 2009</a:t>
            </a:r>
            <a:endParaRPr lang="en-US" dirty="0" smtClean="0"/>
          </a:p>
        </p:txBody>
      </p:sp>
      <p:sp>
        <p:nvSpPr>
          <p:cNvPr id="3" name="Slide Number Placeholder 2"/>
          <p:cNvSpPr>
            <a:spLocks noGrp="1"/>
          </p:cNvSpPr>
          <p:nvPr>
            <p:ph type="sldNum" sz="quarter" idx="12"/>
          </p:nvPr>
        </p:nvSpPr>
        <p:spPr/>
        <p:txBody>
          <a:bodyPr/>
          <a:lstStyle/>
          <a:p>
            <a:fld id="{56430C49-DBD6-47B7-8A03-875AFD9E3974}" type="slidenum">
              <a:rPr lang="en-US" smtClean="0"/>
              <a:pPr/>
              <a:t>68</a:t>
            </a:fld>
            <a:endParaRPr lang="en-US"/>
          </a:p>
        </p:txBody>
      </p:sp>
      <p:sp>
        <p:nvSpPr>
          <p:cNvPr id="4" name="Rectangle 3"/>
          <p:cNvSpPr/>
          <p:nvPr/>
        </p:nvSpPr>
        <p:spPr>
          <a:xfrm>
            <a:off x="0" y="1295400"/>
            <a:ext cx="9144000" cy="41148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0" b="1" smtClean="0">
                <a:ln>
                  <a:solidFill>
                    <a:schemeClr val="accent1">
                      <a:shade val="50000"/>
                    </a:schemeClr>
                  </a:solidFill>
                </a:ln>
                <a:effectLst>
                  <a:innerShdw blurRad="114300">
                    <a:prstClr val="black"/>
                  </a:innerShdw>
                </a:effectLst>
              </a:rPr>
              <a:t>おわり</a:t>
            </a:r>
            <a:endParaRPr lang="en-US" sz="12000" b="1" dirty="0">
              <a:ln>
                <a:solidFill>
                  <a:schemeClr val="accent1">
                    <a:shade val="50000"/>
                  </a:schemeClr>
                </a:solidFill>
              </a:ln>
              <a:effectLst>
                <a:innerShdw blurRad="114300">
                  <a:prstClr val="black"/>
                </a:innerShdw>
              </a:effectLst>
              <a:latin typeface="Arial Rounded MT Bold" pitchFamily="34" charset="0"/>
            </a:endParaRPr>
          </a:p>
        </p:txBody>
      </p:sp>
      <p:sp>
        <p:nvSpPr>
          <p:cNvPr id="5" name="Rectangle 4"/>
          <p:cNvSpPr/>
          <p:nvPr/>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n>
                  <a:solidFill>
                    <a:schemeClr val="tx1"/>
                  </a:solidFill>
                </a:ln>
                <a:effectLst>
                  <a:innerShdw blurRad="63500" dist="50800">
                    <a:prstClr val="black">
                      <a:alpha val="50000"/>
                    </a:prstClr>
                  </a:innerShdw>
                </a:effectLst>
                <a:latin typeface="Arial Rounded MT Bold" pitchFamily="34" charset="0"/>
              </a:rPr>
              <a:t>The end</a:t>
            </a:r>
            <a:endParaRPr lang="en-US" sz="6000" dirty="0">
              <a:ln>
                <a:solidFill>
                  <a:schemeClr val="tx1"/>
                </a:solidFill>
              </a:ln>
              <a:effectLst>
                <a:innerShdw blurRad="63500" dist="50800">
                  <a:prstClr val="black">
                    <a:alpha val="50000"/>
                  </a:prstClr>
                </a:innerShdw>
              </a:effectLst>
              <a:latin typeface="Arial Rounded MT Bold" pitchFamily="34" charset="0"/>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Description: a teleconference</a:t>
            </a:r>
          </a:p>
          <a:p>
            <a:r>
              <a:rPr lang="en-US" dirty="0" smtClean="0"/>
              <a:t>Address</a:t>
            </a:r>
          </a:p>
          <a:p>
            <a:r>
              <a:rPr lang="en-US" dirty="0" smtClean="0"/>
              <a:t>Hours</a:t>
            </a:r>
          </a:p>
          <a:p>
            <a:endParaRPr lang="en-US" dirty="0"/>
          </a:p>
        </p:txBody>
      </p:sp>
      <p:sp>
        <p:nvSpPr>
          <p:cNvPr id="3" name="Title 2"/>
          <p:cNvSpPr>
            <a:spLocks noGrp="1"/>
          </p:cNvSpPr>
          <p:nvPr>
            <p:ph type="title"/>
          </p:nvPr>
        </p:nvSpPr>
        <p:spPr/>
        <p:txBody>
          <a:bodyPr/>
          <a:lstStyle/>
          <a:p>
            <a:r>
              <a:rPr lang="en-US" dirty="0" smtClean="0"/>
              <a:t>Online office hours on Breeze</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7</a:t>
            </a:fld>
            <a:endParaRPr lang="en-US" dirty="0"/>
          </a:p>
        </p:txBody>
      </p:sp>
      <p:pic>
        <p:nvPicPr>
          <p:cNvPr id="6" name="Picture 5"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Email</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8</a:t>
            </a:fld>
            <a:endParaRPr lang="en-US" dirty="0"/>
          </a:p>
        </p:txBody>
      </p:sp>
      <p:pic>
        <p:nvPicPr>
          <p:cNvPr id="6" name="Picture 5" descr="ruby_logo.gif"/>
          <p:cNvPicPr>
            <a:picLocks noChangeAspect="1"/>
          </p:cNvPicPr>
          <p:nvPr/>
        </p:nvPicPr>
        <p:blipFill>
          <a:blip r:embed="rId2"/>
          <a:stretch>
            <a:fillRect/>
          </a:stretch>
        </p:blipFill>
        <p:spPr>
          <a:xfrm>
            <a:off x="8153400" y="5791200"/>
            <a:ext cx="838200" cy="839599"/>
          </a:xfrm>
          <a:prstGeom prst="rect">
            <a:avLst/>
          </a:prstGeom>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Ruby</a:t>
            </a:r>
            <a:endParaRPr lang="en-US" dirty="0"/>
          </a:p>
        </p:txBody>
      </p:sp>
      <p:sp>
        <p:nvSpPr>
          <p:cNvPr id="3" name="Text Placeholder 2"/>
          <p:cNvSpPr>
            <a:spLocks noGrp="1"/>
          </p:cNvSpPr>
          <p:nvPr>
            <p:ph type="body" idx="1"/>
          </p:nvPr>
        </p:nvSpPr>
        <p:spPr/>
        <p:txBody>
          <a:bodyPr/>
          <a:lstStyle/>
          <a:p>
            <a:r>
              <a:rPr lang="en-US" dirty="0" smtClean="0"/>
              <a:t>Downloading and installing Ruby</a:t>
            </a:r>
            <a:endParaRPr lang="en-US" dirty="0"/>
          </a:p>
        </p:txBody>
      </p:sp>
      <p:sp>
        <p:nvSpPr>
          <p:cNvPr id="4" name="Footer Placeholder 3"/>
          <p:cNvSpPr>
            <a:spLocks noGrp="1"/>
          </p:cNvSpPr>
          <p:nvPr>
            <p:ph type="ftr" sz="quarter" idx="11"/>
          </p:nvPr>
        </p:nvSpPr>
        <p:spPr/>
        <p:txBody>
          <a:bodyPr/>
          <a:lstStyle/>
          <a:p>
            <a:r>
              <a:rPr lang="en-US" smtClean="0"/>
              <a:t>CSCI A201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9</a:t>
            </a:fld>
            <a:endParaRPr lang="en-US" dirty="0"/>
          </a:p>
        </p:txBody>
      </p:sp>
      <p:sp>
        <p:nvSpPr>
          <p:cNvPr id="6" name="Rectangle 5"/>
          <p:cNvSpPr/>
          <p:nvPr/>
        </p:nvSpPr>
        <p:spPr>
          <a:xfrm>
            <a:off x="0" y="48768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10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Apex">
  <a:themeElements>
    <a:clrScheme name="Custom 1">
      <a:dk1>
        <a:sysClr val="windowText" lastClr="000000"/>
      </a:dk1>
      <a:lt1>
        <a:sysClr val="window" lastClr="FFFFFF"/>
      </a:lt1>
      <a:dk2>
        <a:srgbClr val="696464"/>
      </a:dk2>
      <a:lt2>
        <a:srgbClr val="E9E5DC"/>
      </a:lt2>
      <a:accent1>
        <a:srgbClr val="CC0000"/>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2723</TotalTime>
  <Words>1473</Words>
  <Application>Microsoft Office PowerPoint</Application>
  <PresentationFormat>On-screen Show (4:3)</PresentationFormat>
  <Paragraphs>356</Paragraphs>
  <Slides>68</Slides>
  <Notes>2</Notes>
  <HiddenSlides>0</HiddenSlides>
  <MMClips>0</MMClips>
  <ScaleCrop>false</ScaleCrop>
  <HeadingPairs>
    <vt:vector size="4" baseType="variant">
      <vt:variant>
        <vt:lpstr>Design Template</vt:lpstr>
      </vt:variant>
      <vt:variant>
        <vt:i4>1</vt:i4>
      </vt:variant>
      <vt:variant>
        <vt:lpstr>Slide Titles</vt:lpstr>
      </vt:variant>
      <vt:variant>
        <vt:i4>68</vt:i4>
      </vt:variant>
    </vt:vector>
  </HeadingPairs>
  <TitlesOfParts>
    <vt:vector size="69" baseType="lpstr">
      <vt:lpstr>1_Apex</vt:lpstr>
      <vt:lpstr>Object-oriented Programming with Ruby</vt:lpstr>
      <vt:lpstr>Overview of the course</vt:lpstr>
      <vt:lpstr>Overview</vt:lpstr>
      <vt:lpstr>Recommended resources </vt:lpstr>
      <vt:lpstr>Overview</vt:lpstr>
      <vt:lpstr>Oncourse features of this course</vt:lpstr>
      <vt:lpstr>Online office hours on Breeze</vt:lpstr>
      <vt:lpstr>Email</vt:lpstr>
      <vt:lpstr>Running Ruby</vt:lpstr>
      <vt:lpstr>Overview</vt:lpstr>
      <vt:lpstr>Object-oriented design</vt:lpstr>
      <vt:lpstr>Overview</vt:lpstr>
      <vt:lpstr>What to look for</vt:lpstr>
      <vt:lpstr>Program description</vt:lpstr>
      <vt:lpstr>Main actors identified as Classes</vt:lpstr>
      <vt:lpstr>Main actions identified as Methods</vt:lpstr>
      <vt:lpstr>Characteristics identified as Attributes</vt:lpstr>
      <vt:lpstr>Drawing Classes</vt:lpstr>
      <vt:lpstr>Putting the model together</vt:lpstr>
      <vt:lpstr>Class components</vt:lpstr>
      <vt:lpstr>Overview</vt:lpstr>
      <vt:lpstr>Variables in Ruby</vt:lpstr>
      <vt:lpstr>Overview</vt:lpstr>
      <vt:lpstr>Numerical methods</vt:lpstr>
      <vt:lpstr>Overview</vt:lpstr>
      <vt:lpstr>Constructors, setters and accessors</vt:lpstr>
      <vt:lpstr>Overview</vt:lpstr>
      <vt:lpstr>Conditionals</vt:lpstr>
      <vt:lpstr>Overview</vt:lpstr>
      <vt:lpstr>Arrays and Hashes</vt:lpstr>
      <vt:lpstr>Overview</vt:lpstr>
      <vt:lpstr>Loops and iterators</vt:lpstr>
      <vt:lpstr>Overview</vt:lpstr>
      <vt:lpstr>Class library essentials</vt:lpstr>
      <vt:lpstr>Overview</vt:lpstr>
      <vt:lpstr>Inheritance</vt:lpstr>
      <vt:lpstr>Overview</vt:lpstr>
      <vt:lpstr>File I/O</vt:lpstr>
      <vt:lpstr>Overview</vt:lpstr>
      <vt:lpstr>Task 1: Equipment rental</vt:lpstr>
      <vt:lpstr>Overview</vt:lpstr>
      <vt:lpstr>Simple string methods</vt:lpstr>
      <vt:lpstr>Overview</vt:lpstr>
      <vt:lpstr>Regular expression methods</vt:lpstr>
      <vt:lpstr>Overview</vt:lpstr>
      <vt:lpstr>Task 2: Scanning headline news</vt:lpstr>
      <vt:lpstr>Overview</vt:lpstr>
      <vt:lpstr>FX-Ruby Graphics</vt:lpstr>
      <vt:lpstr>Overview</vt:lpstr>
      <vt:lpstr>Task 3: Robot simulator</vt:lpstr>
      <vt:lpstr>Overview</vt:lpstr>
      <vt:lpstr>SQLite</vt:lpstr>
      <vt:lpstr>Overview</vt:lpstr>
      <vt:lpstr>Ruby-SQLite</vt:lpstr>
      <vt:lpstr>Overview</vt:lpstr>
      <vt:lpstr>Task 3: iTunes database</vt:lpstr>
      <vt:lpstr>Overview</vt:lpstr>
      <vt:lpstr>Testing by design</vt:lpstr>
      <vt:lpstr>Overview</vt:lpstr>
      <vt:lpstr>Profiling</vt:lpstr>
      <vt:lpstr>Overview</vt:lpstr>
      <vt:lpstr>Threads</vt:lpstr>
      <vt:lpstr>Overview</vt:lpstr>
      <vt:lpstr>Exceptions</vt:lpstr>
      <vt:lpstr>Overview</vt:lpstr>
      <vt:lpstr>Task 5: Coke machine simulation</vt:lpstr>
      <vt:lpstr>Subsequent course</vt:lpstr>
      <vt:lpstr>Slide 68</vt:lpstr>
    </vt:vector>
  </TitlesOfParts>
  <Company>Hewlett-Packard</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dc:creator>
  <cp:lastModifiedBy>IUSB IT</cp:lastModifiedBy>
  <cp:revision>154</cp:revision>
  <cp:lastPrinted>2009-01-07T19:56:20Z</cp:lastPrinted>
  <dcterms:created xsi:type="dcterms:W3CDTF">2009-01-07T19:16:12Z</dcterms:created>
  <dcterms:modified xsi:type="dcterms:W3CDTF">2009-01-08T16:27:53Z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TC300007041033</vt:lpwstr>
  </property>
</Properties>
</file>