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7"/>
  </p:sldMasterIdLst>
  <p:notesMasterIdLst>
    <p:notesMasterId r:id="rId64"/>
  </p:notesMasterIdLst>
  <p:handoutMasterIdLst>
    <p:handoutMasterId r:id="rId65"/>
  </p:handoutMasterIdLst>
  <p:sldIdLst>
    <p:sldId id="300" r:id="rId18"/>
    <p:sldId id="340" r:id="rId19"/>
    <p:sldId id="342" r:id="rId20"/>
    <p:sldId id="343" r:id="rId21"/>
    <p:sldId id="344" r:id="rId22"/>
    <p:sldId id="273" r:id="rId23"/>
    <p:sldId id="347" r:id="rId24"/>
    <p:sldId id="311" r:id="rId25"/>
    <p:sldId id="345" r:id="rId26"/>
    <p:sldId id="346" r:id="rId27"/>
    <p:sldId id="360" r:id="rId28"/>
    <p:sldId id="361" r:id="rId29"/>
    <p:sldId id="350" r:id="rId30"/>
    <p:sldId id="276" r:id="rId31"/>
    <p:sldId id="308" r:id="rId32"/>
    <p:sldId id="318" r:id="rId33"/>
    <p:sldId id="322" r:id="rId34"/>
    <p:sldId id="321" r:id="rId35"/>
    <p:sldId id="280" r:id="rId36"/>
    <p:sldId id="281" r:id="rId37"/>
    <p:sldId id="282" r:id="rId38"/>
    <p:sldId id="309" r:id="rId39"/>
    <p:sldId id="354" r:id="rId40"/>
    <p:sldId id="353" r:id="rId41"/>
    <p:sldId id="285" r:id="rId42"/>
    <p:sldId id="359" r:id="rId43"/>
    <p:sldId id="286" r:id="rId44"/>
    <p:sldId id="302" r:id="rId45"/>
    <p:sldId id="324" r:id="rId46"/>
    <p:sldId id="287" r:id="rId47"/>
    <p:sldId id="351" r:id="rId48"/>
    <p:sldId id="269" r:id="rId49"/>
    <p:sldId id="339" r:id="rId50"/>
    <p:sldId id="358" r:id="rId51"/>
    <p:sldId id="356" r:id="rId52"/>
    <p:sldId id="357" r:id="rId53"/>
    <p:sldId id="331" r:id="rId54"/>
    <p:sldId id="319" r:id="rId55"/>
    <p:sldId id="334" r:id="rId56"/>
    <p:sldId id="337" r:id="rId57"/>
    <p:sldId id="348" r:id="rId58"/>
    <p:sldId id="290" r:id="rId59"/>
    <p:sldId id="352" r:id="rId60"/>
    <p:sldId id="335" r:id="rId61"/>
    <p:sldId id="349" r:id="rId62"/>
    <p:sldId id="312" r:id="rId6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>
      <p:cViewPr varScale="1">
        <p:scale>
          <a:sx n="82" d="100"/>
          <a:sy n="82" d="100"/>
        </p:scale>
        <p:origin x="148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4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slide" Target="slides/slide33.xml"/><Relationship Id="rId55" Type="http://schemas.openxmlformats.org/officeDocument/2006/relationships/slide" Target="slides/slide38.xml"/><Relationship Id="rId63" Type="http://schemas.openxmlformats.org/officeDocument/2006/relationships/slide" Target="slides/slide46.xml"/><Relationship Id="rId68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slide" Target="slides/slide36.xml"/><Relationship Id="rId58" Type="http://schemas.openxmlformats.org/officeDocument/2006/relationships/slide" Target="slides/slide41.xml"/><Relationship Id="rId66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slide" Target="slides/slide40.xml"/><Relationship Id="rId61" Type="http://schemas.openxmlformats.org/officeDocument/2006/relationships/slide" Target="slides/slide44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60" Type="http://schemas.openxmlformats.org/officeDocument/2006/relationships/slide" Target="slides/slide43.xml"/><Relationship Id="rId65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slide" Target="slides/slide39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slide" Target="slides/slide34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59" Type="http://schemas.openxmlformats.org/officeDocument/2006/relationships/slide" Target="slides/slide42.xml"/><Relationship Id="rId67" Type="http://schemas.openxmlformats.org/officeDocument/2006/relationships/viewProps" Target="viewProps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54" Type="http://schemas.openxmlformats.org/officeDocument/2006/relationships/slide" Target="slides/slide37.xml"/><Relationship Id="rId62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6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6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6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6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94474FB1-1B92-4CAE-A8AD-D4C85C700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37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6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6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6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6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C9AE4A83-863F-49DB-A335-D1D811B4B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43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F34A18-8A4A-4676-8345-BF8CF9FCB98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Your isotope data must have the standards and replicates necessary to calculate precision and accuracy.  These are not numbers the IRMS opperator provides for you from long term machine data.   </a:t>
            </a:r>
          </a:p>
        </p:txBody>
      </p:sp>
    </p:spTree>
    <p:extLst>
      <p:ext uri="{BB962C8B-B14F-4D97-AF65-F5344CB8AC3E}">
        <p14:creationId xmlns:p14="http://schemas.microsoft.com/office/powerpoint/2010/main" val="227986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B0595-47FB-465A-8BED-147F60A02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1A7FF-1A7F-4317-AACA-0F27CF58E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E1567-F815-49E0-8BBC-3B521D6D2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13EF6-7A19-4AF4-91A1-C847D237D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3D20F-4FE7-41D2-8272-12D0B661C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4F206-7F85-4D2E-BD4C-D1585D5DF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24D9B-739A-469B-AB23-913B26CC0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10C6B-D8C3-4662-87B7-A815C820A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13013-FE77-4D1E-9BA3-A6BCC2951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9FA0E-E739-4EEC-B178-9731CB0D2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FBE8B-6E9E-400A-B9C9-0819CBB67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825B5-918A-4E75-88C7-03D8198CA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F514C-17AF-4B5B-BAB7-7266B56CE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A19EFB5E-80B8-465E-88B3-FF2DD23B8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151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1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1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381000"/>
            <a:ext cx="9144000" cy="12493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chemeClr val="tx1"/>
                </a:solidFill>
              </a:rPr>
              <a:t>Quality Assurance and Quality Control of Stable Isotope Measurements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924800" cy="3352800"/>
          </a:xfrm>
        </p:spPr>
        <p:txBody>
          <a:bodyPr/>
          <a:lstStyle/>
          <a:p>
            <a:pPr eaLnBrk="1" hangingPunct="1">
              <a:spcAft>
                <a:spcPct val="60000"/>
              </a:spcAft>
              <a:defRPr/>
            </a:pPr>
            <a:r>
              <a:rPr lang="en-US" dirty="0"/>
              <a:t>Your results will only be as good as your data quality.</a:t>
            </a:r>
          </a:p>
          <a:p>
            <a:pPr eaLnBrk="1" hangingPunct="1">
              <a:spcAft>
                <a:spcPct val="60000"/>
              </a:spcAft>
              <a:defRPr/>
            </a:pPr>
            <a:r>
              <a:rPr lang="en-US" dirty="0"/>
              <a:t>You are responsible for calculating and testing data quality for your study.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Duplicate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/>
          <a:lstStyle/>
          <a:p>
            <a:r>
              <a:rPr lang="en-US" dirty="0"/>
              <a:t>1 out of every 10-20 samples should be duplicated.</a:t>
            </a:r>
          </a:p>
          <a:p>
            <a:r>
              <a:rPr lang="en-US" dirty="0"/>
              <a:t>Field duplicates help determine storage and processing fractionation.</a:t>
            </a:r>
          </a:p>
          <a:p>
            <a:r>
              <a:rPr lang="en-US" dirty="0"/>
              <a:t>Analytical labs create lab duplicates.</a:t>
            </a:r>
          </a:p>
          <a:p>
            <a:pPr lvl="1"/>
            <a:r>
              <a:rPr lang="en-US" dirty="0"/>
              <a:t>Split samples when arriving in the lab</a:t>
            </a:r>
          </a:p>
          <a:p>
            <a:r>
              <a:rPr lang="en-US" dirty="0"/>
              <a:t>IRMS labs will duplicate some sample within a IRMS run</a:t>
            </a:r>
          </a:p>
          <a:p>
            <a:pPr lvl="1"/>
            <a:r>
              <a:rPr lang="en-US" dirty="0"/>
              <a:t>Prepare two IRMS samples from the same vial.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7299-DE84-47FB-8BFA-74EB81B6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14748"/>
            <a:ext cx="8229600" cy="1143000"/>
          </a:xfrm>
        </p:spPr>
        <p:txBody>
          <a:bodyPr/>
          <a:lstStyle/>
          <a:p>
            <a:r>
              <a:rPr lang="en-US" dirty="0"/>
              <a:t>Uncertainty to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3109-2307-4F9D-8F92-8861C864B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3" y="990600"/>
            <a:ext cx="8868697" cy="5715000"/>
          </a:xfrm>
          <a:noFill/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Calculate </a:t>
            </a:r>
            <a:r>
              <a:rPr lang="en-US" dirty="0">
                <a:solidFill>
                  <a:srgbClr val="FFFF00"/>
                </a:solidFill>
              </a:rPr>
              <a:t>accuracy</a:t>
            </a:r>
            <a:r>
              <a:rPr lang="en-US" dirty="0"/>
              <a:t> (mean </a:t>
            </a:r>
            <a:r>
              <a:rPr lang="en-US" dirty="0">
                <a:effectLst/>
              </a:rPr>
              <a:t>µ</a:t>
            </a:r>
            <a:r>
              <a:rPr lang="en-US" dirty="0"/>
              <a:t> and SD </a:t>
            </a:r>
            <a:r>
              <a:rPr lang="el-G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dirty="0"/>
              <a:t>) from QC Standards from all study isotope results.</a:t>
            </a:r>
          </a:p>
          <a:p>
            <a:pPr>
              <a:spcAft>
                <a:spcPts val="0"/>
              </a:spcAft>
            </a:pPr>
            <a:r>
              <a:rPr lang="en-US" dirty="0"/>
              <a:t>Calculate </a:t>
            </a:r>
            <a:r>
              <a:rPr lang="en-US" dirty="0">
                <a:solidFill>
                  <a:srgbClr val="FFFF00"/>
                </a:solidFill>
              </a:rPr>
              <a:t>precision</a:t>
            </a:r>
            <a:r>
              <a:rPr lang="en-US" dirty="0"/>
              <a:t> from duplicate samples from all study </a:t>
            </a:r>
            <a:r>
              <a:rPr lang="en-US"/>
              <a:t>isotope results.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en-US" sz="2400" dirty="0"/>
              <a:t>Study standard (one sample run every isotope run is best here).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effectLst/>
              </a:rPr>
              <a:t>Report: 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effectLst/>
              </a:rPr>
              <a:t>“Accuracy was calculated from </a:t>
            </a:r>
            <a:r>
              <a:rPr lang="en-US" sz="2400" i="1" dirty="0">
                <a:effectLst/>
              </a:rPr>
              <a:t>n</a:t>
            </a:r>
            <a:r>
              <a:rPr lang="en-US" sz="2400" dirty="0">
                <a:effectLst/>
              </a:rPr>
              <a:t> QC standards run with the study samples and was µ ± </a:t>
            </a:r>
            <a:r>
              <a:rPr lang="el-G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‰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effectLst/>
              </a:rPr>
              <a:t>“Precision was estimated from </a:t>
            </a:r>
            <a:r>
              <a:rPr lang="en-US" sz="2400" i="1" dirty="0">
                <a:effectLst/>
              </a:rPr>
              <a:t>n</a:t>
            </a:r>
            <a:r>
              <a:rPr lang="en-US" sz="2400" dirty="0">
                <a:effectLst/>
              </a:rPr>
              <a:t> duplicate samples and was ± </a:t>
            </a:r>
            <a:r>
              <a:rPr lang="el-G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‰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562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A15D-3459-4CF9-9C51-7E3599C6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Propagating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4E730-6A8D-4C65-ADA7-301BE0983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dirty="0"/>
                  <a:t>Propagate the error within a study </a:t>
                </a:r>
                <a:r>
                  <a:rPr lang="en-US" sz="2800" dirty="0"/>
                  <a:t>(Root Mean Squared Error):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2800" dirty="0"/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2400" dirty="0"/>
                  <a:t>Combines precision variance (P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 with replicate variance (S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 and any other sources of variance.</a:t>
                </a: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</a:pPr>
                <a:endParaRPr lang="en-US" sz="2400" dirty="0"/>
              </a:p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  <m:t>𝑆𝑡𝑢𝑑𝑦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𝑟𝑒𝑝𝑠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𝑆𝑡𝑢𝑑𝑦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4E730-6A8D-4C65-ADA7-301BE0983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89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8229600" cy="3733800"/>
          </a:xfrm>
        </p:spPr>
        <p:txBody>
          <a:bodyPr/>
          <a:lstStyle/>
          <a:p>
            <a:r>
              <a:rPr lang="en-US" dirty="0"/>
              <a:t>For your study, answer the following: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What is an appropriate replicate sample?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What is an appropriate field duplicate?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What is an appropriate lab duplicate?</a:t>
            </a:r>
          </a:p>
          <a:p>
            <a:pPr>
              <a:spcAft>
                <a:spcPts val="600"/>
              </a:spcAft>
            </a:pPr>
            <a:r>
              <a:rPr lang="en-US" dirty="0"/>
              <a:t>We will calculate </a:t>
            </a:r>
            <a:r>
              <a:rPr lang="en-US" i="1" dirty="0" err="1"/>
              <a:t>E</a:t>
            </a:r>
            <a:r>
              <a:rPr lang="en-US" baseline="-25000" dirty="0" err="1"/>
              <a:t>report</a:t>
            </a:r>
            <a:r>
              <a:rPr lang="en-US" dirty="0"/>
              <a:t> in exercise.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032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Sources of Error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IRMS Analysis Error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Systematic error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/>
              <a:t>Non-linearity over range of machine voltages – sample size.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/>
              <a:t>Instrument drift – time related shifts - ion source degradation, GC column changes, temperature changes in lab.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Random error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/>
              <a:t>Machine sensitivity (peak shapes, tailing, etc.)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/>
              <a:t>Maintenance issues.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Calibration error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/>
              <a:t>1 point vs. multipoint calibration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/>
              <a:t>Not following Identical Treatment Principle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/>
              <a:t>Mishandling of standards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Sample error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Homogenization of samples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/>
              <a:t>1 mg of a 10 g sample – grind to powder!! 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Fractionation due to sample processing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Calibration and </a:t>
            </a:r>
            <a:br>
              <a:rPr lang="en-US" dirty="0"/>
            </a:br>
            <a:r>
              <a:rPr lang="en-US" dirty="0"/>
              <a:t>Isotopic Standards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Standard Uses: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Correct for IRMS drift, gas volume differences.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Calibration to international isotope ratio scale (i.e. VSMOW, VPDB).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Quality Control Sample – Calculating Accuracy.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Identical Treatment Principle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samples and reference standards treated the same (i.e. combustion, equilibration etc.)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Levels of standards: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Scale-defining International Certified Standards (VSMOW, VPDB etc).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International Certified Standards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Internal Laboratory Working Standards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Study Standards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From IRMS to you: </a:t>
            </a:r>
            <a:br>
              <a:rPr lang="en-US" sz="4000" dirty="0"/>
            </a:br>
            <a:r>
              <a:rPr lang="en-US" sz="4000" dirty="0"/>
              <a:t>data correction issues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Data correction steps: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Volume normalization (gas volume issues)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Drift (temperature, pressure, humidity changes over run time).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Calibration scale adjustment to international isotope scale.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Calibration standards should covering relevant 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dirty="0"/>
              <a:t> scale (two or three points at least).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Calibration and QA standards must be treated the same as samples (</a:t>
            </a:r>
            <a:r>
              <a:rPr lang="en-US" sz="2400" i="1" dirty="0">
                <a:solidFill>
                  <a:srgbClr val="FFFF00"/>
                </a:solidFill>
              </a:rPr>
              <a:t>Identical Treatment Principle</a:t>
            </a:r>
            <a:r>
              <a:rPr lang="en-US" sz="2800" dirty="0"/>
              <a:t>).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Must have standard not used to calibrate for QC to calculate accuracy.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Volume Normalization</a:t>
            </a:r>
          </a:p>
        </p:txBody>
      </p:sp>
      <p:graphicFrame>
        <p:nvGraphicFramePr>
          <p:cNvPr id="921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90600" y="1433513"/>
          <a:ext cx="7162800" cy="531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SPW 10.0 Graph" r:id="rId3" imgW="5702040" imgH="4226040" progId="SigmaPlotGraphicObject.11">
                  <p:embed/>
                </p:oleObj>
              </mc:Choice>
              <mc:Fallback>
                <p:oleObj name="SPW 10.0 Graph" r:id="rId3" imgW="5702040" imgH="4226040" progId="SigmaPlotGraphicObject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33513"/>
                        <a:ext cx="7162800" cy="531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Apply Corrections</a:t>
            </a:r>
          </a:p>
        </p:txBody>
      </p:sp>
      <p:graphicFrame>
        <p:nvGraphicFramePr>
          <p:cNvPr id="1024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838200" y="976313"/>
          <a:ext cx="7620000" cy="566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SPW 10.0 Graph" r:id="rId3" imgW="5738760" imgH="4262760" progId="SigmaPlotGraphicObject.11">
                  <p:embed/>
                </p:oleObj>
              </mc:Choice>
              <mc:Fallback>
                <p:oleObj name="SPW 10.0 Graph" r:id="rId3" imgW="5738760" imgH="4262760" progId="SigmaPlotGraphicObject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76313"/>
                        <a:ext cx="7620000" cy="566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Drift Correction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38200" y="1066800"/>
          <a:ext cx="7467600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SPW 8.0 Graph" r:id="rId3" imgW="5744880" imgH="4208040" progId="SigmaPlotGraphicObject.11">
                  <p:embed/>
                </p:oleObj>
              </mc:Choice>
              <mc:Fallback>
                <p:oleObj name="SPW 8.0 Graph" r:id="rId3" imgW="5744880" imgH="4208040" progId="SigmaPlotGraphicObject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7467600" cy="547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4000" dirty="0"/>
              <a:t>Defining QA/QC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r>
              <a:rPr lang="en-US" dirty="0"/>
              <a:t>Quality Assurance – Framework for establishing quality control procedures and verifying data quality.</a:t>
            </a:r>
          </a:p>
          <a:p>
            <a:pPr lvl="1"/>
            <a:r>
              <a:rPr lang="en-US" sz="2400" dirty="0"/>
              <a:t>Quality Assurance Plans</a:t>
            </a:r>
          </a:p>
          <a:p>
            <a:pPr lvl="1"/>
            <a:r>
              <a:rPr lang="en-US" sz="2400" dirty="0"/>
              <a:t>Standard Operating Procedures</a:t>
            </a:r>
          </a:p>
          <a:p>
            <a:pPr lvl="1"/>
            <a:r>
              <a:rPr lang="en-US" sz="2400" dirty="0"/>
              <a:t>Independent Testing</a:t>
            </a:r>
          </a:p>
          <a:p>
            <a:pPr lvl="1"/>
            <a:r>
              <a:rPr lang="en-US" sz="2400" dirty="0"/>
              <a:t>Audits and Reviews</a:t>
            </a:r>
          </a:p>
          <a:p>
            <a:r>
              <a:rPr lang="en-US" dirty="0"/>
              <a:t>Quality Control – System of procedures, processes and measurements to control and document the data quality.</a:t>
            </a:r>
          </a:p>
          <a:p>
            <a:pPr lvl="1"/>
            <a:r>
              <a:rPr lang="en-US" sz="2400" dirty="0"/>
              <a:t>Implementing of Procedures (i.e. calibration)</a:t>
            </a:r>
          </a:p>
          <a:p>
            <a:pPr lvl="1"/>
            <a:r>
              <a:rPr lang="en-US" sz="2400" dirty="0"/>
              <a:t>Use of Replicates and Standards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Fit curve to the data</a:t>
            </a: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38200" y="1406525"/>
          <a:ext cx="7467600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SPW 8.0 Graph" r:id="rId3" imgW="5744880" imgH="4208040" progId="SigmaPlotGraphicObject.11">
                  <p:embed/>
                </p:oleObj>
              </mc:Choice>
              <mc:Fallback>
                <p:oleObj name="SPW 8.0 Graph" r:id="rId3" imgW="5744880" imgH="4208040" progId="SigmaPlotGraphicObject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06525"/>
                        <a:ext cx="7467600" cy="547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Apply Correction</a:t>
            </a:r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38200" y="1387475"/>
          <a:ext cx="7467600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SPW 8.0 Graph" r:id="rId3" imgW="5744880" imgH="4208040" progId="SigmaPlotGraphicObject.11">
                  <p:embed/>
                </p:oleObj>
              </mc:Choice>
              <mc:Fallback>
                <p:oleObj name="SPW 8.0 Graph" r:id="rId3" imgW="5744880" imgH="4208040" progId="SigmaPlotGraphicObject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87475"/>
                        <a:ext cx="7467600" cy="547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914400" y="1219200"/>
          <a:ext cx="7315200" cy="549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SPW 11.0 Graph" r:id="rId3" imgW="5695560" imgH="4276080" progId="SigmaPlotGraphicObject.10">
                  <p:embed/>
                </p:oleObj>
              </mc:Choice>
              <mc:Fallback>
                <p:oleObj name="SPW 11.0 Graph" r:id="rId3" imgW="5695560" imgH="4276080" progId="SigmaPlotGraphicObject.10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15200" cy="549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Calibration to International Scale</a:t>
            </a:r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4114800" y="4038600"/>
            <a:ext cx="3810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Oval 6"/>
          <p:cNvSpPr>
            <a:spLocks noChangeArrowheads="1"/>
          </p:cNvSpPr>
          <p:nvPr/>
        </p:nvSpPr>
        <p:spPr bwMode="auto">
          <a:xfrm>
            <a:off x="2057400" y="5486400"/>
            <a:ext cx="304800" cy="3048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 flipH="1">
            <a:off x="2362200" y="3505200"/>
            <a:ext cx="685800" cy="1828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 flipV="1">
            <a:off x="4267200" y="2133600"/>
            <a:ext cx="2514600" cy="1143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2209800" y="3200400"/>
            <a:ext cx="2135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Arial" charset="0"/>
              </a:rPr>
              <a:t>Calibration Standards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4495800" y="3962400"/>
            <a:ext cx="1370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Arial" charset="0"/>
              </a:rPr>
              <a:t>QC Standard</a:t>
            </a:r>
          </a:p>
        </p:txBody>
      </p:sp>
      <p:sp>
        <p:nvSpPr>
          <p:cNvPr id="85007" name="Oval 15"/>
          <p:cNvSpPr>
            <a:spLocks noChangeArrowheads="1"/>
          </p:cNvSpPr>
          <p:nvPr/>
        </p:nvSpPr>
        <p:spPr bwMode="auto">
          <a:xfrm>
            <a:off x="7239000" y="1828800"/>
            <a:ext cx="304800" cy="3048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3429000" y="3505200"/>
            <a:ext cx="381000" cy="685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  <p:bldP spid="84998" grpId="0" animBg="1"/>
      <p:bldP spid="84999" grpId="0" animBg="1"/>
      <p:bldP spid="85000" grpId="0" animBg="1"/>
      <p:bldP spid="85001" grpId="0" animBg="1"/>
      <p:bldP spid="85002" grpId="0"/>
      <p:bldP spid="85003" grpId="0"/>
      <p:bldP spid="85007" grpId="0" animBg="1"/>
      <p:bldP spid="8500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the Identical Treatment Principle important?</a:t>
            </a:r>
          </a:p>
          <a:p>
            <a:r>
              <a:rPr lang="en-US" dirty="0"/>
              <a:t>How might you apply it in your study?</a:t>
            </a:r>
          </a:p>
          <a:p>
            <a:r>
              <a:rPr lang="en-US" dirty="0"/>
              <a:t>Questions about</a:t>
            </a:r>
          </a:p>
          <a:p>
            <a:pPr lvl="1"/>
            <a:r>
              <a:rPr lang="en-US" dirty="0"/>
              <a:t>Data Correction?</a:t>
            </a:r>
          </a:p>
          <a:p>
            <a:pPr lvl="1"/>
            <a:r>
              <a:rPr lang="en-US" dirty="0"/>
              <a:t>Calibration?</a:t>
            </a:r>
          </a:p>
          <a:p>
            <a:pPr lvl="1"/>
            <a:r>
              <a:rPr lang="en-US" dirty="0"/>
              <a:t>Quantifying accuracy of the data? </a:t>
            </a:r>
          </a:p>
        </p:txBody>
      </p:sp>
    </p:spTree>
    <p:extLst>
      <p:ext uri="{BB962C8B-B14F-4D97-AF65-F5344CB8AC3E}">
        <p14:creationId xmlns:p14="http://schemas.microsoft.com/office/powerpoint/2010/main" val="425020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1143000"/>
          </a:xfrm>
        </p:spPr>
        <p:txBody>
          <a:bodyPr/>
          <a:lstStyle/>
          <a:p>
            <a:r>
              <a:rPr lang="en-US" dirty="0"/>
              <a:t>Types of Isotopic Standards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51816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2800" dirty="0"/>
                  <a:t>Scale-defining International Certified Standards (VSMOW, VPDB etc).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en-US" sz="2400" dirty="0"/>
                  <a:t>Sets the zero value for isotopic ratios 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𝑠𝑎𝑚𝑝𝑙𝑒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𝑆𝑡𝑎𝑛𝑑𝑎𝑟𝑑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dirty="0"/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2800" dirty="0"/>
                  <a:t>International Certified Standards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en-US" sz="2400" dirty="0"/>
                  <a:t>Set the range of the scale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en-US" sz="2400" dirty="0"/>
                  <a:t>Calibrate laboratory standards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2800" dirty="0"/>
                  <a:t>Internal Laboratory Working Standards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en-US" sz="2400" dirty="0"/>
                  <a:t>Used in day to day IRMS runs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2800" dirty="0"/>
                  <a:t>Study Standards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en-US" sz="2400" dirty="0"/>
                  <a:t>Used by PIs to independently determine data quality.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5181600"/>
              </a:xfrm>
              <a:blipFill rotWithShape="0">
                <a:blip r:embed="rId2"/>
                <a:stretch>
                  <a:fillRect l="-655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05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International Certified Standards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For calibrating IRMS and IRMS lab standards to international isotope ratio scales (i.e. VPDB etc).</a:t>
            </a:r>
          </a:p>
          <a:p>
            <a:pPr eaLnBrk="1" hangingPunct="1">
              <a:defRPr/>
            </a:pPr>
            <a:r>
              <a:rPr lang="en-US" sz="2800"/>
              <a:t>Certified by:</a:t>
            </a:r>
          </a:p>
          <a:p>
            <a:pPr lvl="1" eaLnBrk="1" hangingPunct="1">
              <a:defRPr/>
            </a:pPr>
            <a:r>
              <a:rPr lang="en-US" sz="2400"/>
              <a:t>IAEA: International Atomic Energy Agency</a:t>
            </a:r>
          </a:p>
          <a:p>
            <a:pPr lvl="1" eaLnBrk="1" hangingPunct="1">
              <a:defRPr/>
            </a:pPr>
            <a:r>
              <a:rPr lang="en-US" sz="2400"/>
              <a:t>NIST: National Institute of Standards and Technology</a:t>
            </a:r>
          </a:p>
          <a:p>
            <a:pPr eaLnBrk="1" hangingPunct="1">
              <a:defRPr/>
            </a:pPr>
            <a:r>
              <a:rPr lang="en-US" sz="2800"/>
              <a:t>Expensive and limited availability</a:t>
            </a:r>
          </a:p>
          <a:p>
            <a:pPr eaLnBrk="1" hangingPunct="1">
              <a:defRPr/>
            </a:pPr>
            <a:r>
              <a:rPr lang="en-US" sz="2800"/>
              <a:t>Don’t exist for many biological materials of interest.  </a:t>
            </a:r>
          </a:p>
          <a:p>
            <a:pPr eaLnBrk="1" hangingPunct="1">
              <a:defRPr/>
            </a:pPr>
            <a:r>
              <a:rPr lang="en-US" sz="2800"/>
              <a:t>Considerable time to produce and certify new standards.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>
                <a:latin typeface="Symbol" pitchFamily="18" charset="2"/>
              </a:rPr>
              <a:t>d</a:t>
            </a:r>
            <a:r>
              <a:rPr lang="en-US" sz="3200" baseline="30000"/>
              <a:t>13</a:t>
            </a:r>
            <a:r>
              <a:rPr lang="en-US" sz="3200"/>
              <a:t>C International Certified Standards </a:t>
            </a:r>
            <a:br>
              <a:rPr lang="en-US" sz="3200"/>
            </a:br>
            <a:r>
              <a:rPr lang="en-US" sz="1800"/>
              <a:t>(excluding carbon gas standards)</a:t>
            </a:r>
          </a:p>
        </p:txBody>
      </p:sp>
      <p:graphicFrame>
        <p:nvGraphicFramePr>
          <p:cNvPr id="72890" name="Group 18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77914"/>
              </p:ext>
            </p:extLst>
          </p:nvPr>
        </p:nvGraphicFramePr>
        <p:xfrm>
          <a:off x="457200" y="1295400"/>
          <a:ext cx="8382000" cy="4602480"/>
        </p:xfrm>
        <a:graphic>
          <a:graphicData uri="http://schemas.openxmlformats.org/drawingml/2006/table">
            <a:tbl>
              <a:tblPr/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Ref. Material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Substance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</a:rPr>
                        <a:t>d</a:t>
                      </a:r>
                      <a:r>
                        <a:rPr kumimoji="0" 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13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Reference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NBS 18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CaCO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-5.06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± 0.06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Stichler 1995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NBS 19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(VPDB)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CaCO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+1.95 exactly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Hut, 1987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IAEA-CO-1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CaCO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+2.48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± 0.03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Stichler 1995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IAEA-CO-8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CaCO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-5.75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± 0.06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Stichler 1995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L-SVEC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Li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-14.48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± 0.15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Stichler 1995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IAEA-CO-9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BaCO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-47.12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± 0.15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Stichler 1995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USGS24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(graphite)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-15.99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± 0.11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Stichler 1995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NBS 22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Oil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-29.75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± 0.12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Gonfiantini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et al. 1995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IAEA-C-6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Sucrose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-10.43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± 0.13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Gonfiantini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et al. 1995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2815" name="Text Box 94"/>
          <p:cNvSpPr txBox="1">
            <a:spLocks noChangeArrowheads="1"/>
          </p:cNvSpPr>
          <p:nvPr/>
        </p:nvSpPr>
        <p:spPr bwMode="auto">
          <a:xfrm>
            <a:off x="1295400" y="6096000"/>
            <a:ext cx="770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Coplen et al. 2002 USGS Water-Resources Investigations Report 01-4222</a:t>
            </a:r>
          </a:p>
        </p:txBody>
      </p:sp>
    </p:spTree>
    <p:extLst>
      <p:ext uri="{BB962C8B-B14F-4D97-AF65-F5344CB8AC3E}">
        <p14:creationId xmlns:p14="http://schemas.microsoft.com/office/powerpoint/2010/main" val="1117882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Laboratory Working Standards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40000"/>
              </a:spcAft>
              <a:defRPr/>
            </a:pPr>
            <a:r>
              <a:rPr lang="en-US" sz="2800"/>
              <a:t>Standards used in daily IRMS operations.</a:t>
            </a:r>
          </a:p>
          <a:p>
            <a:pPr eaLnBrk="1" hangingPunct="1">
              <a:lnSpc>
                <a:spcPct val="80000"/>
              </a:lnSpc>
              <a:spcAft>
                <a:spcPct val="40000"/>
              </a:spcAft>
              <a:defRPr/>
            </a:pPr>
            <a:r>
              <a:rPr lang="en-US" sz="2800"/>
              <a:t>Isotopically stable material available in large quantities.</a:t>
            </a:r>
          </a:p>
          <a:p>
            <a:pPr eaLnBrk="1" hangingPunct="1">
              <a:lnSpc>
                <a:spcPct val="80000"/>
              </a:lnSpc>
              <a:spcAft>
                <a:spcPct val="40000"/>
              </a:spcAft>
              <a:defRPr/>
            </a:pPr>
            <a:r>
              <a:rPr lang="en-US" sz="2800"/>
              <a:t>Calibrated to the International Certified Standards.</a:t>
            </a:r>
          </a:p>
          <a:p>
            <a:pPr eaLnBrk="1" hangingPunct="1">
              <a:lnSpc>
                <a:spcPct val="80000"/>
              </a:lnSpc>
              <a:spcAft>
                <a:spcPct val="40000"/>
              </a:spcAft>
              <a:defRPr/>
            </a:pPr>
            <a:r>
              <a:rPr lang="en-US" sz="2800"/>
              <a:t>Isotopically homogenous</a:t>
            </a:r>
          </a:p>
          <a:p>
            <a:pPr eaLnBrk="1" hangingPunct="1">
              <a:lnSpc>
                <a:spcPct val="80000"/>
              </a:lnSpc>
              <a:spcAft>
                <a:spcPct val="40000"/>
              </a:spcAft>
              <a:defRPr/>
            </a:pPr>
            <a:r>
              <a:rPr lang="en-US" sz="2800"/>
              <a:t>Similar matrix to the samples being processed (leaf tissue, water, muscle tissue, etc.)</a:t>
            </a:r>
          </a:p>
          <a:p>
            <a:pPr eaLnBrk="1" hangingPunct="1">
              <a:lnSpc>
                <a:spcPct val="80000"/>
              </a:lnSpc>
              <a:spcAft>
                <a:spcPct val="40000"/>
              </a:spcAft>
              <a:defRPr/>
            </a:pPr>
            <a:r>
              <a:rPr lang="en-US" sz="2800"/>
              <a:t>Should span the isotopic range of samples.</a:t>
            </a:r>
          </a:p>
          <a:p>
            <a:pPr eaLnBrk="1" hangingPunct="1">
              <a:lnSpc>
                <a:spcPct val="80000"/>
              </a:lnSpc>
              <a:spcAft>
                <a:spcPct val="40000"/>
              </a:spcAft>
              <a:defRPr/>
            </a:pPr>
            <a:r>
              <a:rPr lang="en-US" sz="2800"/>
              <a:t>Difficult to find material to meet all objectives.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35" name="Rectangle 83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ISIRF </a:t>
            </a:r>
            <a:r>
              <a:rPr lang="en-US" sz="4000">
                <a:latin typeface="Symbol" pitchFamily="18" charset="2"/>
              </a:rPr>
              <a:t>d</a:t>
            </a:r>
            <a:r>
              <a:rPr lang="en-US" sz="4000" baseline="30000"/>
              <a:t>13</a:t>
            </a:r>
            <a:r>
              <a:rPr lang="en-US" sz="4000"/>
              <a:t>C Laboratory Standards</a:t>
            </a:r>
          </a:p>
        </p:txBody>
      </p:sp>
      <p:graphicFrame>
        <p:nvGraphicFramePr>
          <p:cNvPr id="75070" name="Group 318"/>
          <p:cNvGraphicFramePr>
            <a:graphicFrameLocks noGrp="1"/>
          </p:cNvGraphicFramePr>
          <p:nvPr>
            <p:ph sz="half" idx="2"/>
          </p:nvPr>
        </p:nvGraphicFramePr>
        <p:xfrm>
          <a:off x="533400" y="1219200"/>
          <a:ext cx="4267200" cy="5501640"/>
        </p:xfrm>
        <a:graphic>
          <a:graphicData uri="http://schemas.openxmlformats.org/drawingml/2006/table">
            <a:tbl>
              <a:tblPr/>
              <a:tblGrid>
                <a:gridCol w="323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Ref. Material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d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NIST PINE NEEDLES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-26.23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NIST SPINACH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-26.73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NIST TOMATO LEAVES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-27.01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NIST OYSTER TISSUE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-22.00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NIST PEACH LEAVES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-26.15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NIST APPLE LEAVES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-27.08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NIST CORN STALK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-11.58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NIST RICE FLOUR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-25.98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NIST CITRUS LEAVES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-27.50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NIST BOVINE LIVER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-22.46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NIST LADY BUG TISSUE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-26.04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ISIRF CELLULOSE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-24.76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NIST SOIL SO-4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-25.69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NIST SOIL SO-2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-24.96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NIST BUFFALO RIV. SED.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-19.90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NIST SOIL 2710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-24.93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NIST SOIL 2711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-17.09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NIST SOIL SO-3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1.78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4861" name="Text Box 314"/>
          <p:cNvSpPr txBox="1">
            <a:spLocks noChangeArrowheads="1"/>
          </p:cNvSpPr>
          <p:nvPr/>
        </p:nvSpPr>
        <p:spPr bwMode="auto">
          <a:xfrm>
            <a:off x="5029200" y="1358900"/>
            <a:ext cx="39624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Two point Calibration: </a:t>
            </a:r>
          </a:p>
          <a:p>
            <a:r>
              <a:rPr lang="en-US">
                <a:latin typeface="Arial" charset="0"/>
              </a:rPr>
              <a:t>	NBS 22 (oil)</a:t>
            </a:r>
          </a:p>
          <a:p>
            <a:r>
              <a:rPr lang="en-US">
                <a:latin typeface="Arial" charset="0"/>
              </a:rPr>
              <a:t>	IAEA-C-6 Sucrose.  </a:t>
            </a:r>
          </a:p>
          <a:p>
            <a:r>
              <a:rPr lang="en-US">
                <a:latin typeface="Arial" charset="0"/>
              </a:rPr>
              <a:t>QC: USGS24 Graphite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NOTE: These are NIST % C Concentration Standard, Isotope values not certified by NIST.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ISIRF Standard Isospace</a:t>
            </a:r>
          </a:p>
        </p:txBody>
      </p:sp>
      <p:graphicFrame>
        <p:nvGraphicFramePr>
          <p:cNvPr id="5122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762000" y="1012825"/>
          <a:ext cx="7620000" cy="570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SPW 11.0 Graph" r:id="rId3" imgW="5855760" imgH="4381200" progId="SigmaPlotGraphicObject.10">
                  <p:embed/>
                </p:oleObj>
              </mc:Choice>
              <mc:Fallback>
                <p:oleObj name="SPW 11.0 Graph" r:id="rId3" imgW="5855760" imgH="4381200" progId="SigmaPlotGraphicObject.1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12825"/>
                        <a:ext cx="7620000" cy="570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325562"/>
          </a:xfrm>
        </p:spPr>
        <p:txBody>
          <a:bodyPr/>
          <a:lstStyle/>
          <a:p>
            <a:r>
              <a:rPr lang="en-US" dirty="0"/>
              <a:t>QA/QC should answer the following questions: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5257800"/>
          </a:xfrm>
        </p:spPr>
        <p:txBody>
          <a:bodyPr/>
          <a:lstStyle/>
          <a:p>
            <a:r>
              <a:rPr lang="en-US" dirty="0"/>
              <a:t>How well is the machine running, including the calibration process? </a:t>
            </a:r>
          </a:p>
          <a:p>
            <a:r>
              <a:rPr lang="en-US" dirty="0"/>
              <a:t>How variable are my samples (variation within a sample)?</a:t>
            </a:r>
          </a:p>
          <a:p>
            <a:r>
              <a:rPr lang="en-US" dirty="0"/>
              <a:t>Have my samples been unintentionally fractionated since collection?</a:t>
            </a:r>
          </a:p>
          <a:p>
            <a:r>
              <a:rPr lang="en-US" dirty="0"/>
              <a:t>How variable are my populations of interest?</a:t>
            </a:r>
          </a:p>
          <a:p>
            <a:r>
              <a:rPr lang="en-US" dirty="0"/>
              <a:t>Can I tell the difference between populations that I would like to?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Study Standards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Use to independently calculate study precision.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Create a large homogenous sample of similar matrix to your study samples.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Place one at the beginning and end of each sample run.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Examine fractionation issues with sample processing.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Use sample with known isotopic value (lab standard)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Follow </a:t>
            </a:r>
            <a:r>
              <a:rPr lang="en-US" sz="2400" i="1" dirty="0">
                <a:solidFill>
                  <a:schemeClr val="folHlink"/>
                </a:solidFill>
              </a:rPr>
              <a:t>identical treatment principle</a:t>
            </a:r>
            <a:r>
              <a:rPr lang="en-US" sz="2400" dirty="0"/>
              <a:t> - process as you would a sample to detect sample prep and analysis errors.  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If fractionation can not be eliminated, systematic fractionation can be corrected.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Porter, T. J. and P. </a:t>
            </a:r>
            <a:r>
              <a:rPr lang="en-US" sz="2000" dirty="0" err="1"/>
              <a:t>Middlestead</a:t>
            </a:r>
            <a:r>
              <a:rPr lang="en-US" sz="2000" dirty="0"/>
              <a:t>. 2012. On estimating the precision of stable isotope ratios in processed tree-rings. </a:t>
            </a:r>
            <a:r>
              <a:rPr lang="en-US" sz="2000" dirty="0" err="1"/>
              <a:t>Dendrochronologia</a:t>
            </a:r>
            <a:r>
              <a:rPr lang="en-US" sz="2000" dirty="0"/>
              <a:t> in press. 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think of a good study standard for your work?</a:t>
            </a:r>
          </a:p>
          <a:p>
            <a:r>
              <a:rPr lang="en-US" dirty="0"/>
              <a:t>Other 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92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Selecting a good lab:</a:t>
            </a:r>
            <a:br>
              <a:rPr lang="en-US" dirty="0"/>
            </a:br>
            <a:r>
              <a:rPr lang="en-US" dirty="0"/>
              <a:t>How good is their QA?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400" dirty="0"/>
              <a:t>Ask for the standard deviation on the lab QC standards over the last several months.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400" dirty="0"/>
              <a:t>Ask about their QA and calibration procedures 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000" dirty="0"/>
              <a:t>How do they deal with linearity or machine drift problems? 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000" dirty="0"/>
              <a:t>How do they calibrate to the international scale – one point, or multipoint calibration?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000" dirty="0"/>
              <a:t>How many standards and replicates do they run? More variable the process the more standards and reps should be run. 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400" dirty="0"/>
              <a:t>Find other people who have run samples at that lab and ask their opinion. 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400" dirty="0"/>
              <a:t>Ask that all standard and replicate data be given to you so you can calculate accuracy and precision for your study samples.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IAEA 2011 Water Isotope </a:t>
            </a:r>
            <a:r>
              <a:rPr lang="en-US" dirty="0" err="1"/>
              <a:t>Interlaboratory</a:t>
            </a:r>
            <a:r>
              <a:rPr lang="en-US" dirty="0"/>
              <a:t> Comparison</a:t>
            </a:r>
          </a:p>
        </p:txBody>
      </p:sp>
      <p:pic>
        <p:nvPicPr>
          <p:cNvPr id="5" name="Content Placeholder 4" descr="Figure 17.tif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037889"/>
          </a:xfrm>
        </p:spPr>
      </p:pic>
      <p:sp>
        <p:nvSpPr>
          <p:cNvPr id="6" name="Rounded Rectangle 5"/>
          <p:cNvSpPr/>
          <p:nvPr/>
        </p:nvSpPr>
        <p:spPr bwMode="auto">
          <a:xfrm>
            <a:off x="762000" y="5181600"/>
            <a:ext cx="762000" cy="3810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ISIRF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1066800" y="5638800"/>
            <a:ext cx="152400" cy="3048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9BAEDAE-8C0B-4968-9FF3-5CCDD08B1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082710"/>
              </p:ext>
            </p:extLst>
          </p:nvPr>
        </p:nvGraphicFramePr>
        <p:xfrm>
          <a:off x="-2458" y="1277850"/>
          <a:ext cx="9146458" cy="558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4" name="SPW 14.0 Graph" r:id="rId3" imgW="6986164" imgH="4262743" progId="SigmaPlotGraphicObject.13">
                  <p:embed/>
                </p:oleObj>
              </mc:Choice>
              <mc:Fallback>
                <p:oleObj name="SPW 14.0 Graph" r:id="rId3" imgW="6986164" imgH="4262743" progId="SigmaPlotGraphicObject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458" y="1277850"/>
                        <a:ext cx="9146458" cy="558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FF6D2FD-B8D8-4775-8F56-B430AC4C1202}"/>
              </a:ext>
            </a:extLst>
          </p:cNvPr>
          <p:cNvSpPr txBox="1">
            <a:spLocks/>
          </p:cNvSpPr>
          <p:nvPr/>
        </p:nvSpPr>
        <p:spPr bwMode="auto">
          <a:xfrm>
            <a:off x="457200" y="108121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r>
              <a:rPr lang="en-US" kern="0" dirty="0"/>
              <a:t>IAEA 2016 Water Isotope Interlaboratory Comparison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FB22B177-817B-4C35-A3B5-8D67071E6533}"/>
              </a:ext>
            </a:extLst>
          </p:cNvPr>
          <p:cNvSpPr/>
          <p:nvPr/>
        </p:nvSpPr>
        <p:spPr bwMode="auto">
          <a:xfrm>
            <a:off x="914400" y="5201264"/>
            <a:ext cx="762000" cy="3810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ISIRF</a:t>
            </a:r>
          </a:p>
        </p:txBody>
      </p:sp>
      <p:sp>
        <p:nvSpPr>
          <p:cNvPr id="9" name="Down Arrow 6">
            <a:extLst>
              <a:ext uri="{FF2B5EF4-FFF2-40B4-BE49-F238E27FC236}">
                <a16:creationId xmlns:a16="http://schemas.microsoft.com/office/drawing/2014/main" id="{2B55F4DD-3B82-4202-A226-8289AC3E831B}"/>
              </a:ext>
            </a:extLst>
          </p:cNvPr>
          <p:cNvSpPr/>
          <p:nvPr/>
        </p:nvSpPr>
        <p:spPr bwMode="auto">
          <a:xfrm>
            <a:off x="1219200" y="5658464"/>
            <a:ext cx="152400" cy="3048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5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7286AC-EE7C-4B7A-AF5B-1976D7E7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IAEA 2016 Water Isotope Interlaboratory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F3700-D7DE-4124-81F6-78922AA147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8991600" cy="53060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8887B6-6090-4AA9-B377-1D022BB1351C}"/>
              </a:ext>
            </a:extLst>
          </p:cNvPr>
          <p:cNvSpPr txBox="1"/>
          <p:nvPr/>
        </p:nvSpPr>
        <p:spPr>
          <a:xfrm>
            <a:off x="6858000" y="6476897"/>
            <a:ext cx="2150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Wassenaar et al. 2018 RCM.</a:t>
            </a:r>
          </a:p>
        </p:txBody>
      </p:sp>
    </p:spTree>
    <p:extLst>
      <p:ext uri="{BB962C8B-B14F-4D97-AF65-F5344CB8AC3E}">
        <p14:creationId xmlns:p14="http://schemas.microsoft.com/office/powerpoint/2010/main" val="2576792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5535-A847-4086-9406-72B0538C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Problems</a:t>
            </a:r>
            <a:br>
              <a:rPr lang="en-US" dirty="0"/>
            </a:br>
            <a:r>
              <a:rPr lang="en-US" sz="3200" dirty="0"/>
              <a:t>(Survey of 66 unacceptable 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E48B-C4FD-4B93-8C87-88E4B09F6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999" y="1714955"/>
            <a:ext cx="8610600" cy="4525963"/>
          </a:xfrm>
        </p:spPr>
        <p:txBody>
          <a:bodyPr/>
          <a:lstStyle/>
          <a:p>
            <a:r>
              <a:rPr lang="en-GB" dirty="0">
                <a:effectLst/>
              </a:rPr>
              <a:t>Incorrect data normalization			33 %</a:t>
            </a:r>
          </a:p>
          <a:p>
            <a:r>
              <a:rPr lang="en-GB" dirty="0">
                <a:effectLst/>
              </a:rPr>
              <a:t>Insufficient lab std. </a:t>
            </a:r>
            <a:r>
              <a:rPr lang="en-GB" i="1" dirty="0">
                <a:effectLst/>
              </a:rPr>
              <a:t>d</a:t>
            </a:r>
            <a:r>
              <a:rPr lang="en-GB" dirty="0">
                <a:effectLst/>
              </a:rPr>
              <a:t>-scale coverage		32 %</a:t>
            </a:r>
          </a:p>
          <a:p>
            <a:r>
              <a:rPr lang="en-GB" dirty="0">
                <a:effectLst/>
              </a:rPr>
              <a:t>Instrumental Problems				31 %</a:t>
            </a:r>
          </a:p>
          <a:p>
            <a:r>
              <a:rPr lang="en-GB" dirty="0">
                <a:effectLst/>
              </a:rPr>
              <a:t>Problem not yet identified				23 %</a:t>
            </a:r>
          </a:p>
          <a:p>
            <a:r>
              <a:rPr lang="en-GB" dirty="0">
                <a:effectLst/>
              </a:rPr>
              <a:t>Compromised Laboratory Standards		15 %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5B233-AF00-4364-9C68-20EBFA1304AB}"/>
              </a:ext>
            </a:extLst>
          </p:cNvPr>
          <p:cNvSpPr txBox="1"/>
          <p:nvPr/>
        </p:nvSpPr>
        <p:spPr>
          <a:xfrm>
            <a:off x="6352494" y="6368958"/>
            <a:ext cx="2797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Wassenaar et al. 2018 RCM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7B7D6-EF66-4463-B6B6-1157C57FD8B1}"/>
              </a:ext>
            </a:extLst>
          </p:cNvPr>
          <p:cNvSpPr txBox="1"/>
          <p:nvPr/>
        </p:nvSpPr>
        <p:spPr>
          <a:xfrm>
            <a:off x="626653" y="46482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Participate in Interlaboratory Comparisons!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Identify Problems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Improve QAQC</a:t>
            </a:r>
          </a:p>
        </p:txBody>
      </p:sp>
    </p:spTree>
    <p:extLst>
      <p:ext uri="{BB962C8B-B14F-4D97-AF65-F5344CB8AC3E}">
        <p14:creationId xmlns:p14="http://schemas.microsoft.com/office/powerpoint/2010/main" val="2154625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0" name="Rectangle 6"/>
          <p:cNvSpPr>
            <a:spLocks noRot="1"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Laboratory Precision (EA):</a:t>
            </a:r>
            <a:b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repeated measures over time</a:t>
            </a:r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1600200" y="1228725"/>
          <a:ext cx="5838825" cy="562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SPW 12.0 Graph" r:id="rId3" imgW="5838685" imgH="5629496" progId="SigmaPlotGraphicObject.11">
                  <p:embed/>
                </p:oleObj>
              </mc:Choice>
              <mc:Fallback>
                <p:oleObj name="SPW 12.0 Graph" r:id="rId3" imgW="5838685" imgH="5629496" progId="SigmaPlotGraphicObject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28725"/>
                        <a:ext cx="5838825" cy="562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Switching labs within a study?</a:t>
            </a:r>
          </a:p>
        </p:txBody>
      </p:sp>
      <p:graphicFrame>
        <p:nvGraphicFramePr>
          <p:cNvPr id="1945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5800" y="1038225"/>
          <a:ext cx="7620000" cy="576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SPW 10.0 Graph" r:id="rId3" imgW="5628960" imgH="4258080" progId="SigmaPlotGraphicObject.11">
                  <p:embed/>
                </p:oleObj>
              </mc:Choice>
              <mc:Fallback>
                <p:oleObj name="SPW 10.0 Graph" r:id="rId3" imgW="5628960" imgH="4258080" progId="SigmaPlotGraphicObject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38225"/>
                        <a:ext cx="7620000" cy="576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Problems with IRIS technology and organic contaminants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94224-B943-4D07-B649-948E8775450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2" t="-2" r="23261" b="52695"/>
          <a:stretch/>
        </p:blipFill>
        <p:spPr bwMode="auto">
          <a:xfrm>
            <a:off x="1391645" y="1546123"/>
            <a:ext cx="5791200" cy="5257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D1EF6-A632-417A-8EE0-A2CD86ECDA5C}"/>
              </a:ext>
            </a:extLst>
          </p:cNvPr>
          <p:cNvSpPr txBox="1"/>
          <p:nvPr/>
        </p:nvSpPr>
        <p:spPr>
          <a:xfrm>
            <a:off x="7219335" y="6542313"/>
            <a:ext cx="21921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Wassenaar et al. 2018 RCM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5BE49-B1E2-4D29-8BF6-1711D67C5EB6}"/>
              </a:ext>
            </a:extLst>
          </p:cNvPr>
          <p:cNvSpPr txBox="1"/>
          <p:nvPr/>
        </p:nvSpPr>
        <p:spPr>
          <a:xfrm>
            <a:off x="4267200" y="2724090"/>
            <a:ext cx="8382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Gatos</a:t>
            </a:r>
          </a:p>
          <a:p>
            <a:r>
              <a:rPr lang="en-US" sz="1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OA-ICOS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0C527-9895-4DED-9DE1-9889D81800C2}"/>
              </a:ext>
            </a:extLst>
          </p:cNvPr>
          <p:cNvSpPr txBox="1"/>
          <p:nvPr/>
        </p:nvSpPr>
        <p:spPr>
          <a:xfrm>
            <a:off x="5321121" y="3774913"/>
            <a:ext cx="100347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Picarro</a:t>
            </a:r>
            <a:r>
              <a:rPr lang="en-US" sz="1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CRDS</a:t>
            </a:r>
          </a:p>
          <a:p>
            <a:r>
              <a:rPr lang="en-US" sz="1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2130-2140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ECE60-4698-48AA-83DD-FEE34B3F7A8F}"/>
              </a:ext>
            </a:extLst>
          </p:cNvPr>
          <p:cNvSpPr txBox="1"/>
          <p:nvPr/>
        </p:nvSpPr>
        <p:spPr>
          <a:xfrm>
            <a:off x="2895600" y="5029200"/>
            <a:ext cx="100347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Picarro</a:t>
            </a:r>
            <a:r>
              <a:rPr lang="en-US" sz="1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CRDS</a:t>
            </a:r>
          </a:p>
          <a:p>
            <a:r>
              <a:rPr lang="en-US" sz="1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1100-2110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CBBDC-8BB6-4CD7-933A-2AF4AB3DE56D}"/>
              </a:ext>
            </a:extLst>
          </p:cNvPr>
          <p:cNvSpPr txBox="1"/>
          <p:nvPr/>
        </p:nvSpPr>
        <p:spPr>
          <a:xfrm>
            <a:off x="4901294" y="5350973"/>
            <a:ext cx="100347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Uncertainty</a:t>
            </a:r>
          </a:p>
        </p:txBody>
      </p:sp>
      <p:pic>
        <p:nvPicPr>
          <p:cNvPr id="92164" name="Picture 4" descr="http://celebrating200years.noaa.gov/magazine/tct/accuracy_vs_precision_55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00200"/>
            <a:ext cx="5295900" cy="5019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Plant Water: IRIS or IRMS?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42950"/>
            <a:ext cx="815340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15000" y="990600"/>
            <a:ext cx="23562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West et al RCM 2011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/>
              <a:t>Setting up a Laser Absorption Spectrometer for water?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686800" cy="2895600"/>
          </a:xfrm>
        </p:spPr>
        <p:txBody>
          <a:bodyPr/>
          <a:lstStyle/>
          <a:p>
            <a:r>
              <a:rPr lang="en-US" sz="2800" dirty="0" err="1"/>
              <a:t>Wassenaar</a:t>
            </a:r>
            <a:r>
              <a:rPr lang="en-US" sz="2800" dirty="0"/>
              <a:t>, L., T. B. Coplen, and P. </a:t>
            </a:r>
            <a:r>
              <a:rPr lang="en-US" sz="2800" dirty="0" err="1"/>
              <a:t>Aggarwal</a:t>
            </a:r>
            <a:r>
              <a:rPr lang="en-US" sz="2800" dirty="0"/>
              <a:t>. 2014. Approaches for achieving long-term accuracy and precision of δ</a:t>
            </a:r>
            <a:r>
              <a:rPr lang="en-US" sz="2800" baseline="30000" dirty="0"/>
              <a:t>18</a:t>
            </a:r>
            <a:r>
              <a:rPr lang="en-US" sz="2800" dirty="0"/>
              <a:t>O and δ</a:t>
            </a:r>
            <a:r>
              <a:rPr lang="en-US" sz="2800" baseline="30000" dirty="0"/>
              <a:t>2</a:t>
            </a:r>
            <a:r>
              <a:rPr lang="en-US" sz="2800" dirty="0"/>
              <a:t>H for waters analyzed using laser absorption spectrometers. Environmental Science and Technology </a:t>
            </a:r>
            <a:r>
              <a:rPr lang="en-US" sz="2800" b="1" dirty="0"/>
              <a:t>48: 1123-1131.</a:t>
            </a:r>
          </a:p>
          <a:p>
            <a:endParaRPr lang="en-US" dirty="0"/>
          </a:p>
        </p:txBody>
      </p:sp>
      <p:pic>
        <p:nvPicPr>
          <p:cNvPr id="103426" name="Picture 2" descr="http://snri.ucmerced.edu/files/public/images/lg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24000"/>
            <a:ext cx="4399043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Quality Assurance in your Study</a:t>
            </a:r>
            <a:br>
              <a:rPr lang="en-US" dirty="0"/>
            </a:br>
            <a:r>
              <a:rPr lang="en-US" dirty="0"/>
              <a:t>Sampling Design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Consider potential sources of variation and the variation you are interested in.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Source Variation. 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Process Variation.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Temporal and Spatial Variation in both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defRPr/>
            </a:pPr>
            <a:r>
              <a:rPr lang="en-US" sz="2800" dirty="0"/>
              <a:t>Collect a representative sample or bulk several samples that average variation.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defRPr/>
            </a:pPr>
            <a:r>
              <a:rPr lang="en-US" sz="2800" dirty="0"/>
              <a:t>Collect samples that either avoid or account for other potential sources of variation.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defRPr/>
            </a:pPr>
            <a:r>
              <a:rPr lang="en-US" sz="2800" dirty="0"/>
              <a:t>Collect field duplicates 1 out of 10-20 samples.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defRPr/>
            </a:pPr>
            <a:r>
              <a:rPr lang="en-US" sz="2800" dirty="0"/>
              <a:t>Cost issues – Error on collecting more samples than you can analyze.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-2286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Sample Error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534400" cy="601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  <a:defRPr/>
            </a:pPr>
            <a:r>
              <a:rPr lang="en-US" sz="2400" dirty="0"/>
              <a:t>Test your processing protocols for fractionation! 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defRPr/>
            </a:pPr>
            <a:r>
              <a:rPr lang="en-US" sz="2400" dirty="0"/>
              <a:t>Calculate precision and accuracy from your own data (your duplicates and lab standards).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defRPr/>
            </a:pPr>
            <a:r>
              <a:rPr lang="en-US" sz="2400" dirty="0"/>
              <a:t>For outside analysis: Use your own study standard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defRPr/>
            </a:pPr>
            <a:r>
              <a:rPr lang="en-US" sz="2000" dirty="0"/>
              <a:t>Measure your study standard every 60-100 samples.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defRPr/>
            </a:pPr>
            <a:r>
              <a:rPr lang="en-US" sz="2000" dirty="0"/>
              <a:t>Do blind duplication within a run, in addition to ones recommended by the lab (Field duplicates).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defRPr/>
            </a:pPr>
            <a:r>
              <a:rPr lang="en-US" sz="2000" dirty="0"/>
              <a:t>Run a set of samples a couple of times.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defRPr/>
            </a:pPr>
            <a:r>
              <a:rPr lang="en-US" sz="2400" dirty="0"/>
              <a:t>Be sure your samples are ground finely – Homogenization. (1 mg from a 10 g sample)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defRPr/>
            </a:pPr>
            <a:r>
              <a:rPr lang="en-US" sz="2400" dirty="0"/>
              <a:t>Be consistent in sample size so that your samples create a voltage between 3 and 5 volts.  Avoid IRMS linearity problems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defRPr/>
            </a:pPr>
            <a:r>
              <a:rPr lang="en-US" sz="2400" dirty="0"/>
              <a:t>Label samples with easy to understand codes (C2016-1, C2016-2,…C2016-100 etc).  Keep samples in order.  </a:t>
            </a:r>
          </a:p>
        </p:txBody>
      </p:sp>
    </p:spTree>
    <p:extLst>
      <p:ext uri="{BB962C8B-B14F-4D97-AF65-F5344CB8AC3E}">
        <p14:creationId xmlns:p14="http://schemas.microsoft.com/office/powerpoint/2010/main" val="3433801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Visual QA/QC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Look at your data carefully and immediately!</a:t>
            </a:r>
          </a:p>
          <a:p>
            <a:pPr lvl="1" eaLnBrk="1" hangingPunct="1">
              <a:defRPr/>
            </a:pPr>
            <a:r>
              <a:rPr lang="en-US" dirty="0"/>
              <a:t>Graph it!</a:t>
            </a:r>
          </a:p>
          <a:p>
            <a:pPr lvl="1" eaLnBrk="1" hangingPunct="1">
              <a:defRPr/>
            </a:pPr>
            <a:r>
              <a:rPr lang="en-US" dirty="0"/>
              <a:t>Are the patterns expected relative to theory?</a:t>
            </a:r>
          </a:p>
          <a:p>
            <a:pPr lvl="1" eaLnBrk="1" hangingPunct="1">
              <a:defRPr/>
            </a:pPr>
            <a:r>
              <a:rPr lang="en-US" dirty="0"/>
              <a:t>Have odd samples rerun.</a:t>
            </a:r>
          </a:p>
          <a:p>
            <a:pPr eaLnBrk="1" hangingPunct="1">
              <a:defRPr/>
            </a:pPr>
            <a:r>
              <a:rPr lang="en-US" dirty="0"/>
              <a:t>Calculate the accuracy, precision, and signal to noise ratios for your study results. </a:t>
            </a:r>
          </a:p>
          <a:p>
            <a:pPr eaLnBrk="1" hangingPunct="1">
              <a:defRPr/>
            </a:pPr>
            <a:r>
              <a:rPr lang="en-US" dirty="0"/>
              <a:t>Are your treatment differences greater than your precision?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325562"/>
          </a:xfrm>
        </p:spPr>
        <p:txBody>
          <a:bodyPr/>
          <a:lstStyle/>
          <a:p>
            <a:r>
              <a:rPr lang="en-US" dirty="0"/>
              <a:t>QA/QC should answer the following questions: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5257800"/>
          </a:xfrm>
        </p:spPr>
        <p:txBody>
          <a:bodyPr/>
          <a:lstStyle/>
          <a:p>
            <a:r>
              <a:rPr lang="en-US" dirty="0"/>
              <a:t>How well is the machine running, including the calibration process? </a:t>
            </a:r>
          </a:p>
          <a:p>
            <a:r>
              <a:rPr lang="en-US" dirty="0"/>
              <a:t>How variable are my samples (variation within a sample)?</a:t>
            </a:r>
          </a:p>
          <a:p>
            <a:r>
              <a:rPr lang="en-US" dirty="0"/>
              <a:t>Have my samples been unintentionally fractionated since collection?</a:t>
            </a:r>
          </a:p>
          <a:p>
            <a:r>
              <a:rPr lang="en-US" dirty="0"/>
              <a:t>How variable are my populations of interest?</a:t>
            </a:r>
          </a:p>
          <a:p>
            <a:r>
              <a:rPr lang="en-US" dirty="0"/>
              <a:t>Can I tell the difference between populations that I would like to?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QA/QC Exercise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5000"/>
              </a:spcAft>
              <a:defRPr/>
            </a:pPr>
            <a:r>
              <a:rPr lang="en-US" dirty="0"/>
              <a:t>Calculating QA/QC metrics from all the QAQC data generated in a study (multiple runs from the IRMS).</a:t>
            </a:r>
          </a:p>
          <a:p>
            <a:pPr eaLnBrk="1" hangingPunct="1">
              <a:spcAft>
                <a:spcPct val="25000"/>
              </a:spcAft>
              <a:defRPr/>
            </a:pPr>
            <a:r>
              <a:rPr lang="en-US" dirty="0"/>
              <a:t>Open “QAQC Exercise 2019.xls”</a:t>
            </a:r>
          </a:p>
          <a:p>
            <a:pPr eaLnBrk="1" hangingPunct="1">
              <a:spcAft>
                <a:spcPct val="25000"/>
              </a:spcAft>
              <a:defRPr/>
            </a:pPr>
            <a:r>
              <a:rPr lang="en-US" dirty="0"/>
              <a:t>Refer to the handout to calculate accuracy and precision.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Accuracy</a:t>
            </a:r>
            <a:br>
              <a:rPr lang="en-US" dirty="0"/>
            </a:br>
            <a:r>
              <a:rPr lang="en-US" i="1" dirty="0">
                <a:solidFill>
                  <a:srgbClr val="FFFF00"/>
                </a:solidFill>
              </a:rPr>
              <a:t>“</a:t>
            </a:r>
            <a:r>
              <a:rPr lang="en-US" sz="2800" i="1" dirty="0">
                <a:solidFill>
                  <a:srgbClr val="FFFF00"/>
                </a:solidFill>
              </a:rPr>
              <a:t>Better to be imprecisely accurate than precisely inaccurate.”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6868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Nearness of a measured value to the actual value. 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FFFF00"/>
                </a:solidFill>
              </a:rPr>
              <a:t>measured value – actual value</a:t>
            </a:r>
          </a:p>
          <a:p>
            <a:pPr lvl="1" eaLnBrk="1" hangingPunct="1">
              <a:defRPr/>
            </a:pPr>
            <a:r>
              <a:rPr lang="en-US" dirty="0"/>
              <a:t>Determines significant digits for reporting</a:t>
            </a:r>
          </a:p>
          <a:p>
            <a:pPr lvl="1" eaLnBrk="1" hangingPunct="1">
              <a:defRPr/>
            </a:pPr>
            <a:r>
              <a:rPr lang="en-US" dirty="0"/>
              <a:t>Evaluated with standards with known values</a:t>
            </a:r>
          </a:p>
          <a:p>
            <a:pPr lvl="1" eaLnBrk="1" hangingPunct="1">
              <a:defRPr/>
            </a:pPr>
            <a:r>
              <a:rPr lang="en-US" dirty="0"/>
              <a:t>Determined from QC standards (not ones used for calibration, more later). </a:t>
            </a:r>
          </a:p>
          <a:p>
            <a:pPr lvl="1" eaLnBrk="1" hangingPunct="1">
              <a:defRPr/>
            </a:pPr>
            <a:r>
              <a:rPr lang="en-US" i="1" dirty="0">
                <a:solidFill>
                  <a:srgbClr val="FFFF00"/>
                </a:solidFill>
              </a:rPr>
              <a:t>Identical Treatment Principle</a:t>
            </a:r>
            <a:r>
              <a:rPr lang="en-US" dirty="0"/>
              <a:t>: Standards must be treated as samples.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Precision</a:t>
            </a:r>
            <a:br>
              <a:rPr lang="en-US" dirty="0"/>
            </a:br>
            <a:r>
              <a:rPr lang="en-US" sz="3200" i="1" dirty="0">
                <a:solidFill>
                  <a:srgbClr val="FFFF00"/>
                </a:solidFill>
              </a:rPr>
              <a:t>How variable are my samples?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i="1" dirty="0"/>
              <a:t>Standard deviation</a:t>
            </a:r>
            <a:r>
              <a:rPr lang="en-US" sz="2800" dirty="0"/>
              <a:t> of repeated measures of a sample. NOT STANDARD ERROR!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Standard Deviation: describes variation within a population.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Standard Error: describes error around a estimated mean and is dependent on sample size.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Coefficient of Variation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Std. dev / sample mean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Useful for comparing precision for measurements with different unit scales (i.e. 1-10 </a:t>
            </a:r>
            <a:r>
              <a:rPr lang="en-US" sz="2400" dirty="0" err="1"/>
              <a:t>vs</a:t>
            </a:r>
            <a:r>
              <a:rPr lang="en-US" sz="2400" dirty="0"/>
              <a:t>, 1000-10,000)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u="sng" dirty="0">
                <a:solidFill>
                  <a:schemeClr val="folHlink"/>
                </a:solidFill>
              </a:rPr>
              <a:t>Not</a:t>
            </a:r>
            <a:r>
              <a:rPr lang="en-US" sz="2400" i="1" dirty="0">
                <a:solidFill>
                  <a:schemeClr val="folHlink"/>
                </a:solidFill>
              </a:rPr>
              <a:t> to be used with ratio numbers (</a:t>
            </a:r>
            <a:r>
              <a:rPr lang="en-US" sz="2400" dirty="0" err="1">
                <a:solidFill>
                  <a:schemeClr val="folHlink"/>
                </a:solidFill>
              </a:rPr>
              <a:t>i.e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  <a:latin typeface="Symbol" pitchFamily="18" charset="2"/>
              </a:rPr>
              <a:t>d </a:t>
            </a:r>
            <a:r>
              <a:rPr lang="en-US" sz="2400" dirty="0">
                <a:solidFill>
                  <a:schemeClr val="folHlink"/>
                </a:solidFill>
              </a:rPr>
              <a:t>units</a:t>
            </a:r>
            <a:r>
              <a:rPr lang="en-US" sz="2400" i="1" dirty="0">
                <a:solidFill>
                  <a:schemeClr val="folHlink"/>
                </a:solidFill>
              </a:rPr>
              <a:t>) zero doesn’t mean no value in </a:t>
            </a:r>
            <a:r>
              <a:rPr lang="en-US" sz="2400" i="1" dirty="0">
                <a:solidFill>
                  <a:schemeClr val="folHlink"/>
                </a:solidFill>
                <a:latin typeface="Symbol" pitchFamily="18" charset="2"/>
              </a:rPr>
              <a:t>d</a:t>
            </a:r>
            <a:r>
              <a:rPr lang="en-US" sz="2400" i="1" dirty="0">
                <a:solidFill>
                  <a:schemeClr val="folHlink"/>
                </a:solidFill>
              </a:rPr>
              <a:t> units. (use F or Atom %).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/>
              </a:rPr>
              <a:t>Manipulating </a:t>
            </a:r>
            <a:r>
              <a:rPr lang="en-US" dirty="0">
                <a:solidFill>
                  <a:schemeClr val="tx1"/>
                </a:solidFill>
                <a:effectLst/>
                <a:latin typeface="Symbol" pitchFamily="18" charset="2"/>
              </a:rPr>
              <a:t>d</a:t>
            </a:r>
            <a:r>
              <a:rPr lang="en-US" dirty="0">
                <a:solidFill>
                  <a:schemeClr val="tx1"/>
                </a:solidFill>
                <a:effectLst/>
              </a:rPr>
              <a:t> units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5562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effectLst/>
                <a:latin typeface="Symbol" pitchFamily="18" charset="2"/>
              </a:rPr>
              <a:t>d</a:t>
            </a:r>
            <a:r>
              <a:rPr lang="en-US" sz="2800" dirty="0">
                <a:effectLst/>
              </a:rPr>
              <a:t> units = ratios (ratio of ratios).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effectLst/>
                <a:latin typeface="Symbol" pitchFamily="18" charset="2"/>
              </a:rPr>
              <a:t>d</a:t>
            </a:r>
            <a:r>
              <a:rPr lang="en-US" sz="2800" dirty="0">
                <a:effectLst/>
              </a:rPr>
              <a:t> units: Zero = same as standard, not “nothing”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effectLst/>
              </a:rPr>
              <a:t>Dividing by </a:t>
            </a:r>
            <a:r>
              <a:rPr lang="en-US" sz="2800" dirty="0">
                <a:effectLst/>
                <a:latin typeface="Symbol" pitchFamily="18" charset="2"/>
              </a:rPr>
              <a:t>d</a:t>
            </a:r>
            <a:r>
              <a:rPr lang="en-US" sz="2800" dirty="0">
                <a:effectLst/>
              </a:rPr>
              <a:t> units should be avoided.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effectLst/>
              </a:rPr>
              <a:t>Can convert </a:t>
            </a:r>
            <a:r>
              <a:rPr lang="en-US" sz="2800" dirty="0">
                <a:effectLst/>
                <a:latin typeface="Symbol" pitchFamily="18" charset="2"/>
              </a:rPr>
              <a:t>d</a:t>
            </a:r>
            <a:r>
              <a:rPr lang="en-US" sz="2800" dirty="0">
                <a:effectLst/>
              </a:rPr>
              <a:t> units to F or atom % if necessary for calculations.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effectLst/>
              </a:rPr>
              <a:t>Meta Analysis: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ffectLst/>
                <a:latin typeface="Symbol" pitchFamily="18" charset="2"/>
              </a:rPr>
              <a:t>d</a:t>
            </a:r>
            <a:r>
              <a:rPr lang="en-US" sz="2000" dirty="0">
                <a:effectLst/>
              </a:rPr>
              <a:t> units must be on the same scale to be comparable (i.e. V-SMOW for </a:t>
            </a:r>
            <a:r>
              <a:rPr lang="en-US" sz="2000" baseline="30000" dirty="0">
                <a:effectLst/>
              </a:rPr>
              <a:t>18</a:t>
            </a:r>
            <a:r>
              <a:rPr lang="en-US" sz="2000" dirty="0">
                <a:effectLst/>
              </a:rPr>
              <a:t>O).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ffectLst/>
              </a:rPr>
              <a:t>Occasionally </a:t>
            </a:r>
            <a:r>
              <a:rPr lang="en-US" sz="2000" dirty="0">
                <a:effectLst/>
                <a:latin typeface="Symbol" pitchFamily="18" charset="2"/>
              </a:rPr>
              <a:t>d</a:t>
            </a:r>
            <a:r>
              <a:rPr lang="en-US" sz="2000" dirty="0">
                <a:effectLst/>
              </a:rPr>
              <a:t> units are measured with inappropriate standards and have to be converted (i.e. VPDB to V-SMOW). </a:t>
            </a:r>
          </a:p>
        </p:txBody>
      </p:sp>
      <p:graphicFrame>
        <p:nvGraphicFramePr>
          <p:cNvPr id="28673" name="Object 5"/>
          <p:cNvGraphicFramePr>
            <a:graphicFrameLocks noChangeAspect="1"/>
          </p:cNvGraphicFramePr>
          <p:nvPr/>
        </p:nvGraphicFramePr>
        <p:xfrm>
          <a:off x="5502509" y="1600200"/>
          <a:ext cx="348909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2" name="Equation" r:id="rId3" imgW="1473120" imgH="482400" progId="Equation.3">
                  <p:embed/>
                </p:oleObj>
              </mc:Choice>
              <mc:Fallback>
                <p:oleObj name="Equation" r:id="rId3" imgW="14731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509" y="1600200"/>
                        <a:ext cx="3489091" cy="1143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54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4805051" y="3810000"/>
          <a:ext cx="4125319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3" name="Equation" r:id="rId5" imgW="4038480" imgH="736560" progId="Equation.3">
                  <p:embed/>
                </p:oleObj>
              </mc:Choice>
              <mc:Fallback>
                <p:oleObj name="Equation" r:id="rId5" imgW="403848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051" y="3810000"/>
                        <a:ext cx="4125319" cy="7540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54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Precision for multiple samples that are replicated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Usually you will replicate several of your samples for QC</a:t>
            </a:r>
          </a:p>
          <a:p>
            <a:pPr eaLnBrk="1" hangingPunct="1">
              <a:defRPr/>
            </a:pPr>
            <a:r>
              <a:rPr lang="en-US"/>
              <a:t>Standard deviation must be calculated from the sample-size weighted variance of your replicate sets.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133600" y="4267200"/>
          <a:ext cx="4267200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3" imgW="1091880" imgH="533160" progId="Equation.3">
                  <p:embed/>
                </p:oleObj>
              </mc:Choice>
              <mc:Fallback>
                <p:oleObj name="Equation" r:id="rId3" imgW="109188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4267200" cy="20907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5400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Duplication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/>
              <a:t>Duplicates are multiple samples from the same unit. </a:t>
            </a:r>
          </a:p>
          <a:p>
            <a:pPr lvl="1"/>
            <a:r>
              <a:rPr lang="en-US" dirty="0"/>
              <a:t>Lab Duplicates: How variable are my samples (variation within a sample)?</a:t>
            </a:r>
          </a:p>
          <a:p>
            <a:pPr lvl="1"/>
            <a:r>
              <a:rPr lang="en-US" dirty="0"/>
              <a:t>Field Duplicates: Have my samples been unintentionally fractionated since collection?</a:t>
            </a:r>
          </a:p>
          <a:p>
            <a:r>
              <a:rPr lang="en-US" dirty="0"/>
              <a:t>Replicates are multiple sampling units within a population.</a:t>
            </a:r>
          </a:p>
          <a:p>
            <a:pPr lvl="1"/>
            <a:r>
              <a:rPr lang="en-US" dirty="0"/>
              <a:t>How variable are my populations of interest?</a:t>
            </a:r>
          </a:p>
          <a:p>
            <a:pPr lvl="1"/>
            <a:r>
              <a:rPr lang="en-US" dirty="0"/>
              <a:t>Can I tell the difference between populations that I would like to?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52136C93-8440-4285-A707-7D8B03B8C775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0267F1D1-140A-4462-A4CD-62C21F2D39BE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CF42D2A8-1F0C-4B4F-91FD-3318BCE71F12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5F58E77D-1AC1-45C3-AF42-6652938905C4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D6F8C78E-1D71-41D1-947E-F7C8116727B6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E736D13A-A18D-4434-BC3B-1D47191A7E2C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9C17F0C9-8397-4A94-A501-DFF147DB6B7E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B968BBAD-EC25-455F-BC51-FED690BEB27C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6EB1B4B3-05BF-419F-9A53-2E4038258E12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CE40FD9E-9DC6-4464-96B8-102310C88D3B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9ED9C22E-AC30-4B72-A351-FA605876C291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388901B4-359D-4A05-803C-1701F3D7997A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6402DAC9-31DA-4154-8C68-BB3D0015FF08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6BA5B2AC-AB9E-4520-8A74-7F5F058C6312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B58A1C16-8E86-4BD7-897D-6331DF8956C3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23026053-2BF8-4454-91F5-8CDD7E7AAB4F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49391</TotalTime>
  <Words>2201</Words>
  <Application>Microsoft Office PowerPoint</Application>
  <PresentationFormat>On-screen Show (4:3)</PresentationFormat>
  <Paragraphs>333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Arial</vt:lpstr>
      <vt:lpstr>Cambria Math</vt:lpstr>
      <vt:lpstr>Garamond</vt:lpstr>
      <vt:lpstr>Symbol</vt:lpstr>
      <vt:lpstr>Times New Roman</vt:lpstr>
      <vt:lpstr>Wingdings</vt:lpstr>
      <vt:lpstr>Stream</vt:lpstr>
      <vt:lpstr>Equation</vt:lpstr>
      <vt:lpstr>SPW 10.0 Graph</vt:lpstr>
      <vt:lpstr>SPW 8.0 Graph</vt:lpstr>
      <vt:lpstr>SPW 11.0 Graph</vt:lpstr>
      <vt:lpstr>SPW 14.0 Graph</vt:lpstr>
      <vt:lpstr>SPW 12.0 Graph</vt:lpstr>
      <vt:lpstr>Quality Assurance and Quality Control of Stable Isotope Measurements</vt:lpstr>
      <vt:lpstr>Defining QA/QC</vt:lpstr>
      <vt:lpstr>QA/QC should answer the following questions:</vt:lpstr>
      <vt:lpstr>Measures of Uncertainty</vt:lpstr>
      <vt:lpstr>Accuracy “Better to be imprecisely accurate than precisely inaccurate.”</vt:lpstr>
      <vt:lpstr>Precision How variable are my samples?</vt:lpstr>
      <vt:lpstr>Manipulating d units</vt:lpstr>
      <vt:lpstr>Precision for multiple samples that are replicated</vt:lpstr>
      <vt:lpstr>Duplication</vt:lpstr>
      <vt:lpstr>Duplicate Samples</vt:lpstr>
      <vt:lpstr>Uncertainty to Report</vt:lpstr>
      <vt:lpstr>Propagating Uncertainty</vt:lpstr>
      <vt:lpstr>Break Questions:</vt:lpstr>
      <vt:lpstr>Sources of Error</vt:lpstr>
      <vt:lpstr>Calibration and  Isotopic Standards</vt:lpstr>
      <vt:lpstr>From IRMS to you:  data correction issues</vt:lpstr>
      <vt:lpstr>Volume Normalization</vt:lpstr>
      <vt:lpstr>Apply Corrections</vt:lpstr>
      <vt:lpstr>Drift Correction</vt:lpstr>
      <vt:lpstr>Fit curve to the data</vt:lpstr>
      <vt:lpstr>Apply Correction</vt:lpstr>
      <vt:lpstr>Calibration to International Scale</vt:lpstr>
      <vt:lpstr>Break Questions:</vt:lpstr>
      <vt:lpstr>Types of Isotopic Standards</vt:lpstr>
      <vt:lpstr>International Certified Standards</vt:lpstr>
      <vt:lpstr>d13C International Certified Standards  (excluding carbon gas standards)</vt:lpstr>
      <vt:lpstr>Laboratory Working Standards</vt:lpstr>
      <vt:lpstr>ISIRF d13C Laboratory Standards</vt:lpstr>
      <vt:lpstr>ISIRF Standard Isospace</vt:lpstr>
      <vt:lpstr>Study Standards</vt:lpstr>
      <vt:lpstr>Break Questions:</vt:lpstr>
      <vt:lpstr>Selecting a good lab: How good is their QA?</vt:lpstr>
      <vt:lpstr>IAEA 2011 Water Isotope Interlaboratory Comparison</vt:lpstr>
      <vt:lpstr>PowerPoint Presentation</vt:lpstr>
      <vt:lpstr>IAEA 2016 Water Isotope Interlaboratory Comparison</vt:lpstr>
      <vt:lpstr>Laboratory Problems (Survey of 66 unacceptable labs)</vt:lpstr>
      <vt:lpstr>PowerPoint Presentation</vt:lpstr>
      <vt:lpstr>Switching labs within a study?</vt:lpstr>
      <vt:lpstr>Problems with IRIS technology and organic contaminants</vt:lpstr>
      <vt:lpstr>Plant Water: IRIS or IRMS?</vt:lpstr>
      <vt:lpstr>Setting up a Laser Absorption Spectrometer for water?</vt:lpstr>
      <vt:lpstr>Quality Assurance in your Study Sampling Design</vt:lpstr>
      <vt:lpstr>Sample Error</vt:lpstr>
      <vt:lpstr>Visual QA/QC</vt:lpstr>
      <vt:lpstr>QA/QC should answer the following questions:</vt:lpstr>
      <vt:lpstr>QA/QC Exercise</vt:lpstr>
    </vt:vector>
  </TitlesOfParts>
  <Company>U.S. EPA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J. Renee Brooks</dc:creator>
  <cp:lastModifiedBy>Brooks, J. Renee</cp:lastModifiedBy>
  <cp:revision>392</cp:revision>
  <cp:lastPrinted>2018-06-11T23:08:11Z</cp:lastPrinted>
  <dcterms:created xsi:type="dcterms:W3CDTF">2003-02-03T19:53:02Z</dcterms:created>
  <dcterms:modified xsi:type="dcterms:W3CDTF">2019-06-10T21:49:20Z</dcterms:modified>
</cp:coreProperties>
</file>