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6" r:id="rId2"/>
    <p:sldId id="257" r:id="rId3"/>
    <p:sldId id="258" r:id="rId4"/>
    <p:sldId id="259" r:id="rId5"/>
    <p:sldId id="261" r:id="rId6"/>
    <p:sldId id="272" r:id="rId7"/>
    <p:sldId id="262" r:id="rId8"/>
    <p:sldId id="269" r:id="rId9"/>
    <p:sldId id="270" r:id="rId10"/>
    <p:sldId id="273" r:id="rId11"/>
    <p:sldId id="268" r:id="rId12"/>
    <p:sldId id="265" r:id="rId13"/>
    <p:sldId id="266" r:id="rId14"/>
    <p:sldId id="267" r:id="rId15"/>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701" autoAdjust="0"/>
  </p:normalViewPr>
  <p:slideViewPr>
    <p:cSldViewPr snapToGrid="0" snapToObjects="1">
      <p:cViewPr>
        <p:scale>
          <a:sx n="104" d="100"/>
          <a:sy n="104" d="100"/>
        </p:scale>
        <p:origin x="1824" y="-438"/>
      </p:cViewPr>
      <p:guideLst>
        <p:guide orient="horz" pos="2160"/>
        <p:guide pos="2880"/>
      </p:guideLst>
    </p:cSldViewPr>
  </p:slideViewPr>
  <p:notesTextViewPr>
    <p:cViewPr>
      <p:scale>
        <a:sx n="99" d="100"/>
        <a:sy n="99"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47405864-6BE4-4A13-9E96-5FDE9D8AC857}" type="datetimeFigureOut">
              <a:rPr lang="en-US" smtClean="0"/>
              <a:t>3/12/2025</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E5ED95D1-4C73-444C-BDB4-A4B5150725E4}" type="slidenum">
              <a:rPr lang="en-US" smtClean="0"/>
              <a:t>‹#›</a:t>
            </a:fld>
            <a:endParaRPr lang="en-US"/>
          </a:p>
        </p:txBody>
      </p:sp>
    </p:spTree>
    <p:extLst>
      <p:ext uri="{BB962C8B-B14F-4D97-AF65-F5344CB8AC3E}">
        <p14:creationId xmlns:p14="http://schemas.microsoft.com/office/powerpoint/2010/main" val="1753999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my name is 2d Lt Jay </a:t>
            </a:r>
            <a:r>
              <a:rPr lang="en-US" dirty="0" err="1" smtClean="0"/>
              <a:t>Yim</a:t>
            </a:r>
            <a:r>
              <a:rPr lang="en-US" dirty="0" smtClean="0"/>
              <a:t>. And I am Ryan </a:t>
            </a:r>
            <a:r>
              <a:rPr lang="en-US" dirty="0" err="1" smtClean="0"/>
              <a:t>Bazzell</a:t>
            </a:r>
            <a:r>
              <a:rPr lang="en-US" dirty="0" smtClean="0"/>
              <a:t>. This</a:t>
            </a:r>
            <a:r>
              <a:rPr lang="en-US" baseline="0" dirty="0" smtClean="0"/>
              <a:t> is the presentation of our CSCE689 final project: Distributed Matrix Computation</a:t>
            </a:r>
            <a:endParaRPr lang="en-US" dirty="0"/>
          </a:p>
        </p:txBody>
      </p:sp>
      <p:sp>
        <p:nvSpPr>
          <p:cNvPr id="4" name="Slide Number Placeholder 3"/>
          <p:cNvSpPr>
            <a:spLocks noGrp="1"/>
          </p:cNvSpPr>
          <p:nvPr>
            <p:ph type="sldNum" sz="quarter" idx="10"/>
          </p:nvPr>
        </p:nvSpPr>
        <p:spPr/>
        <p:txBody>
          <a:bodyPr/>
          <a:lstStyle/>
          <a:p>
            <a:fld id="{E5ED95D1-4C73-444C-BDB4-A4B5150725E4}" type="slidenum">
              <a:rPr lang="en-US" smtClean="0"/>
              <a:t>1</a:t>
            </a:fld>
            <a:endParaRPr lang="en-US"/>
          </a:p>
        </p:txBody>
      </p:sp>
    </p:spTree>
    <p:extLst>
      <p:ext uri="{BB962C8B-B14F-4D97-AF65-F5344CB8AC3E}">
        <p14:creationId xmlns:p14="http://schemas.microsoft.com/office/powerpoint/2010/main" val="4159694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brief introduction, the</a:t>
            </a:r>
            <a:r>
              <a:rPr lang="en-US" baseline="0" dirty="0" smtClean="0"/>
              <a:t> system we built is a distributed matrix multiplication using Strassen’s Algorithm, which we will talk about in the later slide. The system utilizes heterogeneous nodes with coordinator-worker architecture. For user-interface, we came up with a client module that communicates with the coordinator to start matrix multiplication. This system is designed to be scalable and transparent as you will realized throughout the presentation</a:t>
            </a:r>
            <a:endParaRPr lang="en-US" dirty="0"/>
          </a:p>
        </p:txBody>
      </p:sp>
      <p:sp>
        <p:nvSpPr>
          <p:cNvPr id="4" name="Slide Number Placeholder 3"/>
          <p:cNvSpPr>
            <a:spLocks noGrp="1"/>
          </p:cNvSpPr>
          <p:nvPr>
            <p:ph type="sldNum" sz="quarter" idx="10"/>
          </p:nvPr>
        </p:nvSpPr>
        <p:spPr/>
        <p:txBody>
          <a:bodyPr/>
          <a:lstStyle/>
          <a:p>
            <a:fld id="{E5ED95D1-4C73-444C-BDB4-A4B5150725E4}" type="slidenum">
              <a:rPr lang="en-US" smtClean="0"/>
              <a:t>2</a:t>
            </a:fld>
            <a:endParaRPr lang="en-US"/>
          </a:p>
        </p:txBody>
      </p:sp>
    </p:spTree>
    <p:extLst>
      <p:ext uri="{BB962C8B-B14F-4D97-AF65-F5344CB8AC3E}">
        <p14:creationId xmlns:p14="http://schemas.microsoft.com/office/powerpoint/2010/main" val="303601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why did we come up with this project?</a:t>
            </a:r>
            <a:r>
              <a:rPr lang="en-US" baseline="0" dirty="0" smtClean="0"/>
              <a:t> We realized doing a matrix multiplication on a single-threaded machine has a lot of shortcomings, which can be slowness and lack of memories. That leads to my next point of how time-consuming large-scale matrix multiplications are. So, our distributed </a:t>
            </a:r>
            <a:r>
              <a:rPr lang="en-US" baseline="0" dirty="0" err="1" smtClean="0"/>
              <a:t>sytem</a:t>
            </a:r>
            <a:r>
              <a:rPr lang="en-US" baseline="0" dirty="0" smtClean="0"/>
              <a:t> of matrix multiplication aims to improve performance and provide scalability, which addresses the single-threaded shortcomings.</a:t>
            </a:r>
            <a:endParaRPr lang="en-US" dirty="0"/>
          </a:p>
        </p:txBody>
      </p:sp>
      <p:sp>
        <p:nvSpPr>
          <p:cNvPr id="4" name="Slide Number Placeholder 3"/>
          <p:cNvSpPr>
            <a:spLocks noGrp="1"/>
          </p:cNvSpPr>
          <p:nvPr>
            <p:ph type="sldNum" sz="quarter" idx="10"/>
          </p:nvPr>
        </p:nvSpPr>
        <p:spPr/>
        <p:txBody>
          <a:bodyPr/>
          <a:lstStyle/>
          <a:p>
            <a:fld id="{E5ED95D1-4C73-444C-BDB4-A4B5150725E4}" type="slidenum">
              <a:rPr lang="en-US" smtClean="0"/>
              <a:t>3</a:t>
            </a:fld>
            <a:endParaRPr lang="en-US"/>
          </a:p>
        </p:txBody>
      </p:sp>
    </p:spTree>
    <p:extLst>
      <p:ext uri="{BB962C8B-B14F-4D97-AF65-F5344CB8AC3E}">
        <p14:creationId xmlns:p14="http://schemas.microsoft.com/office/powerpoint/2010/main" val="284202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for our system</a:t>
            </a:r>
            <a:r>
              <a:rPr lang="en-US" baseline="0" dirty="0" smtClean="0"/>
              <a:t> architecture, we have a client module which communicates with the user to submit jobs and verifies the result that coordinator provides. The coordinator node receives the jobs and distributes tasks among the available worker nodes in a round-robin style and then collect results from each of the workers. Workers, upon receiving the tasks, computes matrix multiplication using Strassen’s algorithm. </a:t>
            </a:r>
            <a:endParaRPr lang="en-US" dirty="0"/>
          </a:p>
        </p:txBody>
      </p:sp>
      <p:sp>
        <p:nvSpPr>
          <p:cNvPr id="4" name="Slide Number Placeholder 3"/>
          <p:cNvSpPr>
            <a:spLocks noGrp="1"/>
          </p:cNvSpPr>
          <p:nvPr>
            <p:ph type="sldNum" sz="quarter" idx="10"/>
          </p:nvPr>
        </p:nvSpPr>
        <p:spPr/>
        <p:txBody>
          <a:bodyPr/>
          <a:lstStyle/>
          <a:p>
            <a:fld id="{E5ED95D1-4C73-444C-BDB4-A4B5150725E4}" type="slidenum">
              <a:rPr lang="en-US" smtClean="0"/>
              <a:t>4</a:t>
            </a:fld>
            <a:endParaRPr lang="en-US"/>
          </a:p>
        </p:txBody>
      </p:sp>
    </p:spTree>
    <p:extLst>
      <p:ext uri="{BB962C8B-B14F-4D97-AF65-F5344CB8AC3E}">
        <p14:creationId xmlns:p14="http://schemas.microsoft.com/office/powerpoint/2010/main" val="2284964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talk</a:t>
            </a:r>
            <a:r>
              <a:rPr lang="en-US" baseline="0" dirty="0" smtClean="0"/>
              <a:t> about our implementation details further, we implemented failure handling with retry mechanisms, which means if a network message </a:t>
            </a:r>
            <a:r>
              <a:rPr lang="en-US" baseline="0" dirty="0" err="1" smtClean="0"/>
              <a:t>timesout</a:t>
            </a:r>
            <a:r>
              <a:rPr lang="en-US" baseline="0" dirty="0" smtClean="0"/>
              <a:t>, the sender attempt to resend up to 3 times to allow the receiver to respond accordingly. We are also using Python for our choice of programming language with dependencies like Flask, </a:t>
            </a:r>
            <a:r>
              <a:rPr lang="en-US" baseline="0" dirty="0" err="1" smtClean="0"/>
              <a:t>numpy</a:t>
            </a:r>
            <a:r>
              <a:rPr lang="en-US" baseline="0" dirty="0" smtClean="0"/>
              <a:t>, and threading. The simulations of our system is running on </a:t>
            </a:r>
            <a:r>
              <a:rPr lang="en-US" baseline="0" dirty="0" err="1" smtClean="0"/>
              <a:t>docker</a:t>
            </a:r>
            <a:r>
              <a:rPr lang="en-US" baseline="0" dirty="0" smtClean="0"/>
              <a:t> with variable number of </a:t>
            </a:r>
            <a:r>
              <a:rPr lang="en-US" baseline="0" dirty="0" err="1" smtClean="0"/>
              <a:t>docker</a:t>
            </a:r>
            <a:r>
              <a:rPr lang="en-US" baseline="0" dirty="0" smtClean="0"/>
              <a:t> containers. As promised, we are using Strassen’s algorithm for matrix multiplication instead of a naïve matrix multiplication approach to improve performance and time complexities.</a:t>
            </a:r>
            <a:endParaRPr lang="en-US" dirty="0"/>
          </a:p>
        </p:txBody>
      </p:sp>
      <p:sp>
        <p:nvSpPr>
          <p:cNvPr id="4" name="Slide Number Placeholder 3"/>
          <p:cNvSpPr>
            <a:spLocks noGrp="1"/>
          </p:cNvSpPr>
          <p:nvPr>
            <p:ph type="sldNum" sz="quarter" idx="10"/>
          </p:nvPr>
        </p:nvSpPr>
        <p:spPr/>
        <p:txBody>
          <a:bodyPr/>
          <a:lstStyle/>
          <a:p>
            <a:fld id="{E5ED95D1-4C73-444C-BDB4-A4B5150725E4}" type="slidenum">
              <a:rPr lang="en-US" smtClean="0"/>
              <a:t>5</a:t>
            </a:fld>
            <a:endParaRPr lang="en-US"/>
          </a:p>
        </p:txBody>
      </p:sp>
    </p:spTree>
    <p:extLst>
      <p:ext uri="{BB962C8B-B14F-4D97-AF65-F5344CB8AC3E}">
        <p14:creationId xmlns:p14="http://schemas.microsoft.com/office/powerpoint/2010/main" val="73263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Distributed Computing Trade-offs: Communication overhead impacts performance at small scales.</a:t>
            </a:r>
          </a:p>
          <a:p>
            <a:r>
              <a:rPr lang="en-US" dirty="0" smtClean="0"/>
              <a:t>Single Point of Failure Challenge: Coordinator node needs redundancy.</a:t>
            </a:r>
          </a:p>
          <a:p>
            <a:r>
              <a:rPr lang="en-US" dirty="0" smtClean="0"/>
              <a:t>Effectiveness of Docker for Simulation: Useful but requires real multi-node deployment for validation.</a:t>
            </a:r>
          </a:p>
          <a:p>
            <a:r>
              <a:rPr lang="en-US" dirty="0" smtClean="0"/>
              <a:t>Algorithm Efficiency: Strassen’s Algorithm worked but required optimization for distributed execution.</a:t>
            </a:r>
          </a:p>
          <a:p>
            <a:r>
              <a:rPr lang="en-US" dirty="0" smtClean="0"/>
              <a:t>Load Balancing Issues: Coordination overhead limited linear scalability with more worker nodes.</a:t>
            </a:r>
          </a:p>
          <a:p>
            <a:endParaRPr lang="en-US" dirty="0"/>
          </a:p>
        </p:txBody>
      </p:sp>
      <p:sp>
        <p:nvSpPr>
          <p:cNvPr id="4" name="Slide Number Placeholder 3"/>
          <p:cNvSpPr>
            <a:spLocks noGrp="1"/>
          </p:cNvSpPr>
          <p:nvPr>
            <p:ph type="sldNum" sz="quarter" idx="10"/>
          </p:nvPr>
        </p:nvSpPr>
        <p:spPr/>
        <p:txBody>
          <a:bodyPr/>
          <a:lstStyle/>
          <a:p>
            <a:fld id="{E5ED95D1-4C73-444C-BDB4-A4B5150725E4}" type="slidenum">
              <a:rPr lang="en-US" smtClean="0"/>
              <a:t>11</a:t>
            </a:fld>
            <a:endParaRPr lang="en-US"/>
          </a:p>
        </p:txBody>
      </p:sp>
    </p:spTree>
    <p:extLst>
      <p:ext uri="{BB962C8B-B14F-4D97-AF65-F5344CB8AC3E}">
        <p14:creationId xmlns:p14="http://schemas.microsoft.com/office/powerpoint/2010/main" val="2875790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Our single</a:t>
            </a:r>
            <a:r>
              <a:rPr lang="en-US" sz="1200" baseline="0" dirty="0" smtClean="0"/>
              <a:t> coordinator setup severely bottlenecks the system in the case of a local failure. </a:t>
            </a:r>
            <a:r>
              <a:rPr lang="en-US" sz="1200" b="0" i="0" u="none" strike="noStrike" kern="1200" baseline="0" dirty="0" smtClean="0">
                <a:solidFill>
                  <a:schemeClr val="tx1"/>
                </a:solidFill>
                <a:latin typeface="+mn-lt"/>
                <a:ea typeface="+mn-ea"/>
                <a:cs typeface="+mn-cs"/>
              </a:rPr>
              <a:t>To address the reliability concerns of a coordinator failing, a pool of coordinators could be used, with systems such as </a:t>
            </a:r>
            <a:r>
              <a:rPr lang="en-US" sz="1200" b="0" i="0" u="none" strike="noStrike" kern="1200" baseline="0" dirty="0" err="1" smtClean="0">
                <a:solidFill>
                  <a:schemeClr val="tx1"/>
                </a:solidFill>
                <a:latin typeface="+mn-lt"/>
                <a:ea typeface="+mn-ea"/>
                <a:cs typeface="+mn-cs"/>
              </a:rPr>
              <a:t>Paxos</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smtClean="0">
                <a:solidFill>
                  <a:schemeClr val="tx1"/>
                </a:solidFill>
                <a:latin typeface="+mn-lt"/>
                <a:ea typeface="+mn-ea"/>
                <a:cs typeface="+mn-cs"/>
              </a:rPr>
              <a:t>Raft, or </a:t>
            </a:r>
            <a:r>
              <a:rPr lang="en-US" sz="1200" b="0" i="0" u="none" strike="noStrike" kern="1200" baseline="0" dirty="0" err="1" smtClean="0">
                <a:solidFill>
                  <a:schemeClr val="tx1"/>
                </a:solidFill>
                <a:latin typeface="+mn-lt"/>
                <a:ea typeface="+mn-ea"/>
                <a:cs typeface="+mn-cs"/>
              </a:rPr>
              <a:t>ZooKeeper</a:t>
            </a:r>
            <a:r>
              <a:rPr lang="en-US" sz="1200" b="0" i="0" u="none" strike="noStrike" kern="1200" baseline="0" dirty="0" smtClean="0">
                <a:solidFill>
                  <a:schemeClr val="tx1"/>
                </a:solidFill>
                <a:latin typeface="+mn-lt"/>
                <a:ea typeface="+mn-ea"/>
                <a:cs typeface="+mn-cs"/>
              </a:rPr>
              <a:t> or another way to achieve is use hierarchical architecture to address the performance bottleneck of a single coordinator 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 improve communication efficiency,</a:t>
            </a:r>
            <a:r>
              <a:rPr lang="en-US" sz="1200" baseline="0" dirty="0" smtClean="0"/>
              <a:t> we could </a:t>
            </a:r>
            <a:r>
              <a:rPr lang="en-US" sz="1200" dirty="0" smtClean="0"/>
              <a:t>Optimize </a:t>
            </a:r>
            <a:r>
              <a:rPr lang="en-US" sz="1200" dirty="0" smtClean="0"/>
              <a:t>data serialization and use asynchronous communication.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a:t>
            </a:r>
            <a:r>
              <a:rPr lang="en-US" sz="1200" baseline="0" dirty="0" smtClean="0"/>
              <a:t> current </a:t>
            </a:r>
            <a:r>
              <a:rPr lang="en-US" sz="1200" baseline="0" dirty="0" err="1" smtClean="0"/>
              <a:t>sytem</a:t>
            </a:r>
            <a:r>
              <a:rPr lang="en-US" sz="1200" baseline="0" dirty="0" smtClean="0"/>
              <a:t> is not fault tolerant, as in the event of a failure in a worker node, the coordinator remains unaware and the worker doesn’t compute the task as expected. Future work includes researching a way to implement fault tolerance of a worker node.</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E5ED95D1-4C73-444C-BDB4-A4B5150725E4}" type="slidenum">
              <a:rPr lang="en-US" smtClean="0"/>
              <a:t>12</a:t>
            </a:fld>
            <a:endParaRPr lang="en-US"/>
          </a:p>
        </p:txBody>
      </p:sp>
    </p:spTree>
    <p:extLst>
      <p:ext uri="{BB962C8B-B14F-4D97-AF65-F5344CB8AC3E}">
        <p14:creationId xmlns:p14="http://schemas.microsoft.com/office/powerpoint/2010/main" val="2455979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84038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29878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1895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70818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73362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54745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71848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3530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5426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97658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71109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3/12/2025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94249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3/12/2025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7119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62156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3016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53994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3/12/2025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9412818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137/22M1502719" TargetMode="External"/><Relationship Id="rId2" Type="http://schemas.openxmlformats.org/officeDocument/2006/relationships/hyperlink" Target="https://flask.palletsprojects.com/en/stable/api/" TargetMode="External"/><Relationship Id="rId1" Type="http://schemas.openxmlformats.org/officeDocument/2006/relationships/slideLayout" Target="../slideLayouts/slideLayout2.xml"/><Relationship Id="rId4" Type="http://schemas.openxmlformats.org/officeDocument/2006/relationships/hyperlink" Target="https://doi.org/10.1007/bf0216541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Distributed Matrix Computation (</a:t>
            </a:r>
            <a:r>
              <a:rPr dirty="0" err="1"/>
              <a:t>DMaC</a:t>
            </a:r>
            <a:r>
              <a:rPr dirty="0"/>
              <a:t>)</a:t>
            </a:r>
          </a:p>
        </p:txBody>
      </p:sp>
      <p:sp>
        <p:nvSpPr>
          <p:cNvPr id="3" name="Subtitle 2"/>
          <p:cNvSpPr>
            <a:spLocks noGrp="1"/>
          </p:cNvSpPr>
          <p:nvPr>
            <p:ph type="subTitle" idx="1"/>
          </p:nvPr>
        </p:nvSpPr>
        <p:spPr>
          <a:xfrm>
            <a:off x="1371600" y="4558004"/>
            <a:ext cx="6400800" cy="1752600"/>
          </a:xfrm>
        </p:spPr>
        <p:txBody>
          <a:bodyPr>
            <a:noAutofit/>
          </a:bodyPr>
          <a:lstStyle/>
          <a:p>
            <a:r>
              <a:rPr sz="2400" dirty="0">
                <a:solidFill>
                  <a:schemeClr val="tx1"/>
                </a:solidFill>
              </a:rPr>
              <a:t>A Distributed System for Matrix Multiplication</a:t>
            </a:r>
          </a:p>
          <a:p>
            <a:r>
              <a:rPr sz="2400" dirty="0">
                <a:solidFill>
                  <a:schemeClr val="tx1"/>
                </a:solidFill>
              </a:rPr>
              <a:t>Ryan </a:t>
            </a:r>
            <a:r>
              <a:rPr sz="2400" dirty="0" err="1">
                <a:solidFill>
                  <a:schemeClr val="tx1"/>
                </a:solidFill>
              </a:rPr>
              <a:t>Bazzell</a:t>
            </a:r>
            <a:r>
              <a:rPr sz="2400" dirty="0">
                <a:solidFill>
                  <a:schemeClr val="tx1"/>
                </a:solidFill>
              </a:rPr>
              <a:t> &amp; </a:t>
            </a:r>
            <a:r>
              <a:rPr sz="2400" dirty="0" err="1">
                <a:solidFill>
                  <a:schemeClr val="tx1"/>
                </a:solidFill>
              </a:rPr>
              <a:t>Jiwoon</a:t>
            </a:r>
            <a:r>
              <a:rPr sz="2400" dirty="0">
                <a:solidFill>
                  <a:schemeClr val="tx1"/>
                </a:solidFill>
              </a:rPr>
              <a:t> </a:t>
            </a:r>
            <a:r>
              <a:rPr sz="2400" dirty="0" err="1">
                <a:solidFill>
                  <a:schemeClr val="tx1"/>
                </a:solidFill>
              </a:rPr>
              <a:t>Yim</a:t>
            </a:r>
            <a:endParaRPr sz="2400" dirty="0">
              <a:solidFill>
                <a:schemeClr val="tx1"/>
              </a:solidFill>
            </a:endParaRPr>
          </a:p>
          <a:p>
            <a:r>
              <a:rPr sz="2400" dirty="0">
                <a:solidFill>
                  <a:schemeClr val="tx1"/>
                </a:solidFill>
              </a:rPr>
              <a:t>March 17, 2025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System Principles</a:t>
            </a:r>
            <a:endParaRPr lang="en-US" dirty="0"/>
          </a:p>
        </p:txBody>
      </p:sp>
      <p:sp>
        <p:nvSpPr>
          <p:cNvPr id="3" name="Content Placeholder 2"/>
          <p:cNvSpPr>
            <a:spLocks noGrp="1"/>
          </p:cNvSpPr>
          <p:nvPr>
            <p:ph idx="1"/>
          </p:nvPr>
        </p:nvSpPr>
        <p:spPr>
          <a:xfrm>
            <a:off x="609599" y="1544769"/>
            <a:ext cx="6347714" cy="3880773"/>
          </a:xfrm>
        </p:spPr>
        <p:txBody>
          <a:bodyPr>
            <a:normAutofit/>
          </a:bodyPr>
          <a:lstStyle/>
          <a:p>
            <a:r>
              <a:rPr lang="en-US" sz="2800" dirty="0"/>
              <a:t>Scalability: Works across different worker </a:t>
            </a:r>
            <a:r>
              <a:rPr lang="en-US" sz="2800" dirty="0" smtClean="0"/>
              <a:t>counts</a:t>
            </a:r>
          </a:p>
          <a:p>
            <a:r>
              <a:rPr lang="en-US" sz="2800" dirty="0" smtClean="0"/>
              <a:t>Transparency</a:t>
            </a:r>
            <a:r>
              <a:rPr lang="en-US" sz="2800" dirty="0"/>
              <a:t>: Hides distribution from </a:t>
            </a:r>
            <a:r>
              <a:rPr lang="en-US" sz="2800" dirty="0" smtClean="0"/>
              <a:t>user</a:t>
            </a:r>
          </a:p>
          <a:p>
            <a:r>
              <a:rPr lang="en-US" sz="2800" dirty="0" smtClean="0"/>
              <a:t>Resource </a:t>
            </a:r>
            <a:r>
              <a:rPr lang="en-US" sz="2800" dirty="0"/>
              <a:t>Sharing: Tasks split across nodes</a:t>
            </a:r>
          </a:p>
        </p:txBody>
      </p:sp>
      <p:pic>
        <p:nvPicPr>
          <p:cNvPr id="3075" name="Picture 3" descr="3. Distributed Systems – Architecture Models Part 1 - ppt download"/>
          <p:cNvPicPr>
            <a:picLocks noChangeAspect="1" noChangeArrowheads="1"/>
          </p:cNvPicPr>
          <p:nvPr/>
        </p:nvPicPr>
        <p:blipFill rotWithShape="1">
          <a:blip r:embed="rId2">
            <a:extLst>
              <a:ext uri="{28A0092B-C50C-407E-A947-70E740481C1C}">
                <a14:useLocalDpi xmlns:a14="http://schemas.microsoft.com/office/drawing/2010/main" val="0"/>
              </a:ext>
            </a:extLst>
          </a:blip>
          <a:srcRect t="20181"/>
          <a:stretch/>
        </p:blipFill>
        <p:spPr bwMode="auto">
          <a:xfrm>
            <a:off x="4873324" y="4301413"/>
            <a:ext cx="4270676" cy="255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0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Lessons Learned</a:t>
            </a:r>
          </a:p>
        </p:txBody>
      </p:sp>
      <p:sp>
        <p:nvSpPr>
          <p:cNvPr id="3" name="Content Placeholder 2"/>
          <p:cNvSpPr>
            <a:spLocks noGrp="1"/>
          </p:cNvSpPr>
          <p:nvPr>
            <p:ph idx="1"/>
          </p:nvPr>
        </p:nvSpPr>
        <p:spPr>
          <a:xfrm>
            <a:off x="609599" y="1694059"/>
            <a:ext cx="6347714" cy="3880773"/>
          </a:xfrm>
        </p:spPr>
        <p:txBody>
          <a:bodyPr>
            <a:normAutofit/>
          </a:bodyPr>
          <a:lstStyle/>
          <a:p>
            <a:r>
              <a:rPr lang="en-US" sz="2800" dirty="0"/>
              <a:t>Communication </a:t>
            </a:r>
            <a:r>
              <a:rPr lang="en-US" sz="2800" dirty="0" smtClean="0"/>
              <a:t>Overhead </a:t>
            </a:r>
          </a:p>
          <a:p>
            <a:r>
              <a:rPr lang="en-US" sz="2800" dirty="0" smtClean="0"/>
              <a:t>Single Point of Failure</a:t>
            </a:r>
          </a:p>
          <a:p>
            <a:r>
              <a:rPr lang="en-US" sz="2800" dirty="0" smtClean="0"/>
              <a:t>Effectiveness of Programming Tools</a:t>
            </a:r>
          </a:p>
          <a:p>
            <a:r>
              <a:rPr lang="en-US" sz="2800" dirty="0" smtClean="0"/>
              <a:t>Efficient Distributed Algorithms</a:t>
            </a:r>
          </a:p>
          <a:p>
            <a:r>
              <a:rPr lang="en-US" sz="2800" dirty="0" smtClean="0"/>
              <a:t>Fault Tolerance</a:t>
            </a:r>
            <a:endParaRPr lang="en-US" sz="2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Work</a:t>
            </a:r>
          </a:p>
        </p:txBody>
      </p:sp>
      <p:sp>
        <p:nvSpPr>
          <p:cNvPr id="3" name="Content Placeholder 2"/>
          <p:cNvSpPr>
            <a:spLocks noGrp="1"/>
          </p:cNvSpPr>
          <p:nvPr>
            <p:ph idx="1"/>
          </p:nvPr>
        </p:nvSpPr>
        <p:spPr>
          <a:xfrm>
            <a:off x="609599" y="1656737"/>
            <a:ext cx="6347714" cy="3880773"/>
          </a:xfrm>
        </p:spPr>
        <p:txBody>
          <a:bodyPr>
            <a:noAutofit/>
          </a:bodyPr>
          <a:lstStyle/>
          <a:p>
            <a:r>
              <a:rPr sz="2800" dirty="0" smtClean="0"/>
              <a:t>Addressing </a:t>
            </a:r>
            <a:r>
              <a:rPr sz="2800" dirty="0"/>
              <a:t>the Single Point of </a:t>
            </a:r>
            <a:r>
              <a:rPr sz="2800" dirty="0" smtClean="0"/>
              <a:t>Failure</a:t>
            </a:r>
            <a:endParaRPr lang="en-US" sz="2800" dirty="0" smtClean="0"/>
          </a:p>
          <a:p>
            <a:r>
              <a:rPr sz="2800" dirty="0" smtClean="0"/>
              <a:t>Improving </a:t>
            </a:r>
            <a:r>
              <a:rPr sz="2800" dirty="0"/>
              <a:t>Communication </a:t>
            </a:r>
            <a:r>
              <a:rPr sz="2800" dirty="0" smtClean="0"/>
              <a:t>Efficiency</a:t>
            </a:r>
            <a:endParaRPr lang="en-US" sz="2800" dirty="0" smtClean="0"/>
          </a:p>
          <a:p>
            <a:r>
              <a:rPr lang="en-US" sz="2800" dirty="0" smtClean="0"/>
              <a:t>Implement Worker Fault Tolerance</a:t>
            </a:r>
            <a:endParaRPr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a:xfrm>
            <a:off x="609599" y="1656737"/>
            <a:ext cx="6347714" cy="3880773"/>
          </a:xfrm>
        </p:spPr>
        <p:txBody>
          <a:bodyPr>
            <a:normAutofit/>
          </a:bodyPr>
          <a:lstStyle/>
          <a:p>
            <a:r>
              <a:rPr lang="en-US" sz="2800" dirty="0" smtClean="0"/>
              <a:t>D</a:t>
            </a:r>
            <a:r>
              <a:rPr sz="2800" dirty="0" smtClean="0"/>
              <a:t>istributed </a:t>
            </a:r>
            <a:r>
              <a:rPr sz="2800" dirty="0"/>
              <a:t>computing for matrix </a:t>
            </a:r>
            <a:r>
              <a:rPr lang="en-US" sz="2800" dirty="0" smtClean="0"/>
              <a:t>multiplications</a:t>
            </a:r>
            <a:endParaRPr sz="2800" dirty="0"/>
          </a:p>
          <a:p>
            <a:r>
              <a:rPr sz="2800" dirty="0" smtClean="0"/>
              <a:t>Offers </a:t>
            </a:r>
            <a:r>
              <a:rPr sz="2800" dirty="0"/>
              <a:t>scalability, though overhead remains a </a:t>
            </a:r>
            <a:r>
              <a:rPr sz="2800" dirty="0" smtClean="0"/>
              <a:t>challenge</a:t>
            </a:r>
            <a:endParaRPr sz="2800" dirty="0"/>
          </a:p>
          <a:p>
            <a:r>
              <a:rPr sz="2800" dirty="0" smtClean="0"/>
              <a:t>Future </a:t>
            </a:r>
            <a:r>
              <a:rPr sz="2800" dirty="0"/>
              <a:t>improvements can enhance real-world </a:t>
            </a:r>
            <a:r>
              <a:rPr sz="2800" dirty="0" smtClean="0"/>
              <a:t>applicability</a:t>
            </a:r>
            <a:endParaRPr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a:xfrm>
            <a:off x="609599" y="1567544"/>
            <a:ext cx="6347713" cy="4473820"/>
          </a:xfrm>
        </p:spPr>
        <p:txBody>
          <a:bodyPr>
            <a:normAutofit fontScale="55000" lnSpcReduction="20000"/>
          </a:bodyPr>
          <a:lstStyle/>
          <a:p>
            <a:r>
              <a:rPr lang="en-US" sz="2800" dirty="0" smtClean="0"/>
              <a:t>API </a:t>
            </a:r>
            <a:r>
              <a:rPr lang="en-US" sz="2800" dirty="0"/>
              <a:t>— Flask Documentation (3.0.x). 2024. url: </a:t>
            </a:r>
            <a:r>
              <a:rPr lang="en-US" sz="2800" dirty="0">
                <a:hlinkClick r:id="rId2"/>
              </a:rPr>
              <a:t>https://flask.palletsprojects.com/en/stable/api</a:t>
            </a:r>
            <a:r>
              <a:rPr lang="en-US" sz="2800" dirty="0" smtClean="0">
                <a:hlinkClick r:id="rId2"/>
              </a:rPr>
              <a:t>/</a:t>
            </a:r>
            <a:r>
              <a:rPr lang="en-US" sz="2800" dirty="0" smtClean="0"/>
              <a:t>.</a:t>
            </a:r>
          </a:p>
          <a:p>
            <a:r>
              <a:rPr lang="en-US" sz="2800" dirty="0" err="1" smtClean="0"/>
              <a:t>Ankur</a:t>
            </a:r>
            <a:r>
              <a:rPr lang="en-US" sz="2800" dirty="0" smtClean="0"/>
              <a:t> </a:t>
            </a:r>
            <a:r>
              <a:rPr lang="en-US" sz="2800" dirty="0" err="1"/>
              <a:t>Mallick</a:t>
            </a:r>
            <a:r>
              <a:rPr lang="en-US" sz="2800" dirty="0"/>
              <a:t>, </a:t>
            </a:r>
            <a:r>
              <a:rPr lang="en-US" sz="2800" dirty="0" err="1"/>
              <a:t>Malhar</a:t>
            </a:r>
            <a:r>
              <a:rPr lang="en-US" sz="2800" dirty="0"/>
              <a:t> </a:t>
            </a:r>
            <a:r>
              <a:rPr lang="en-US" sz="2800" dirty="0" err="1"/>
              <a:t>Chaudhari</a:t>
            </a:r>
            <a:r>
              <a:rPr lang="en-US" sz="2800" dirty="0"/>
              <a:t>, and </a:t>
            </a:r>
            <a:r>
              <a:rPr lang="en-US" sz="2800" dirty="0" err="1"/>
              <a:t>Gauri</a:t>
            </a:r>
            <a:r>
              <a:rPr lang="en-US" sz="2800" dirty="0"/>
              <a:t> Joshi. “Fast and Efficient Distributed Matrix-vector Multiplication </a:t>
            </a:r>
            <a:r>
              <a:rPr lang="en-US" sz="2800" dirty="0" err="1"/>
              <a:t>UsingRateless</a:t>
            </a:r>
            <a:r>
              <a:rPr lang="en-US" sz="2800" dirty="0"/>
              <a:t> Fountain Codes”. In: ICASSP 2019 - 2019 IEEE International Conference on Acoustics, Speech and </a:t>
            </a:r>
            <a:r>
              <a:rPr lang="en-US" sz="2800" dirty="0" err="1"/>
              <a:t>SignalProcessing</a:t>
            </a:r>
            <a:r>
              <a:rPr lang="en-US" sz="2800" dirty="0"/>
              <a:t> (ICASSP). 2019, pp. 8192–8196. </a:t>
            </a:r>
            <a:r>
              <a:rPr lang="en-US" sz="2800" dirty="0" err="1"/>
              <a:t>doi</a:t>
            </a:r>
            <a:r>
              <a:rPr lang="en-US" sz="2800" dirty="0"/>
              <a:t>: </a:t>
            </a:r>
            <a:r>
              <a:rPr lang="en-US" sz="2800" dirty="0" smtClean="0"/>
              <a:t>10.1109/ICASSP.2019.8682347.</a:t>
            </a:r>
          </a:p>
          <a:p>
            <a:r>
              <a:rPr lang="en-US" sz="2800" dirty="0" err="1" smtClean="0"/>
              <a:t>Oded</a:t>
            </a:r>
            <a:r>
              <a:rPr lang="en-US" sz="2800" dirty="0" smtClean="0"/>
              <a:t> </a:t>
            </a:r>
            <a:r>
              <a:rPr lang="en-US" sz="2800" dirty="0"/>
              <a:t>Schwartz and </a:t>
            </a:r>
            <a:r>
              <a:rPr lang="en-US" sz="2800" dirty="0" err="1"/>
              <a:t>Noa</a:t>
            </a:r>
            <a:r>
              <a:rPr lang="en-US" sz="2800" dirty="0"/>
              <a:t> </a:t>
            </a:r>
            <a:r>
              <a:rPr lang="en-US" sz="2800" dirty="0" err="1"/>
              <a:t>Vaknin</a:t>
            </a:r>
            <a:r>
              <a:rPr lang="en-US" sz="2800" dirty="0"/>
              <a:t>. “Pebbling Game and Alternative Basis for High Performance Matrix </a:t>
            </a:r>
            <a:r>
              <a:rPr lang="en-US" sz="2800" dirty="0" err="1"/>
              <a:t>Multiplication”.In</a:t>
            </a:r>
            <a:r>
              <a:rPr lang="en-US" sz="2800" dirty="0"/>
              <a:t>: SIAM Journal on Scientific Computing 45.6 (2023), pp. C277–C303. </a:t>
            </a:r>
            <a:r>
              <a:rPr lang="en-US" sz="2800" dirty="0" err="1"/>
              <a:t>doi</a:t>
            </a:r>
            <a:r>
              <a:rPr lang="en-US" sz="2800" dirty="0"/>
              <a:t>: 10.1137/22M1502719. </a:t>
            </a:r>
            <a:r>
              <a:rPr lang="en-US" sz="2800" dirty="0" err="1"/>
              <a:t>eprint</a:t>
            </a:r>
            <a:r>
              <a:rPr lang="en-US" sz="2800" dirty="0"/>
              <a:t>: https://doi.org/10.1137/22M1502719. url: </a:t>
            </a:r>
            <a:r>
              <a:rPr lang="en-US" sz="2800" dirty="0">
                <a:hlinkClick r:id="rId3"/>
              </a:rPr>
              <a:t>https://doi.org/10.1137/22M1502719</a:t>
            </a:r>
            <a:r>
              <a:rPr lang="en-US" sz="2800" dirty="0" smtClean="0"/>
              <a:t>.</a:t>
            </a:r>
          </a:p>
          <a:p>
            <a:r>
              <a:rPr lang="en-US" sz="2800" dirty="0" smtClean="0"/>
              <a:t>Volker </a:t>
            </a:r>
            <a:r>
              <a:rPr lang="en-US" sz="2800" dirty="0"/>
              <a:t>Strassen. “Gaussian elimination is not optimal”. In: </a:t>
            </a:r>
            <a:r>
              <a:rPr lang="en-US" sz="2800" dirty="0" err="1"/>
              <a:t>Numerische</a:t>
            </a:r>
            <a:r>
              <a:rPr lang="en-US" sz="2800" dirty="0"/>
              <a:t> </a:t>
            </a:r>
            <a:r>
              <a:rPr lang="en-US" sz="2800" dirty="0" err="1"/>
              <a:t>Mathematik</a:t>
            </a:r>
            <a:r>
              <a:rPr lang="en-US" sz="2800" dirty="0"/>
              <a:t> 13.4 (Aug. 1969), pp. 354–356. doi:10.1007/bf02165411. url: </a:t>
            </a:r>
            <a:r>
              <a:rPr lang="en-US" sz="2800" dirty="0">
                <a:hlinkClick r:id="rId4"/>
              </a:rPr>
              <a:t>https://</a:t>
            </a:r>
            <a:r>
              <a:rPr lang="en-US" sz="2800" dirty="0" smtClean="0">
                <a:hlinkClick r:id="rId4"/>
              </a:rPr>
              <a:t>doi.org/10.1007/bf02165411</a:t>
            </a:r>
            <a:r>
              <a:rPr lang="en-US" sz="2800" dirty="0" smtClean="0"/>
              <a:t>.</a:t>
            </a:r>
          </a:p>
          <a:p>
            <a:r>
              <a:rPr lang="en-US" sz="2800" dirty="0" err="1" smtClean="0"/>
              <a:t>Serhii</a:t>
            </a:r>
            <a:r>
              <a:rPr lang="en-US" sz="2800" dirty="0" smtClean="0"/>
              <a:t> </a:t>
            </a:r>
            <a:r>
              <a:rPr lang="en-US" sz="2800" dirty="0" err="1"/>
              <a:t>Zybin</a:t>
            </a:r>
            <a:r>
              <a:rPr lang="en-US" sz="2800" dirty="0"/>
              <a:t>, Vladimir </a:t>
            </a:r>
            <a:r>
              <a:rPr lang="en-US" sz="2800" dirty="0" err="1"/>
              <a:t>Khoroshko</a:t>
            </a:r>
            <a:r>
              <a:rPr lang="en-US" sz="2800" dirty="0"/>
              <a:t>, </a:t>
            </a:r>
            <a:r>
              <a:rPr lang="en-US" sz="2800" dirty="0" err="1"/>
              <a:t>Volodymyr</a:t>
            </a:r>
            <a:r>
              <a:rPr lang="en-US" sz="2800" dirty="0"/>
              <a:t> </a:t>
            </a:r>
            <a:r>
              <a:rPr lang="en-US" sz="2800" dirty="0" err="1"/>
              <a:t>Maksymovych</a:t>
            </a:r>
            <a:r>
              <a:rPr lang="en-US" sz="2800" dirty="0"/>
              <a:t>, and Ivan </a:t>
            </a:r>
            <a:r>
              <a:rPr lang="en-US" sz="2800" dirty="0" err="1"/>
              <a:t>Opirskyy</a:t>
            </a:r>
            <a:r>
              <a:rPr lang="en-US" sz="2800" dirty="0"/>
              <a:t>. “Effective Distribution of Tasks </a:t>
            </a:r>
            <a:r>
              <a:rPr lang="en-US" sz="2800" dirty="0" err="1"/>
              <a:t>inMultiprocessor</a:t>
            </a:r>
            <a:r>
              <a:rPr lang="en-US" sz="2800" dirty="0"/>
              <a:t> and Multi-Computers Distributed Homogeneous Systems”. In: International Journal of Computing (June2021), pp. 211–220. </a:t>
            </a:r>
            <a:r>
              <a:rPr lang="en-US" sz="2800" dirty="0" err="1"/>
              <a:t>doi</a:t>
            </a:r>
            <a:r>
              <a:rPr lang="en-US" sz="2800" dirty="0"/>
              <a:t>: 10.47839/ijc.20.2.2168.</a:t>
            </a:r>
            <a:endParaRPr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a:xfrm>
            <a:off x="609599" y="1591422"/>
            <a:ext cx="6347714" cy="3880773"/>
          </a:xfrm>
        </p:spPr>
        <p:txBody>
          <a:bodyPr>
            <a:normAutofit/>
          </a:bodyPr>
          <a:lstStyle/>
          <a:p>
            <a:r>
              <a:rPr lang="en-US" sz="2800" dirty="0" smtClean="0"/>
              <a:t>Distributed </a:t>
            </a:r>
            <a:r>
              <a:rPr lang="en-US" sz="2800" dirty="0"/>
              <a:t>matrix </a:t>
            </a:r>
            <a:r>
              <a:rPr lang="en-US" sz="2800" dirty="0" smtClean="0"/>
              <a:t>multiplication</a:t>
            </a:r>
          </a:p>
          <a:p>
            <a:pPr lvl="1"/>
            <a:r>
              <a:rPr lang="en-US" sz="2600" dirty="0" smtClean="0"/>
              <a:t>Strassen’s Algorithm</a:t>
            </a:r>
            <a:endParaRPr lang="en-US" sz="2600" dirty="0"/>
          </a:p>
          <a:p>
            <a:r>
              <a:rPr lang="en-US" sz="2800" dirty="0"/>
              <a:t>H</a:t>
            </a:r>
            <a:r>
              <a:rPr sz="2800" dirty="0" smtClean="0"/>
              <a:t>eterogeneous </a:t>
            </a:r>
            <a:r>
              <a:rPr sz="2800" dirty="0" smtClean="0"/>
              <a:t>nodes</a:t>
            </a:r>
            <a:endParaRPr sz="2800" dirty="0"/>
          </a:p>
          <a:p>
            <a:r>
              <a:rPr lang="en-US" sz="2800" dirty="0" smtClean="0"/>
              <a:t>C</a:t>
            </a:r>
            <a:r>
              <a:rPr sz="2800" dirty="0" smtClean="0"/>
              <a:t>oordinator-worker architecture</a:t>
            </a:r>
            <a:endParaRPr lang="en-US" sz="2800" dirty="0" smtClean="0"/>
          </a:p>
          <a:p>
            <a:r>
              <a:rPr lang="en-US" sz="2800" dirty="0" smtClean="0"/>
              <a:t>Client for User-Interface</a:t>
            </a:r>
            <a:endParaRPr lang="en-US" sz="2800" dirty="0" smtClean="0"/>
          </a:p>
          <a:p>
            <a:r>
              <a:rPr sz="2800" dirty="0" smtClean="0"/>
              <a:t>Scalable </a:t>
            </a:r>
            <a:r>
              <a:rPr sz="2800" dirty="0"/>
              <a:t>and </a:t>
            </a:r>
            <a:r>
              <a:rPr sz="2800" dirty="0" smtClean="0"/>
              <a:t>transparent</a:t>
            </a:r>
            <a:endParaRPr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Motivation</a:t>
            </a:r>
          </a:p>
        </p:txBody>
      </p:sp>
      <p:sp>
        <p:nvSpPr>
          <p:cNvPr id="3" name="Content Placeholder 2"/>
          <p:cNvSpPr>
            <a:spLocks noGrp="1"/>
          </p:cNvSpPr>
          <p:nvPr>
            <p:ph idx="1"/>
          </p:nvPr>
        </p:nvSpPr>
        <p:spPr>
          <a:xfrm>
            <a:off x="609598" y="1684729"/>
            <a:ext cx="6347714" cy="3880773"/>
          </a:xfrm>
        </p:spPr>
        <p:txBody>
          <a:bodyPr>
            <a:normAutofit/>
          </a:bodyPr>
          <a:lstStyle/>
          <a:p>
            <a:r>
              <a:rPr lang="en-US" sz="2800" dirty="0" smtClean="0"/>
              <a:t>Single-threaded shortcomings </a:t>
            </a:r>
          </a:p>
          <a:p>
            <a:r>
              <a:rPr lang="en-US" sz="2800" dirty="0" smtClean="0"/>
              <a:t>Time consuming l</a:t>
            </a:r>
            <a:r>
              <a:rPr sz="2800" dirty="0" smtClean="0"/>
              <a:t>arge-scale </a:t>
            </a:r>
            <a:r>
              <a:rPr sz="2800" dirty="0"/>
              <a:t>matrix </a:t>
            </a:r>
            <a:r>
              <a:rPr lang="en-US" sz="2800" dirty="0" smtClean="0"/>
              <a:t>multiplications</a:t>
            </a:r>
            <a:endParaRPr sz="2800" dirty="0"/>
          </a:p>
          <a:p>
            <a:r>
              <a:rPr lang="en-US" sz="2800" dirty="0"/>
              <a:t>I</a:t>
            </a:r>
            <a:r>
              <a:rPr sz="2800" dirty="0" smtClean="0"/>
              <a:t>mprove</a:t>
            </a:r>
            <a:r>
              <a:rPr lang="en-US" sz="2800" dirty="0" smtClean="0"/>
              <a:t> performance</a:t>
            </a:r>
          </a:p>
          <a:p>
            <a:r>
              <a:rPr lang="en-US" sz="2800" dirty="0" smtClean="0"/>
              <a:t>Provide scalability</a:t>
            </a:r>
            <a:endParaRPr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System Architecture</a:t>
            </a:r>
          </a:p>
        </p:txBody>
      </p:sp>
      <p:sp>
        <p:nvSpPr>
          <p:cNvPr id="3" name="Content Placeholder 2"/>
          <p:cNvSpPr>
            <a:spLocks noGrp="1"/>
          </p:cNvSpPr>
          <p:nvPr>
            <p:ph idx="1"/>
          </p:nvPr>
        </p:nvSpPr>
        <p:spPr>
          <a:xfrm>
            <a:off x="457200" y="1600201"/>
            <a:ext cx="8229600" cy="2673220"/>
          </a:xfrm>
        </p:spPr>
        <p:txBody>
          <a:bodyPr>
            <a:normAutofit/>
          </a:bodyPr>
          <a:lstStyle/>
          <a:p>
            <a:r>
              <a:rPr lang="en-US" sz="2800" dirty="0"/>
              <a:t>Client: Submits jobs and verifies </a:t>
            </a:r>
            <a:r>
              <a:rPr lang="en-US" sz="2800" dirty="0" smtClean="0"/>
              <a:t>results</a:t>
            </a:r>
          </a:p>
          <a:p>
            <a:r>
              <a:rPr lang="en-US" sz="2800" dirty="0" smtClean="0"/>
              <a:t>Coordinator</a:t>
            </a:r>
            <a:r>
              <a:rPr lang="en-US" sz="2800" dirty="0"/>
              <a:t>: Distributes tasks, collects </a:t>
            </a:r>
            <a:r>
              <a:rPr lang="en-US" sz="2800" dirty="0" smtClean="0"/>
              <a:t>results</a:t>
            </a:r>
          </a:p>
          <a:p>
            <a:r>
              <a:rPr lang="en-US" sz="2800" dirty="0" smtClean="0"/>
              <a:t>Workers</a:t>
            </a:r>
            <a:r>
              <a:rPr lang="en-US" sz="2800" dirty="0"/>
              <a:t>: Compute using Strassen’s </a:t>
            </a:r>
            <a:r>
              <a:rPr lang="en-US" sz="2800" dirty="0" smtClean="0"/>
              <a:t>Algorithm</a:t>
            </a:r>
            <a:endParaRPr lang="en-US" sz="2800" dirty="0" smtClean="0"/>
          </a:p>
        </p:txBody>
      </p:sp>
      <p:sp>
        <p:nvSpPr>
          <p:cNvPr id="5" name="Rectangle 4"/>
          <p:cNvSpPr/>
          <p:nvPr/>
        </p:nvSpPr>
        <p:spPr>
          <a:xfrm>
            <a:off x="983601" y="4899803"/>
            <a:ext cx="1828800" cy="9423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Client</a:t>
            </a:r>
            <a:endParaRPr lang="en-US" dirty="0"/>
          </a:p>
        </p:txBody>
      </p:sp>
      <p:sp>
        <p:nvSpPr>
          <p:cNvPr id="10" name="Rectangle 9"/>
          <p:cNvSpPr/>
          <p:nvPr/>
        </p:nvSpPr>
        <p:spPr>
          <a:xfrm>
            <a:off x="3365239" y="4899803"/>
            <a:ext cx="1828800" cy="942392"/>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Coordinator</a:t>
            </a:r>
            <a:endParaRPr lang="en-US" dirty="0"/>
          </a:p>
        </p:txBody>
      </p:sp>
      <p:sp>
        <p:nvSpPr>
          <p:cNvPr id="11" name="Rectangle 10"/>
          <p:cNvSpPr/>
          <p:nvPr/>
        </p:nvSpPr>
        <p:spPr>
          <a:xfrm>
            <a:off x="6096385" y="3957411"/>
            <a:ext cx="1120451" cy="503238"/>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Worker 1</a:t>
            </a:r>
            <a:endParaRPr lang="en-US" dirty="0"/>
          </a:p>
        </p:txBody>
      </p:sp>
      <p:cxnSp>
        <p:nvCxnSpPr>
          <p:cNvPr id="15" name="Straight Arrow Connector 14"/>
          <p:cNvCxnSpPr>
            <a:stCxn id="5" idx="3"/>
            <a:endCxn id="10" idx="1"/>
          </p:cNvCxnSpPr>
          <p:nvPr/>
        </p:nvCxnSpPr>
        <p:spPr>
          <a:xfrm>
            <a:off x="2812401" y="5370999"/>
            <a:ext cx="55283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0" idx="3"/>
            <a:endCxn id="11" idx="1"/>
          </p:cNvCxnSpPr>
          <p:nvPr/>
        </p:nvCxnSpPr>
        <p:spPr>
          <a:xfrm flipV="1">
            <a:off x="5194039" y="4209030"/>
            <a:ext cx="902346" cy="11619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6096386" y="4648184"/>
            <a:ext cx="1120451" cy="503238"/>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Worker 2</a:t>
            </a:r>
            <a:endParaRPr lang="en-US" dirty="0"/>
          </a:p>
        </p:txBody>
      </p:sp>
      <p:cxnSp>
        <p:nvCxnSpPr>
          <p:cNvPr id="16" name="Straight Arrow Connector 15"/>
          <p:cNvCxnSpPr>
            <a:stCxn id="10" idx="3"/>
            <a:endCxn id="13" idx="1"/>
          </p:cNvCxnSpPr>
          <p:nvPr/>
        </p:nvCxnSpPr>
        <p:spPr>
          <a:xfrm flipV="1">
            <a:off x="5194039" y="4899803"/>
            <a:ext cx="902347" cy="4711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6096384" y="6086751"/>
            <a:ext cx="1120451" cy="503238"/>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Worker n</a:t>
            </a:r>
            <a:endParaRPr lang="en-US" dirty="0"/>
          </a:p>
        </p:txBody>
      </p:sp>
      <p:cxnSp>
        <p:nvCxnSpPr>
          <p:cNvPr id="19" name="Straight Arrow Connector 18"/>
          <p:cNvCxnSpPr>
            <a:stCxn id="10" idx="3"/>
            <a:endCxn id="18" idx="1"/>
          </p:cNvCxnSpPr>
          <p:nvPr/>
        </p:nvCxnSpPr>
        <p:spPr>
          <a:xfrm>
            <a:off x="5194039" y="5370999"/>
            <a:ext cx="902345" cy="9673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6096386" y="5331894"/>
            <a:ext cx="1120451" cy="50323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Implementation Details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599" y="1703390"/>
                <a:ext cx="6347714" cy="3880773"/>
              </a:xfrm>
            </p:spPr>
            <p:txBody>
              <a:bodyPr>
                <a:normAutofit lnSpcReduction="10000"/>
              </a:bodyPr>
              <a:lstStyle/>
              <a:p>
                <a:r>
                  <a:rPr lang="en-US" sz="2800" dirty="0" smtClean="0"/>
                  <a:t>Failure </a:t>
                </a:r>
                <a:r>
                  <a:rPr lang="en-US" sz="2800" dirty="0"/>
                  <a:t>handling with </a:t>
                </a:r>
                <a:r>
                  <a:rPr lang="en-US" sz="2800" dirty="0" smtClean="0"/>
                  <a:t>retry mechanisms</a:t>
                </a:r>
                <a:endParaRPr lang="en-US" sz="2800" dirty="0" smtClean="0"/>
              </a:p>
              <a:p>
                <a:r>
                  <a:rPr lang="en-US" sz="2800" dirty="0"/>
                  <a:t>Python with Flask, </a:t>
                </a:r>
                <a:r>
                  <a:rPr lang="en-US" sz="2800" dirty="0" err="1"/>
                  <a:t>NumPy</a:t>
                </a:r>
                <a:r>
                  <a:rPr lang="en-US" sz="2800" dirty="0"/>
                  <a:t>, and </a:t>
                </a:r>
                <a:r>
                  <a:rPr lang="en-US" sz="2800" dirty="0" smtClean="0"/>
                  <a:t>threading</a:t>
                </a:r>
              </a:p>
              <a:p>
                <a:r>
                  <a:rPr lang="en-US" sz="2800" dirty="0"/>
                  <a:t>Docker simulates a distributed </a:t>
                </a:r>
                <a:r>
                  <a:rPr lang="en-US" sz="2800" dirty="0" smtClean="0"/>
                  <a:t>environment</a:t>
                </a:r>
                <a:endParaRPr lang="en-US" sz="2800" dirty="0" smtClean="0"/>
              </a:p>
              <a:p>
                <a:r>
                  <a:rPr lang="en-US" sz="2800" b="1" dirty="0" smtClean="0"/>
                  <a:t>Strassen’s </a:t>
                </a:r>
                <a:r>
                  <a:rPr lang="en-US" sz="2800" b="1" dirty="0"/>
                  <a:t>Algorithm</a:t>
                </a:r>
                <a:r>
                  <a:rPr lang="en-US" sz="2800" dirty="0"/>
                  <a:t> for matrix multiplication (</a:t>
                </a:r>
                <a14:m>
                  <m:oMath xmlns:m="http://schemas.openxmlformats.org/officeDocument/2006/math">
                    <m:r>
                      <a:rPr lang="en-US" sz="2800" i="1">
                        <a:latin typeface="Cambria Math" panose="02040503050406030204" pitchFamily="18" charset="0"/>
                      </a:rPr>
                      <m:t>𝑂</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𝑛</m:t>
                            </m:r>
                          </m:e>
                          <m:sup>
                            <m:r>
                              <a:rPr lang="en-US" sz="2800" i="1">
                                <a:latin typeface="Cambria Math" panose="02040503050406030204" pitchFamily="18" charset="0"/>
                              </a:rPr>
                              <m:t>2.807</m:t>
                            </m:r>
                          </m:sup>
                        </m:sSup>
                      </m:e>
                    </m:d>
                  </m:oMath>
                </a14:m>
                <a:r>
                  <a:rPr lang="en-US" sz="2800" dirty="0"/>
                  <a:t> vs. </a:t>
                </a:r>
                <a14:m>
                  <m:oMath xmlns:m="http://schemas.openxmlformats.org/officeDocument/2006/math">
                    <m:r>
                      <a:rPr lang="en-US" sz="2800" i="1">
                        <a:latin typeface="Cambria Math" panose="02040503050406030204" pitchFamily="18" charset="0"/>
                      </a:rPr>
                      <m:t>𝑂</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𝑛</m:t>
                            </m:r>
                          </m:e>
                          <m:sup>
                            <m:r>
                              <a:rPr lang="en-US" sz="2800" b="0" i="1" smtClean="0">
                                <a:latin typeface="Cambria Math" panose="02040503050406030204" pitchFamily="18" charset="0"/>
                              </a:rPr>
                              <m:t>3</m:t>
                            </m:r>
                          </m:sup>
                        </m:sSup>
                      </m:e>
                    </m:d>
                  </m:oMath>
                </a14:m>
                <a:r>
                  <a:rPr lang="en-US" sz="2800" dirty="0"/>
                  <a:t>)</a:t>
                </a:r>
                <a:endParaRPr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599" y="1703390"/>
                <a:ext cx="6347714" cy="3880773"/>
              </a:xfrm>
              <a:blipFill>
                <a:blip r:embed="rId3"/>
                <a:stretch>
                  <a:fillRect l="-1153" t="-2512"/>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1530491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Simulation &amp; Testing</a:t>
            </a:r>
          </a:p>
        </p:txBody>
      </p:sp>
      <p:sp>
        <p:nvSpPr>
          <p:cNvPr id="3" name="Content Placeholder 2"/>
          <p:cNvSpPr>
            <a:spLocks noGrp="1"/>
          </p:cNvSpPr>
          <p:nvPr>
            <p:ph idx="1"/>
          </p:nvPr>
        </p:nvSpPr>
        <p:spPr>
          <a:xfrm>
            <a:off x="609598" y="1703390"/>
            <a:ext cx="6347714" cy="4826719"/>
          </a:xfrm>
        </p:spPr>
        <p:txBody>
          <a:bodyPr>
            <a:normAutofit fontScale="92500" lnSpcReduction="10000"/>
          </a:bodyPr>
          <a:lstStyle/>
          <a:p>
            <a:r>
              <a:rPr sz="2800" dirty="0" smtClean="0"/>
              <a:t>Performance </a:t>
            </a:r>
            <a:r>
              <a:rPr sz="2800" dirty="0"/>
              <a:t>benchmarks and test </a:t>
            </a:r>
            <a:r>
              <a:rPr sz="2800" dirty="0" smtClean="0"/>
              <a:t>cases</a:t>
            </a:r>
            <a:endParaRPr lang="en-US" sz="2800" dirty="0" smtClean="0"/>
          </a:p>
          <a:p>
            <a:pPr lvl="1"/>
            <a:r>
              <a:rPr lang="en-US" sz="2200" dirty="0"/>
              <a:t>Simulated heterogeneous setup with Docker (Alpine, </a:t>
            </a:r>
            <a:r>
              <a:rPr lang="en-US" sz="2200" dirty="0" err="1"/>
              <a:t>Debian</a:t>
            </a:r>
            <a:r>
              <a:rPr lang="en-US" sz="2200" dirty="0"/>
              <a:t>, Fedora</a:t>
            </a:r>
            <a:r>
              <a:rPr lang="en-US" sz="2200" dirty="0" smtClean="0"/>
              <a:t>)</a:t>
            </a:r>
          </a:p>
          <a:p>
            <a:pPr lvl="1"/>
            <a:r>
              <a:rPr lang="en-US" sz="2200" dirty="0" smtClean="0"/>
              <a:t>Three </a:t>
            </a:r>
            <a:r>
              <a:rPr lang="en-US" sz="2200" dirty="0"/>
              <a:t>scales: Small (4 workers), Medium (10 workers), Large (20 workers</a:t>
            </a:r>
            <a:r>
              <a:rPr lang="en-US" sz="2200" dirty="0" smtClean="0"/>
              <a:t>)</a:t>
            </a:r>
          </a:p>
          <a:p>
            <a:pPr lvl="1"/>
            <a:r>
              <a:rPr lang="en-US" sz="2200" dirty="0" smtClean="0"/>
              <a:t>Compared </a:t>
            </a:r>
            <a:r>
              <a:rPr lang="en-US" sz="2200" dirty="0"/>
              <a:t>local vs. distributed </a:t>
            </a:r>
            <a:r>
              <a:rPr lang="en-US" sz="2200" dirty="0" smtClean="0"/>
              <a:t>performance</a:t>
            </a:r>
          </a:p>
          <a:p>
            <a:r>
              <a:rPr lang="en-US" sz="2800" dirty="0" smtClean="0"/>
              <a:t>Metrics</a:t>
            </a:r>
          </a:p>
          <a:p>
            <a:pPr lvl="1"/>
            <a:r>
              <a:rPr lang="en-US" sz="2200" dirty="0" smtClean="0"/>
              <a:t>Accuracy</a:t>
            </a:r>
          </a:p>
          <a:p>
            <a:pPr lvl="1"/>
            <a:r>
              <a:rPr lang="en-US" sz="2200" dirty="0" smtClean="0"/>
              <a:t>Performance</a:t>
            </a:r>
          </a:p>
          <a:p>
            <a:pPr lvl="1"/>
            <a:r>
              <a:rPr lang="en-US" sz="2200" dirty="0" smtClean="0"/>
              <a:t>Scalability</a:t>
            </a:r>
          </a:p>
          <a:p>
            <a:pPr lvl="1"/>
            <a:r>
              <a:rPr lang="en-US" sz="2200" dirty="0" smtClean="0"/>
              <a:t>Transparency</a:t>
            </a:r>
            <a:endParaRPr lang="en-US" sz="2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Diagnostics</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01"/>
            <a:ext cx="4432041" cy="265922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0974" y="1263786"/>
            <a:ext cx="4442397" cy="266543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7225" y="3929225"/>
            <a:ext cx="4800087" cy="2880052"/>
          </a:xfrm>
          <a:prstGeom prst="rect">
            <a:avLst/>
          </a:prstGeom>
        </p:spPr>
      </p:pic>
    </p:spTree>
    <p:extLst>
      <p:ext uri="{BB962C8B-B14F-4D97-AF65-F5344CB8AC3E}">
        <p14:creationId xmlns:p14="http://schemas.microsoft.com/office/powerpoint/2010/main" val="3643346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Performance</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710" y="3700268"/>
            <a:ext cx="5262886" cy="315773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0046" y="1246754"/>
            <a:ext cx="4050447" cy="243026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539" y="1247451"/>
            <a:ext cx="4050447" cy="2430268"/>
          </a:xfrm>
          <a:prstGeom prst="rect">
            <a:avLst/>
          </a:prstGeom>
        </p:spPr>
      </p:pic>
    </p:spTree>
    <p:extLst>
      <p:ext uri="{BB962C8B-B14F-4D97-AF65-F5344CB8AC3E}">
        <p14:creationId xmlns:p14="http://schemas.microsoft.com/office/powerpoint/2010/main" val="188645784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703</TotalTime>
  <Words>976</Words>
  <Application>Microsoft Office PowerPoint</Application>
  <PresentationFormat>On-screen Show (4:3)</PresentationFormat>
  <Paragraphs>89</Paragraphs>
  <Slides>14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 Math</vt:lpstr>
      <vt:lpstr>Trebuchet MS</vt:lpstr>
      <vt:lpstr>Wingdings 3</vt:lpstr>
      <vt:lpstr>Facet</vt:lpstr>
      <vt:lpstr>Distributed Matrix Computation (DMaC)</vt:lpstr>
      <vt:lpstr>Introduction</vt:lpstr>
      <vt:lpstr>Motivation</vt:lpstr>
      <vt:lpstr>System Architecture</vt:lpstr>
      <vt:lpstr>Implementation Details</vt:lpstr>
      <vt:lpstr>Demo</vt:lpstr>
      <vt:lpstr>Simulation &amp; Testing</vt:lpstr>
      <vt:lpstr>Results - Diagnostics</vt:lpstr>
      <vt:lpstr>Results - Performance</vt:lpstr>
      <vt:lpstr>Distributed System Principles</vt:lpstr>
      <vt:lpstr>Lessons Learned</vt:lpstr>
      <vt:lpstr>Future Work</vt:lpstr>
      <vt:lpstr>Conclusion</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Matrix Computation (DMaC)</dc:title>
  <dc:subject/>
  <dc:creator/>
  <cp:keywords/>
  <dc:description>generated using python-pptx</dc:description>
  <cp:lastModifiedBy>user</cp:lastModifiedBy>
  <cp:revision>22</cp:revision>
  <cp:lastPrinted>2025-03-12T01:37:31Z</cp:lastPrinted>
  <dcterms:created xsi:type="dcterms:W3CDTF">2013-01-27T09:14:16Z</dcterms:created>
  <dcterms:modified xsi:type="dcterms:W3CDTF">2025-03-12T16:31:17Z</dcterms:modified>
  <cp:category/>
</cp:coreProperties>
</file>