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72" r:id="rId7"/>
    <p:sldId id="262" r:id="rId8"/>
    <p:sldId id="269" r:id="rId9"/>
    <p:sldId id="270" r:id="rId10"/>
    <p:sldId id="271" r:id="rId11"/>
    <p:sldId id="273" r:id="rId12"/>
    <p:sldId id="268" r:id="rId13"/>
    <p:sldId id="265" r:id="rId14"/>
    <p:sldId id="266" r:id="rId15"/>
    <p:sldId id="267" r:id="rId1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8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405864-6BE4-4A13-9E96-5FDE9D8AC85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D95D1-4C73-444C-BDB4-A4B515072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99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Distributed Computing Trade-offs: Communication overhead impacts performance at small scales.</a:t>
            </a:r>
          </a:p>
          <a:p>
            <a:r>
              <a:rPr lang="en-US" dirty="0" smtClean="0"/>
              <a:t>Single Point of Failure Challenge: Coordinator node needs redundancy.</a:t>
            </a:r>
          </a:p>
          <a:p>
            <a:r>
              <a:rPr lang="en-US" dirty="0" smtClean="0"/>
              <a:t>Effectiveness of Docker for Simulation: Useful but requires real multi-node deployment for validation.</a:t>
            </a:r>
          </a:p>
          <a:p>
            <a:r>
              <a:rPr lang="en-US" dirty="0" smtClean="0"/>
              <a:t>Algorithm Efficiency: Strassen’s Algorithm worked but required optimization for distributed execution.</a:t>
            </a:r>
          </a:p>
          <a:p>
            <a:r>
              <a:rPr lang="en-US" dirty="0" smtClean="0"/>
              <a:t>Load Balancing Issues: Coordination overhead limited linear scalability with more worker nodes.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D95D1-4C73-444C-BDB4-A4B5150725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9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Implement a redundant coordinator or leader election algorithm.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Implement dynamic task allocation and explore adaptive scheduling.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Optimize data serialization and use asynchronous communication.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Move beyond Docker and test in a cloud-based distributed cluster.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ED95D1-4C73-444C-BDB4-A4B5150725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7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75362" y="3579003"/>
            <a:ext cx="5817119" cy="327212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Distributed Matrix Computation (</a:t>
            </a:r>
            <a:r>
              <a:rPr dirty="0" err="1"/>
              <a:t>DMaC</a:t>
            </a:r>
            <a:r>
              <a:rPr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58004"/>
            <a:ext cx="6400800" cy="1752600"/>
          </a:xfrm>
        </p:spPr>
        <p:txBody>
          <a:bodyPr>
            <a:noAutofit/>
          </a:bodyPr>
          <a:lstStyle/>
          <a:p>
            <a:r>
              <a:rPr sz="2400" dirty="0">
                <a:solidFill>
                  <a:schemeClr val="bg1"/>
                </a:solidFill>
              </a:rPr>
              <a:t>A Distributed System for Matrix Multiplication</a:t>
            </a:r>
          </a:p>
          <a:p>
            <a:r>
              <a:rPr sz="2400" dirty="0">
                <a:solidFill>
                  <a:schemeClr val="bg1"/>
                </a:solidFill>
              </a:rPr>
              <a:t>Ryan </a:t>
            </a:r>
            <a:r>
              <a:rPr sz="2400" dirty="0" err="1">
                <a:solidFill>
                  <a:schemeClr val="bg1"/>
                </a:solidFill>
              </a:rPr>
              <a:t>Bazzell</a:t>
            </a:r>
            <a:r>
              <a:rPr sz="2400" dirty="0">
                <a:solidFill>
                  <a:schemeClr val="bg1"/>
                </a:solidFill>
              </a:rPr>
              <a:t> &amp; </a:t>
            </a:r>
            <a:r>
              <a:rPr sz="2400" dirty="0" err="1">
                <a:solidFill>
                  <a:schemeClr val="bg1"/>
                </a:solidFill>
              </a:rPr>
              <a:t>Jiwoon</a:t>
            </a:r>
            <a:r>
              <a:rPr sz="2400" dirty="0">
                <a:solidFill>
                  <a:schemeClr val="bg1"/>
                </a:solidFill>
              </a:rPr>
              <a:t> </a:t>
            </a:r>
            <a:r>
              <a:rPr sz="2400" dirty="0" err="1">
                <a:solidFill>
                  <a:schemeClr val="bg1"/>
                </a:solidFill>
              </a:rPr>
              <a:t>Yim</a:t>
            </a:r>
            <a:endParaRPr sz="2400" dirty="0">
              <a:solidFill>
                <a:schemeClr val="bg1"/>
              </a:solidFill>
            </a:endParaRPr>
          </a:p>
          <a:p>
            <a:r>
              <a:rPr sz="2400" dirty="0">
                <a:solidFill>
                  <a:schemeClr val="bg1"/>
                </a:solidFill>
              </a:rPr>
              <a:t>March 17,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9650" y="803454"/>
            <a:ext cx="91440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600" y="1551521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8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System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Scalability: Works across different worker </a:t>
            </a:r>
            <a:r>
              <a:rPr lang="en-US" sz="2800" dirty="0" smtClean="0"/>
              <a:t>counts</a:t>
            </a:r>
          </a:p>
          <a:p>
            <a:r>
              <a:rPr lang="en-US" sz="2800" dirty="0" smtClean="0"/>
              <a:t>Transparency</a:t>
            </a:r>
            <a:r>
              <a:rPr lang="en-US" sz="2800" dirty="0"/>
              <a:t>: Hides distribution from </a:t>
            </a:r>
            <a:r>
              <a:rPr lang="en-US" sz="2800" dirty="0" smtClean="0"/>
              <a:t>user</a:t>
            </a:r>
          </a:p>
          <a:p>
            <a:r>
              <a:rPr lang="en-US" sz="2800" dirty="0" smtClean="0"/>
              <a:t>Resource </a:t>
            </a:r>
            <a:r>
              <a:rPr lang="en-US" sz="2800" dirty="0"/>
              <a:t>Sharing: Tasks split across nodes</a:t>
            </a:r>
          </a:p>
        </p:txBody>
      </p:sp>
      <p:pic>
        <p:nvPicPr>
          <p:cNvPr id="3075" name="Picture 3" descr="3. Distributed Systems – Architecture Models Part 1 - ppt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1"/>
          <a:stretch/>
        </p:blipFill>
        <p:spPr bwMode="auto">
          <a:xfrm>
            <a:off x="1729272" y="3452611"/>
            <a:ext cx="5688565" cy="340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Communication overhead hurts small-scale </a:t>
            </a:r>
            <a:r>
              <a:rPr lang="en-US" sz="2800" dirty="0" smtClean="0"/>
              <a:t>performance</a:t>
            </a:r>
          </a:p>
          <a:p>
            <a:r>
              <a:rPr lang="en-US" sz="2800" dirty="0" smtClean="0"/>
              <a:t>Single </a:t>
            </a:r>
            <a:r>
              <a:rPr lang="en-US" sz="2800" dirty="0"/>
              <a:t>coordinator is a weak </a:t>
            </a:r>
            <a:r>
              <a:rPr lang="en-US" sz="2800" dirty="0" smtClean="0"/>
              <a:t>point</a:t>
            </a:r>
          </a:p>
          <a:p>
            <a:r>
              <a:rPr lang="en-US" sz="2800" dirty="0" smtClean="0"/>
              <a:t>Docker </a:t>
            </a:r>
            <a:r>
              <a:rPr lang="en-US" sz="2800" dirty="0"/>
              <a:t>is great for simulation, but real nodes </a:t>
            </a:r>
            <a:r>
              <a:rPr lang="en-US" sz="2800" dirty="0" smtClean="0"/>
              <a:t>differ</a:t>
            </a:r>
          </a:p>
          <a:p>
            <a:r>
              <a:rPr lang="en-US" sz="2800" dirty="0" smtClean="0"/>
              <a:t>Load </a:t>
            </a:r>
            <a:r>
              <a:rPr lang="en-US" sz="2800" dirty="0"/>
              <a:t>balancing needs optimization</a:t>
            </a:r>
            <a:endParaRPr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 smtClean="0"/>
              <a:t>Addressing </a:t>
            </a:r>
            <a:r>
              <a:rPr sz="2800" dirty="0"/>
              <a:t>the Single Point of </a:t>
            </a:r>
            <a:r>
              <a:rPr sz="2800" dirty="0" smtClean="0"/>
              <a:t>Failure</a:t>
            </a:r>
            <a:endParaRPr lang="en-US" sz="2800" dirty="0" smtClean="0"/>
          </a:p>
          <a:p>
            <a:r>
              <a:rPr sz="2800" dirty="0" smtClean="0"/>
              <a:t>Optimized </a:t>
            </a:r>
            <a:r>
              <a:rPr sz="2800" dirty="0"/>
              <a:t>Load Balancing </a:t>
            </a:r>
            <a:r>
              <a:rPr sz="2800" dirty="0" smtClean="0"/>
              <a:t>Strategies</a:t>
            </a:r>
            <a:endParaRPr lang="en-US" sz="2800" dirty="0" smtClean="0"/>
          </a:p>
          <a:p>
            <a:r>
              <a:rPr sz="2800" dirty="0" smtClean="0"/>
              <a:t>Alternative </a:t>
            </a:r>
            <a:r>
              <a:rPr sz="2800" dirty="0"/>
              <a:t>Matrix Computation </a:t>
            </a:r>
            <a:r>
              <a:rPr sz="2800" dirty="0" smtClean="0"/>
              <a:t>Methods</a:t>
            </a:r>
            <a:r>
              <a:rPr lang="en-US" sz="2800" dirty="0" smtClean="0"/>
              <a:t> </a:t>
            </a:r>
          </a:p>
          <a:p>
            <a:r>
              <a:rPr sz="2800" dirty="0" smtClean="0"/>
              <a:t>Improving </a:t>
            </a:r>
            <a:r>
              <a:rPr sz="2800" dirty="0"/>
              <a:t>Communication </a:t>
            </a:r>
            <a:r>
              <a:rPr sz="2800" dirty="0" smtClean="0"/>
              <a:t>Efficiency</a:t>
            </a:r>
            <a:r>
              <a:rPr lang="en-US" sz="2800" dirty="0" smtClean="0"/>
              <a:t> </a:t>
            </a:r>
            <a:r>
              <a:rPr sz="2800" dirty="0" smtClean="0"/>
              <a:t>Real </a:t>
            </a:r>
            <a:r>
              <a:rPr sz="2800" dirty="0"/>
              <a:t>Multi-Node </a:t>
            </a:r>
            <a:r>
              <a:rPr sz="2800" dirty="0" smtClean="0"/>
              <a:t>Deployment</a:t>
            </a:r>
            <a:endParaRPr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err="1" smtClean="0"/>
              <a:t>DMaC</a:t>
            </a:r>
            <a:r>
              <a:rPr sz="2800" dirty="0" smtClean="0"/>
              <a:t> </a:t>
            </a:r>
            <a:r>
              <a:rPr sz="2800" dirty="0"/>
              <a:t>demonstrates the potential of distributed computing for matrix </a:t>
            </a:r>
            <a:r>
              <a:rPr sz="2800" dirty="0" smtClean="0"/>
              <a:t>operations</a:t>
            </a:r>
            <a:endParaRPr sz="2800" dirty="0"/>
          </a:p>
          <a:p>
            <a:r>
              <a:rPr sz="2800" dirty="0" smtClean="0"/>
              <a:t>Offers </a:t>
            </a:r>
            <a:r>
              <a:rPr sz="2800" dirty="0"/>
              <a:t>scalability, though overhead remains a </a:t>
            </a:r>
            <a:r>
              <a:rPr sz="2800" dirty="0" smtClean="0"/>
              <a:t>challenge</a:t>
            </a:r>
            <a:endParaRPr sz="2800" dirty="0"/>
          </a:p>
          <a:p>
            <a:r>
              <a:rPr sz="2800" dirty="0" smtClean="0"/>
              <a:t>Future </a:t>
            </a:r>
            <a:r>
              <a:rPr sz="2800" dirty="0"/>
              <a:t>improvements can enhance real-world </a:t>
            </a:r>
            <a:r>
              <a:rPr sz="2800" dirty="0" smtClean="0"/>
              <a:t>applicability</a:t>
            </a:r>
            <a:endParaRPr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err="1" smtClean="0"/>
              <a:t>Mallick</a:t>
            </a:r>
            <a:r>
              <a:rPr sz="2800" dirty="0" smtClean="0"/>
              <a:t> </a:t>
            </a:r>
            <a:r>
              <a:rPr sz="2800" dirty="0"/>
              <a:t>et al. (2019). Fast and Efficient Distributed Matrix-vector Multiplication.</a:t>
            </a:r>
          </a:p>
          <a:p>
            <a:r>
              <a:rPr sz="2800" dirty="0" smtClean="0"/>
              <a:t>Schwartz </a:t>
            </a:r>
            <a:r>
              <a:rPr sz="2800" dirty="0"/>
              <a:t>&amp; </a:t>
            </a:r>
            <a:r>
              <a:rPr sz="2800" dirty="0" err="1"/>
              <a:t>Vaknin</a:t>
            </a:r>
            <a:r>
              <a:rPr sz="2800" dirty="0"/>
              <a:t> (2023). High Performance Matrix Multiplication.</a:t>
            </a:r>
          </a:p>
          <a:p>
            <a:r>
              <a:rPr sz="2800" dirty="0" err="1" smtClean="0"/>
              <a:t>Zybin</a:t>
            </a:r>
            <a:r>
              <a:rPr sz="2800" dirty="0" smtClean="0"/>
              <a:t> </a:t>
            </a:r>
            <a:r>
              <a:rPr sz="2800" dirty="0"/>
              <a:t>et al. (2021). Effective Task Distribution in Distributed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err="1" smtClean="0"/>
              <a:t>DMaC</a:t>
            </a:r>
            <a:r>
              <a:rPr sz="2800" dirty="0" smtClean="0"/>
              <a:t> </a:t>
            </a:r>
            <a:r>
              <a:rPr sz="2800" dirty="0"/>
              <a:t>enables distributed matrix operations across heterogeneous </a:t>
            </a:r>
            <a:r>
              <a:rPr sz="2800" dirty="0" smtClean="0"/>
              <a:t>nodes</a:t>
            </a:r>
            <a:endParaRPr sz="2800" dirty="0"/>
          </a:p>
          <a:p>
            <a:r>
              <a:rPr sz="2800" dirty="0" smtClean="0"/>
              <a:t>Uses </a:t>
            </a:r>
            <a:r>
              <a:rPr sz="2800" dirty="0"/>
              <a:t>a client-coordinator-worker architecture to distribute tasks </a:t>
            </a:r>
            <a:r>
              <a:rPr sz="2800" dirty="0" smtClean="0"/>
              <a:t>efficiently</a:t>
            </a:r>
            <a:endParaRPr sz="2800" dirty="0"/>
          </a:p>
          <a:p>
            <a:r>
              <a:rPr sz="2800" dirty="0" smtClean="0"/>
              <a:t>Scalable </a:t>
            </a:r>
            <a:r>
              <a:rPr sz="2800" dirty="0"/>
              <a:t>and transparent computation for </a:t>
            </a:r>
            <a:r>
              <a:rPr sz="2800" dirty="0" smtClean="0"/>
              <a:t>users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smtClean="0"/>
              <a:t>Large-scale </a:t>
            </a:r>
            <a:r>
              <a:rPr sz="2800" dirty="0"/>
              <a:t>matrix computations require efficiency.</a:t>
            </a:r>
          </a:p>
          <a:p>
            <a:r>
              <a:rPr sz="2800" dirty="0" smtClean="0"/>
              <a:t>Single-threaded </a:t>
            </a:r>
            <a:r>
              <a:rPr sz="2800" dirty="0"/>
              <a:t>processing is slow and limited.</a:t>
            </a:r>
          </a:p>
          <a:p>
            <a:r>
              <a:rPr sz="2800" dirty="0" smtClean="0"/>
              <a:t>Distributed </a:t>
            </a:r>
            <a:r>
              <a:rPr sz="2800" dirty="0"/>
              <a:t>systems improve scalability and fault tolerance.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73220"/>
          </a:xfrm>
        </p:spPr>
        <p:txBody>
          <a:bodyPr>
            <a:normAutofit/>
          </a:bodyPr>
          <a:lstStyle/>
          <a:p>
            <a:r>
              <a:rPr lang="en-US" sz="2800" dirty="0"/>
              <a:t>Client: Submits jobs and verifies </a:t>
            </a:r>
            <a:r>
              <a:rPr lang="en-US" sz="2800" dirty="0" smtClean="0"/>
              <a:t>results</a:t>
            </a:r>
          </a:p>
          <a:p>
            <a:r>
              <a:rPr lang="en-US" sz="2800" dirty="0" smtClean="0"/>
              <a:t>Coordinator</a:t>
            </a:r>
            <a:r>
              <a:rPr lang="en-US" sz="2800" dirty="0"/>
              <a:t>: Distributes tasks, collects </a:t>
            </a:r>
            <a:r>
              <a:rPr lang="en-US" sz="2800" dirty="0" smtClean="0"/>
              <a:t>results</a:t>
            </a:r>
          </a:p>
          <a:p>
            <a:r>
              <a:rPr lang="en-US" sz="2800" dirty="0" smtClean="0"/>
              <a:t>Workers</a:t>
            </a:r>
            <a:r>
              <a:rPr lang="en-US" sz="2800" dirty="0"/>
              <a:t>: Compute using Strassen’s </a:t>
            </a:r>
            <a:r>
              <a:rPr lang="en-US" sz="2800" dirty="0" smtClean="0"/>
              <a:t>Algorithm</a:t>
            </a:r>
          </a:p>
          <a:p>
            <a:r>
              <a:rPr lang="en-US" sz="2800" dirty="0" smtClean="0"/>
              <a:t>Docker </a:t>
            </a:r>
            <a:r>
              <a:rPr lang="en-US" sz="2800" dirty="0"/>
              <a:t>simulates a distributed environment</a:t>
            </a:r>
            <a:endParaRPr sz="2800" dirty="0"/>
          </a:p>
        </p:txBody>
      </p:sp>
      <p:sp>
        <p:nvSpPr>
          <p:cNvPr id="5" name="Rectangle 4"/>
          <p:cNvSpPr/>
          <p:nvPr/>
        </p:nvSpPr>
        <p:spPr>
          <a:xfrm>
            <a:off x="983603" y="4712575"/>
            <a:ext cx="1828800" cy="94239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65241" y="4712575"/>
            <a:ext cx="1828800" cy="94239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Coordinator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46880" y="4712575"/>
            <a:ext cx="1828800" cy="94239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Workers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3"/>
            <a:endCxn id="10" idx="1"/>
          </p:cNvCxnSpPr>
          <p:nvPr/>
        </p:nvCxnSpPr>
        <p:spPr>
          <a:xfrm>
            <a:off x="2812403" y="5183771"/>
            <a:ext cx="5528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5194041" y="5183771"/>
            <a:ext cx="5528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smtClean="0"/>
              <a:t>Worker </a:t>
            </a:r>
            <a:r>
              <a:rPr sz="2800" dirty="0"/>
              <a:t>nodes communicate with the coordinator.</a:t>
            </a:r>
          </a:p>
          <a:p>
            <a:r>
              <a:rPr lang="en-US" sz="2800" dirty="0" smtClean="0"/>
              <a:t>Client</a:t>
            </a:r>
            <a:r>
              <a:rPr sz="2800" dirty="0" smtClean="0"/>
              <a:t> module handle</a:t>
            </a:r>
            <a:r>
              <a:rPr lang="en-US" sz="2800" dirty="0" smtClean="0"/>
              <a:t>s</a:t>
            </a:r>
            <a:r>
              <a:rPr sz="2800" dirty="0" smtClean="0"/>
              <a:t> </a:t>
            </a:r>
            <a:r>
              <a:rPr sz="2800" dirty="0"/>
              <a:t>user interaction.</a:t>
            </a:r>
          </a:p>
          <a:p>
            <a:r>
              <a:rPr sz="2800" dirty="0" smtClean="0"/>
              <a:t>Failure </a:t>
            </a:r>
            <a:r>
              <a:rPr sz="2800" dirty="0"/>
              <a:t>handling with redundancy mechanisms</a:t>
            </a:r>
            <a:r>
              <a:rPr sz="2800" dirty="0" smtClean="0"/>
              <a:t>.</a:t>
            </a:r>
            <a:endParaRPr lang="en-US" sz="2800" dirty="0" smtClean="0"/>
          </a:p>
          <a:p>
            <a:r>
              <a:rPr lang="en-US" sz="2800" dirty="0"/>
              <a:t>Python with Flask, </a:t>
            </a:r>
            <a:r>
              <a:rPr lang="en-US" sz="2800" dirty="0" err="1"/>
              <a:t>NumPy</a:t>
            </a:r>
            <a:r>
              <a:rPr lang="en-US" sz="2800" dirty="0"/>
              <a:t>, and </a:t>
            </a:r>
            <a:r>
              <a:rPr lang="en-US" sz="2800" dirty="0" smtClean="0"/>
              <a:t>threading</a:t>
            </a:r>
          </a:p>
          <a:p>
            <a:r>
              <a:rPr lang="en-US" sz="2800" b="1" dirty="0" smtClean="0"/>
              <a:t>Strassen’s </a:t>
            </a:r>
            <a:r>
              <a:rPr lang="en-US" sz="2800" b="1" dirty="0"/>
              <a:t>Algorithm</a:t>
            </a:r>
            <a:r>
              <a:rPr lang="en-US" sz="2800" dirty="0"/>
              <a:t> for matrix multiplication (O(n^2.807) vs. O(n^3))</a:t>
            </a: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91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&amp;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smtClean="0"/>
              <a:t>Docker-based </a:t>
            </a:r>
            <a:r>
              <a:rPr sz="2800" dirty="0"/>
              <a:t>environment for distributed </a:t>
            </a:r>
            <a:r>
              <a:rPr sz="2800" dirty="0" smtClean="0"/>
              <a:t>simulation</a:t>
            </a:r>
            <a:endParaRPr sz="2800" dirty="0"/>
          </a:p>
          <a:p>
            <a:r>
              <a:rPr sz="2800" dirty="0" smtClean="0"/>
              <a:t>Simulated </a:t>
            </a:r>
            <a:r>
              <a:rPr sz="2800" dirty="0"/>
              <a:t>heterogeneous computing </a:t>
            </a:r>
            <a:r>
              <a:rPr sz="2800" dirty="0" smtClean="0"/>
              <a:t>setup</a:t>
            </a:r>
            <a:endParaRPr sz="2800" dirty="0"/>
          </a:p>
          <a:p>
            <a:r>
              <a:rPr sz="2800" dirty="0" smtClean="0"/>
              <a:t>Performance </a:t>
            </a:r>
            <a:r>
              <a:rPr sz="2800" dirty="0"/>
              <a:t>benchmarks and test </a:t>
            </a:r>
            <a:r>
              <a:rPr sz="2800" dirty="0" smtClean="0"/>
              <a:t>cases</a:t>
            </a:r>
            <a:endParaRPr lang="en-US" sz="2800" dirty="0" smtClean="0"/>
          </a:p>
          <a:p>
            <a:pPr lvl="1"/>
            <a:r>
              <a:rPr lang="en-US" sz="2000" dirty="0"/>
              <a:t>Simulated heterogeneous setup with Docker (Alpine, </a:t>
            </a:r>
            <a:r>
              <a:rPr lang="en-US" sz="2000" dirty="0" err="1"/>
              <a:t>Debian</a:t>
            </a:r>
            <a:r>
              <a:rPr lang="en-US" sz="2000" dirty="0"/>
              <a:t>, Fedora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Three </a:t>
            </a:r>
            <a:r>
              <a:rPr lang="en-US" sz="2000" dirty="0"/>
              <a:t>scales: Small (4 workers), Medium (10 workers), Large (20 workers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Compared </a:t>
            </a:r>
            <a:r>
              <a:rPr lang="en-US" sz="2000" dirty="0"/>
              <a:t>local vs. distributed performance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0645" y="1267638"/>
            <a:ext cx="9144000" cy="548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746" y="1417638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4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000" y="-321907"/>
            <a:ext cx="9144000" cy="548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0000" y="-171907"/>
            <a:ext cx="9144000" cy="5486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000" y="-21907"/>
            <a:ext cx="9144000" cy="5486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567" y="472866"/>
            <a:ext cx="9144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5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436</Words>
  <Application>Microsoft Office PowerPoint</Application>
  <PresentationFormat>On-screen Show (4:3)</PresentationFormat>
  <Paragraphs>71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Distributed Matrix Computation (DMaC)</vt:lpstr>
      <vt:lpstr>Introduction</vt:lpstr>
      <vt:lpstr>Motivation</vt:lpstr>
      <vt:lpstr>System Architecture</vt:lpstr>
      <vt:lpstr>Implementation Details</vt:lpstr>
      <vt:lpstr>Demo</vt:lpstr>
      <vt:lpstr>Simulation &amp; Testing</vt:lpstr>
      <vt:lpstr>Results</vt:lpstr>
      <vt:lpstr>Results</vt:lpstr>
      <vt:lpstr>Results</vt:lpstr>
      <vt:lpstr>Distributed System Principles</vt:lpstr>
      <vt:lpstr>Lessons Learned</vt:lpstr>
      <vt:lpstr>Future Work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Matrix Computation (DMaC)</dc:title>
  <dc:subject/>
  <dc:creator/>
  <cp:keywords/>
  <dc:description>generated using python-pptx</dc:description>
  <cp:lastModifiedBy>user</cp:lastModifiedBy>
  <cp:revision>11</cp:revision>
  <cp:lastPrinted>2025-03-12T01:37:31Z</cp:lastPrinted>
  <dcterms:created xsi:type="dcterms:W3CDTF">2013-01-27T09:14:16Z</dcterms:created>
  <dcterms:modified xsi:type="dcterms:W3CDTF">2025-03-12T03:13:48Z</dcterms:modified>
  <cp:category/>
</cp:coreProperties>
</file>