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9" r:id="rId9"/>
    <p:sldId id="270" r:id="rId10"/>
    <p:sldId id="273" r:id="rId11"/>
    <p:sldId id="268" r:id="rId12"/>
    <p:sldId id="265" r:id="rId13"/>
    <p:sldId id="266" r:id="rId14"/>
    <p:sldId id="267" r:id="rId1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01" autoAdjust="0"/>
  </p:normalViewPr>
  <p:slideViewPr>
    <p:cSldViewPr snapToGrid="0" snapToObjects="1">
      <p:cViewPr>
        <p:scale>
          <a:sx n="104" d="100"/>
          <a:sy n="104" d="100"/>
        </p:scale>
        <p:origin x="182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5864-6BE4-4A13-9E96-5FDE9D8AC857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D95D1-4C73-444C-BDB4-A4B51507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Computing Trade-offs: Communication overhead impacts performance at small scales.</a:t>
            </a:r>
          </a:p>
          <a:p>
            <a:r>
              <a:rPr lang="en-US" dirty="0" smtClean="0"/>
              <a:t>Single Point of Failure Challenge: Coordinator node needs redundancy.</a:t>
            </a:r>
          </a:p>
          <a:p>
            <a:r>
              <a:rPr lang="en-US" dirty="0" smtClean="0"/>
              <a:t>Effectiveness of Docker for Simulation: Useful but requires real multi-node deployment for validation.</a:t>
            </a:r>
          </a:p>
          <a:p>
            <a:r>
              <a:rPr lang="en-US" dirty="0" smtClean="0"/>
              <a:t>Algorithm Efficiency: Strassen’s Algorithm worked but required optimization for distributed execution.</a:t>
            </a:r>
          </a:p>
          <a:p>
            <a:r>
              <a:rPr lang="en-US" dirty="0" smtClean="0"/>
              <a:t>Load Balancing Issues: Coordination overhead limited linear scalability with more worker 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D95D1-4C73-444C-BDB4-A4B5150725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Implement a redundant coordinator or leader election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Implement dynamic task allocation and explore adaptive scheduling.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Optimize data serialization and use asynchronous communication.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Move beyond Docker and test in a cloud-based distributed cluster.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D95D1-4C73-444C-BDB4-A4B5150725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89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36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22M1502719" TargetMode="External"/><Relationship Id="rId2" Type="http://schemas.openxmlformats.org/officeDocument/2006/relationships/hyperlink" Target="https://flask.palletsprojects.com/en/stable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bf021654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Distributed Matrix Computation (</a:t>
            </a:r>
            <a:r>
              <a:rPr dirty="0" err="1"/>
              <a:t>DMaC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8004"/>
            <a:ext cx="6400800" cy="1752600"/>
          </a:xfrm>
        </p:spPr>
        <p:txBody>
          <a:bodyPr>
            <a:noAutofit/>
          </a:bodyPr>
          <a:lstStyle/>
          <a:p>
            <a:r>
              <a:rPr sz="2400" dirty="0">
                <a:solidFill>
                  <a:schemeClr val="tx1"/>
                </a:solidFill>
              </a:rPr>
              <a:t>A Distributed System for Matrix Multiplication</a:t>
            </a:r>
          </a:p>
          <a:p>
            <a:r>
              <a:rPr sz="2400" dirty="0">
                <a:solidFill>
                  <a:schemeClr val="tx1"/>
                </a:solidFill>
              </a:rPr>
              <a:t>Ryan </a:t>
            </a:r>
            <a:r>
              <a:rPr sz="2400" dirty="0" err="1">
                <a:solidFill>
                  <a:schemeClr val="tx1"/>
                </a:solidFill>
              </a:rPr>
              <a:t>Bazzell</a:t>
            </a:r>
            <a:r>
              <a:rPr sz="2400" dirty="0">
                <a:solidFill>
                  <a:schemeClr val="tx1"/>
                </a:solidFill>
              </a:rPr>
              <a:t> &amp; </a:t>
            </a:r>
            <a:r>
              <a:rPr sz="2400" dirty="0" err="1">
                <a:solidFill>
                  <a:schemeClr val="tx1"/>
                </a:solidFill>
              </a:rPr>
              <a:t>Jiwoon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Yim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March 17,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44769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/>
              <a:t>Scalability: Works across different worker </a:t>
            </a:r>
            <a:r>
              <a:rPr lang="en-US" sz="2800" dirty="0" smtClean="0"/>
              <a:t>counts</a:t>
            </a:r>
          </a:p>
          <a:p>
            <a:r>
              <a:rPr lang="en-US" sz="2800" dirty="0" smtClean="0"/>
              <a:t>Transparency</a:t>
            </a:r>
            <a:r>
              <a:rPr lang="en-US" sz="2800" dirty="0"/>
              <a:t>: Hides distribution from </a:t>
            </a:r>
            <a:r>
              <a:rPr lang="en-US" sz="2800" dirty="0" smtClean="0"/>
              <a:t>user</a:t>
            </a:r>
          </a:p>
          <a:p>
            <a:r>
              <a:rPr lang="en-US" sz="2800" dirty="0" smtClean="0"/>
              <a:t>Resource </a:t>
            </a:r>
            <a:r>
              <a:rPr lang="en-US" sz="2800" dirty="0"/>
              <a:t>Sharing: Tasks split across nodes</a:t>
            </a:r>
          </a:p>
        </p:txBody>
      </p:sp>
      <p:pic>
        <p:nvPicPr>
          <p:cNvPr id="3075" name="Picture 3" descr="3. Distributed Systems – Architecture Models Part 1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1"/>
          <a:stretch/>
        </p:blipFill>
        <p:spPr bwMode="auto">
          <a:xfrm>
            <a:off x="4873324" y="4301413"/>
            <a:ext cx="42706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94059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/>
              <a:t>Communication </a:t>
            </a:r>
            <a:r>
              <a:rPr lang="en-US" sz="2800" dirty="0" smtClean="0"/>
              <a:t>Overhead </a:t>
            </a:r>
          </a:p>
          <a:p>
            <a:r>
              <a:rPr lang="en-US" sz="2800" dirty="0" smtClean="0"/>
              <a:t>Single Point of Failure</a:t>
            </a:r>
          </a:p>
          <a:p>
            <a:r>
              <a:rPr lang="en-US" sz="2800" dirty="0" smtClean="0"/>
              <a:t>Effectiveness of Programming Tools</a:t>
            </a:r>
          </a:p>
          <a:p>
            <a:r>
              <a:rPr lang="en-US" sz="2800" dirty="0" smtClean="0"/>
              <a:t>Efficient Distributed Algorithms</a:t>
            </a:r>
          </a:p>
          <a:p>
            <a:r>
              <a:rPr lang="en-US" sz="2800" dirty="0" smtClean="0"/>
              <a:t>Fault Tolerance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56737"/>
            <a:ext cx="6347714" cy="3880773"/>
          </a:xfrm>
        </p:spPr>
        <p:txBody>
          <a:bodyPr>
            <a:noAutofit/>
          </a:bodyPr>
          <a:lstStyle/>
          <a:p>
            <a:r>
              <a:rPr sz="2800" dirty="0" smtClean="0"/>
              <a:t>Addressing </a:t>
            </a:r>
            <a:r>
              <a:rPr sz="2800" dirty="0"/>
              <a:t>the Single Point of </a:t>
            </a:r>
            <a:r>
              <a:rPr sz="2800" dirty="0" smtClean="0"/>
              <a:t>Failure</a:t>
            </a:r>
            <a:endParaRPr lang="en-US" sz="2800" dirty="0" smtClean="0"/>
          </a:p>
          <a:p>
            <a:r>
              <a:rPr sz="2800" dirty="0" smtClean="0"/>
              <a:t>Optimized </a:t>
            </a:r>
            <a:r>
              <a:rPr sz="2800" dirty="0"/>
              <a:t>Load Balancing </a:t>
            </a:r>
            <a:r>
              <a:rPr sz="2800" dirty="0" smtClean="0"/>
              <a:t>Strategies</a:t>
            </a:r>
            <a:endParaRPr lang="en-US" sz="2800" dirty="0" smtClean="0"/>
          </a:p>
          <a:p>
            <a:r>
              <a:rPr sz="2800" dirty="0" smtClean="0"/>
              <a:t>Alternative </a:t>
            </a:r>
            <a:r>
              <a:rPr sz="2800" dirty="0"/>
              <a:t>Matrix Computation </a:t>
            </a:r>
            <a:r>
              <a:rPr sz="2800" dirty="0" smtClean="0"/>
              <a:t>Methods</a:t>
            </a:r>
            <a:r>
              <a:rPr lang="en-US" sz="2800" dirty="0" smtClean="0"/>
              <a:t> </a:t>
            </a:r>
          </a:p>
          <a:p>
            <a:r>
              <a:rPr sz="2800" dirty="0" smtClean="0"/>
              <a:t>Improving </a:t>
            </a:r>
            <a:r>
              <a:rPr sz="2800" dirty="0"/>
              <a:t>Communication </a:t>
            </a:r>
            <a:r>
              <a:rPr sz="2800" dirty="0" smtClean="0"/>
              <a:t>Efficiency</a:t>
            </a:r>
            <a:endParaRPr lang="en-US" sz="2800" dirty="0" smtClean="0"/>
          </a:p>
          <a:p>
            <a:r>
              <a:rPr lang="en-US" sz="2800" dirty="0" smtClean="0"/>
              <a:t>Implement Worker Fault Tolerance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56737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</a:t>
            </a:r>
            <a:r>
              <a:rPr sz="2800" dirty="0" smtClean="0"/>
              <a:t>istributed </a:t>
            </a:r>
            <a:r>
              <a:rPr sz="2800" dirty="0"/>
              <a:t>computing for matrix </a:t>
            </a:r>
            <a:r>
              <a:rPr lang="en-US" sz="2800" dirty="0" smtClean="0"/>
              <a:t>multiplications</a:t>
            </a:r>
            <a:endParaRPr sz="2800" dirty="0"/>
          </a:p>
          <a:p>
            <a:r>
              <a:rPr sz="2800" dirty="0" smtClean="0"/>
              <a:t>Offers </a:t>
            </a:r>
            <a:r>
              <a:rPr sz="2800" dirty="0"/>
              <a:t>scalability, though overhead remains a </a:t>
            </a:r>
            <a:r>
              <a:rPr sz="2800" dirty="0" smtClean="0"/>
              <a:t>challenge</a:t>
            </a:r>
            <a:endParaRPr sz="2800" dirty="0"/>
          </a:p>
          <a:p>
            <a:r>
              <a:rPr sz="2800" dirty="0" smtClean="0"/>
              <a:t>Future </a:t>
            </a:r>
            <a:r>
              <a:rPr sz="2800" dirty="0"/>
              <a:t>improvements can enhance real-world </a:t>
            </a:r>
            <a:r>
              <a:rPr sz="2800" dirty="0" smtClean="0"/>
              <a:t>applicability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7544"/>
            <a:ext cx="6347713" cy="447382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/>
              <a:t>API </a:t>
            </a:r>
            <a:r>
              <a:rPr lang="en-US" sz="2800" dirty="0"/>
              <a:t>— Flask Documentation (3.0.x). 2024. url: </a:t>
            </a:r>
            <a:r>
              <a:rPr lang="en-US" sz="2800" dirty="0">
                <a:hlinkClick r:id="rId2"/>
              </a:rPr>
              <a:t>https://flask.palletsprojects.com/en/stable/api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Ankur</a:t>
            </a:r>
            <a:r>
              <a:rPr lang="en-US" sz="2800" dirty="0" smtClean="0"/>
              <a:t> </a:t>
            </a:r>
            <a:r>
              <a:rPr lang="en-US" sz="2800" dirty="0" err="1"/>
              <a:t>Mallick</a:t>
            </a:r>
            <a:r>
              <a:rPr lang="en-US" sz="2800" dirty="0"/>
              <a:t>, </a:t>
            </a:r>
            <a:r>
              <a:rPr lang="en-US" sz="2800" dirty="0" err="1"/>
              <a:t>Malhar</a:t>
            </a:r>
            <a:r>
              <a:rPr lang="en-US" sz="2800" dirty="0"/>
              <a:t> </a:t>
            </a:r>
            <a:r>
              <a:rPr lang="en-US" sz="2800" dirty="0" err="1"/>
              <a:t>Chaudhari</a:t>
            </a:r>
            <a:r>
              <a:rPr lang="en-US" sz="2800" dirty="0"/>
              <a:t>, and </a:t>
            </a:r>
            <a:r>
              <a:rPr lang="en-US" sz="2800" dirty="0" err="1"/>
              <a:t>Gauri</a:t>
            </a:r>
            <a:r>
              <a:rPr lang="en-US" sz="2800" dirty="0"/>
              <a:t> Joshi. “Fast and Efficient Distributed Matrix-vector Multiplication </a:t>
            </a:r>
            <a:r>
              <a:rPr lang="en-US" sz="2800" dirty="0" err="1"/>
              <a:t>UsingRateless</a:t>
            </a:r>
            <a:r>
              <a:rPr lang="en-US" sz="2800" dirty="0"/>
              <a:t> Fountain Codes”. In: ICASSP 2019 - 2019 IEEE International Conference on Acoustics, Speech and </a:t>
            </a:r>
            <a:r>
              <a:rPr lang="en-US" sz="2800" dirty="0" err="1"/>
              <a:t>SignalProcessing</a:t>
            </a:r>
            <a:r>
              <a:rPr lang="en-US" sz="2800" dirty="0"/>
              <a:t> (ICASSP). 2019, pp. 8192–8196. </a:t>
            </a:r>
            <a:r>
              <a:rPr lang="en-US" sz="2800" dirty="0" err="1"/>
              <a:t>doi</a:t>
            </a:r>
            <a:r>
              <a:rPr lang="en-US" sz="2800" dirty="0"/>
              <a:t>: </a:t>
            </a:r>
            <a:r>
              <a:rPr lang="en-US" sz="2800" dirty="0" smtClean="0"/>
              <a:t>10.1109/ICASSP.2019.8682347.</a:t>
            </a:r>
          </a:p>
          <a:p>
            <a:r>
              <a:rPr lang="en-US" sz="2800" dirty="0" err="1" smtClean="0"/>
              <a:t>Oded</a:t>
            </a:r>
            <a:r>
              <a:rPr lang="en-US" sz="2800" dirty="0" smtClean="0"/>
              <a:t> </a:t>
            </a:r>
            <a:r>
              <a:rPr lang="en-US" sz="2800" dirty="0"/>
              <a:t>Schwartz and </a:t>
            </a:r>
            <a:r>
              <a:rPr lang="en-US" sz="2800" dirty="0" err="1"/>
              <a:t>Noa</a:t>
            </a:r>
            <a:r>
              <a:rPr lang="en-US" sz="2800" dirty="0"/>
              <a:t> </a:t>
            </a:r>
            <a:r>
              <a:rPr lang="en-US" sz="2800" dirty="0" err="1"/>
              <a:t>Vaknin</a:t>
            </a:r>
            <a:r>
              <a:rPr lang="en-US" sz="2800" dirty="0"/>
              <a:t>. “Pebbling Game and Alternative Basis for High Performance Matrix </a:t>
            </a:r>
            <a:r>
              <a:rPr lang="en-US" sz="2800" dirty="0" err="1"/>
              <a:t>Multiplication”.In</a:t>
            </a:r>
            <a:r>
              <a:rPr lang="en-US" sz="2800" dirty="0"/>
              <a:t>: SIAM Journal on Scientific Computing 45.6 (2023), pp. C277–C303. </a:t>
            </a:r>
            <a:r>
              <a:rPr lang="en-US" sz="2800" dirty="0" err="1"/>
              <a:t>doi</a:t>
            </a:r>
            <a:r>
              <a:rPr lang="en-US" sz="2800" dirty="0"/>
              <a:t>: 10.1137/22M1502719. </a:t>
            </a:r>
            <a:r>
              <a:rPr lang="en-US" sz="2800" dirty="0" err="1"/>
              <a:t>eprint</a:t>
            </a:r>
            <a:r>
              <a:rPr lang="en-US" sz="2800" dirty="0"/>
              <a:t>: https://doi.org/10.1137/22M1502719. url: </a:t>
            </a:r>
            <a:r>
              <a:rPr lang="en-US" sz="2800" dirty="0">
                <a:hlinkClick r:id="rId3"/>
              </a:rPr>
              <a:t>https://doi.org/10.1137/22M1502719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Volker </a:t>
            </a:r>
            <a:r>
              <a:rPr lang="en-US" sz="2800" dirty="0"/>
              <a:t>Strassen. “Gaussian elimination is not optimal”. In: </a:t>
            </a:r>
            <a:r>
              <a:rPr lang="en-US" sz="2800" dirty="0" err="1"/>
              <a:t>Numerische</a:t>
            </a:r>
            <a:r>
              <a:rPr lang="en-US" sz="2800" dirty="0"/>
              <a:t> </a:t>
            </a:r>
            <a:r>
              <a:rPr lang="en-US" sz="2800" dirty="0" err="1"/>
              <a:t>Mathematik</a:t>
            </a:r>
            <a:r>
              <a:rPr lang="en-US" sz="2800" dirty="0"/>
              <a:t> 13.4 (Aug. 1969), pp. 354–356. doi:10.1007/bf02165411. url: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doi.org/10.1007/bf02165411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Serhii</a:t>
            </a:r>
            <a:r>
              <a:rPr lang="en-US" sz="2800" dirty="0" smtClean="0"/>
              <a:t> </a:t>
            </a:r>
            <a:r>
              <a:rPr lang="en-US" sz="2800" dirty="0" err="1"/>
              <a:t>Zybin</a:t>
            </a:r>
            <a:r>
              <a:rPr lang="en-US" sz="2800" dirty="0"/>
              <a:t>, Vladimir </a:t>
            </a:r>
            <a:r>
              <a:rPr lang="en-US" sz="2800" dirty="0" err="1"/>
              <a:t>Khoroshko</a:t>
            </a:r>
            <a:r>
              <a:rPr lang="en-US" sz="2800" dirty="0"/>
              <a:t>, </a:t>
            </a:r>
            <a:r>
              <a:rPr lang="en-US" sz="2800" dirty="0" err="1"/>
              <a:t>Volodymyr</a:t>
            </a:r>
            <a:r>
              <a:rPr lang="en-US" sz="2800" dirty="0"/>
              <a:t> </a:t>
            </a:r>
            <a:r>
              <a:rPr lang="en-US" sz="2800" dirty="0" err="1"/>
              <a:t>Maksymovych</a:t>
            </a:r>
            <a:r>
              <a:rPr lang="en-US" sz="2800" dirty="0"/>
              <a:t>, and Ivan </a:t>
            </a:r>
            <a:r>
              <a:rPr lang="en-US" sz="2800" dirty="0" err="1"/>
              <a:t>Opirskyy</a:t>
            </a:r>
            <a:r>
              <a:rPr lang="en-US" sz="2800" dirty="0"/>
              <a:t>. “Effective Distribution of Tasks </a:t>
            </a:r>
            <a:r>
              <a:rPr lang="en-US" sz="2800" dirty="0" err="1"/>
              <a:t>inMultiprocessor</a:t>
            </a:r>
            <a:r>
              <a:rPr lang="en-US" sz="2800" dirty="0"/>
              <a:t> and Multi-Computers Distributed Homogeneous Systems”. In: International Journal of Computing (June2021), pp. 211–220. </a:t>
            </a:r>
            <a:r>
              <a:rPr lang="en-US" sz="2800" dirty="0" err="1"/>
              <a:t>doi</a:t>
            </a:r>
            <a:r>
              <a:rPr lang="en-US" sz="2800" dirty="0"/>
              <a:t>: 10.47839/ijc.20.2.2168.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1422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Distributed </a:t>
            </a:r>
            <a:r>
              <a:rPr lang="en-US" sz="2800" dirty="0"/>
              <a:t>matrix </a:t>
            </a:r>
            <a:r>
              <a:rPr lang="en-US" sz="2800" dirty="0" smtClean="0"/>
              <a:t>multiplication</a:t>
            </a:r>
          </a:p>
          <a:p>
            <a:pPr lvl="1"/>
            <a:r>
              <a:rPr lang="en-US" sz="2600" dirty="0" smtClean="0"/>
              <a:t>Strassen’s Algorithm</a:t>
            </a:r>
            <a:endParaRPr lang="en-US" sz="2600" dirty="0"/>
          </a:p>
          <a:p>
            <a:r>
              <a:rPr lang="en-US" sz="2800" dirty="0"/>
              <a:t>H</a:t>
            </a:r>
            <a:r>
              <a:rPr sz="2800" dirty="0" smtClean="0"/>
              <a:t>eterogeneous </a:t>
            </a:r>
            <a:r>
              <a:rPr sz="2800" dirty="0" smtClean="0"/>
              <a:t>nodes</a:t>
            </a:r>
            <a:endParaRPr sz="2800" dirty="0"/>
          </a:p>
          <a:p>
            <a:r>
              <a:rPr lang="en-US" sz="2800" dirty="0" smtClean="0"/>
              <a:t>C</a:t>
            </a:r>
            <a:r>
              <a:rPr sz="2800" dirty="0" smtClean="0"/>
              <a:t>oordinator-worker architecture</a:t>
            </a:r>
            <a:endParaRPr lang="en-US" sz="2800" dirty="0" smtClean="0"/>
          </a:p>
          <a:p>
            <a:r>
              <a:rPr lang="en-US" sz="2800" dirty="0" smtClean="0"/>
              <a:t>Client for User-Interface</a:t>
            </a:r>
            <a:endParaRPr lang="en-US" sz="2800" dirty="0" smtClean="0"/>
          </a:p>
          <a:p>
            <a:r>
              <a:rPr sz="2800" dirty="0" smtClean="0"/>
              <a:t>Scalable </a:t>
            </a:r>
            <a:r>
              <a:rPr sz="2800" dirty="0"/>
              <a:t>and </a:t>
            </a:r>
            <a:r>
              <a:rPr sz="2800" dirty="0" smtClean="0"/>
              <a:t>transparent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84729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Single-threaded shortcomings </a:t>
            </a:r>
          </a:p>
          <a:p>
            <a:r>
              <a:rPr lang="en-US" sz="2800" dirty="0" smtClean="0"/>
              <a:t>Time consuming l</a:t>
            </a:r>
            <a:r>
              <a:rPr sz="2800" dirty="0" smtClean="0"/>
              <a:t>arge-scale </a:t>
            </a:r>
            <a:r>
              <a:rPr sz="2800" dirty="0"/>
              <a:t>matrix </a:t>
            </a:r>
            <a:r>
              <a:rPr lang="en-US" sz="2800" dirty="0" smtClean="0"/>
              <a:t>multiplications</a:t>
            </a:r>
            <a:endParaRPr sz="2800" dirty="0"/>
          </a:p>
          <a:p>
            <a:r>
              <a:rPr lang="en-US" sz="2800" dirty="0"/>
              <a:t>I</a:t>
            </a:r>
            <a:r>
              <a:rPr sz="2800" dirty="0" smtClean="0"/>
              <a:t>mprove</a:t>
            </a:r>
            <a:r>
              <a:rPr lang="en-US" sz="2800" dirty="0" smtClean="0"/>
              <a:t> performance</a:t>
            </a:r>
          </a:p>
          <a:p>
            <a:r>
              <a:rPr lang="en-US" sz="2800" dirty="0" smtClean="0"/>
              <a:t>Provide scalability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73220"/>
          </a:xfrm>
        </p:spPr>
        <p:txBody>
          <a:bodyPr>
            <a:normAutofit/>
          </a:bodyPr>
          <a:lstStyle/>
          <a:p>
            <a:r>
              <a:rPr lang="en-US" sz="2800" dirty="0"/>
              <a:t>Client: Submits jobs and verifies </a:t>
            </a:r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Coordinator</a:t>
            </a:r>
            <a:r>
              <a:rPr lang="en-US" sz="2800" dirty="0"/>
              <a:t>: Distributes tasks, collects </a:t>
            </a:r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Workers</a:t>
            </a:r>
            <a:r>
              <a:rPr lang="en-US" sz="2800" dirty="0"/>
              <a:t>: Compute using Strassen’s </a:t>
            </a:r>
            <a:r>
              <a:rPr lang="en-US" sz="2800" dirty="0" smtClean="0"/>
              <a:t>Algorithm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83601" y="4899803"/>
            <a:ext cx="1828800" cy="9423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65239" y="4899803"/>
            <a:ext cx="1828800" cy="9423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385" y="3957411"/>
            <a:ext cx="1120451" cy="50323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0" idx="1"/>
          </p:cNvCxnSpPr>
          <p:nvPr/>
        </p:nvCxnSpPr>
        <p:spPr>
          <a:xfrm>
            <a:off x="2812401" y="5370999"/>
            <a:ext cx="552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 flipV="1">
            <a:off x="5194039" y="4209030"/>
            <a:ext cx="902346" cy="1161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386" y="4648184"/>
            <a:ext cx="1120451" cy="50323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 flipV="1">
            <a:off x="5194039" y="4899803"/>
            <a:ext cx="902347" cy="471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96384" y="6086751"/>
            <a:ext cx="1120451" cy="50323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8" idx="1"/>
          </p:cNvCxnSpPr>
          <p:nvPr/>
        </p:nvCxnSpPr>
        <p:spPr>
          <a:xfrm>
            <a:off x="5194039" y="5370999"/>
            <a:ext cx="902345" cy="967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96386" y="5331894"/>
            <a:ext cx="1120451" cy="503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703390"/>
                <a:ext cx="634771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Failure </a:t>
                </a:r>
                <a:r>
                  <a:rPr lang="en-US" sz="2800" dirty="0"/>
                  <a:t>handling with redundancy </a:t>
                </a:r>
                <a:r>
                  <a:rPr lang="en-US" sz="2800" dirty="0" smtClean="0"/>
                  <a:t>mechanisms</a:t>
                </a:r>
                <a:endParaRPr lang="en-US" sz="2800" dirty="0" smtClean="0"/>
              </a:p>
              <a:p>
                <a:r>
                  <a:rPr lang="en-US" sz="2800" dirty="0"/>
                  <a:t>Python with Flask, </a:t>
                </a:r>
                <a:r>
                  <a:rPr lang="en-US" sz="2800" dirty="0" err="1"/>
                  <a:t>NumPy</a:t>
                </a:r>
                <a:r>
                  <a:rPr lang="en-US" sz="2800" dirty="0"/>
                  <a:t>, and </a:t>
                </a:r>
                <a:r>
                  <a:rPr lang="en-US" sz="2800" dirty="0" smtClean="0"/>
                  <a:t>threading</a:t>
                </a:r>
              </a:p>
              <a:p>
                <a:r>
                  <a:rPr lang="en-US" sz="2800" dirty="0"/>
                  <a:t>Docker simulates a distributed </a:t>
                </a:r>
                <a:r>
                  <a:rPr lang="en-US" sz="2800" dirty="0" smtClean="0"/>
                  <a:t>environment</a:t>
                </a:r>
                <a:endParaRPr lang="en-US" sz="2800" dirty="0" smtClean="0"/>
              </a:p>
              <a:p>
                <a:r>
                  <a:rPr lang="en-US" sz="2800" b="1" dirty="0" smtClean="0"/>
                  <a:t>Strassen’s </a:t>
                </a:r>
                <a:r>
                  <a:rPr lang="en-US" sz="2800" b="1" dirty="0"/>
                  <a:t>Algorithm</a:t>
                </a:r>
                <a:r>
                  <a:rPr lang="en-US" sz="2800" dirty="0"/>
                  <a:t> for matrix multiplication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2.807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vs.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)</a:t>
                </a:r>
                <a:endParaRPr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703390"/>
                <a:ext cx="6347714" cy="3880773"/>
              </a:xfrm>
              <a:blipFill>
                <a:blip r:embed="rId2"/>
                <a:stretch>
                  <a:fillRect l="-1153" t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3390"/>
            <a:ext cx="6347714" cy="4826719"/>
          </a:xfrm>
        </p:spPr>
        <p:txBody>
          <a:bodyPr>
            <a:normAutofit fontScale="92500" lnSpcReduction="10000"/>
          </a:bodyPr>
          <a:lstStyle/>
          <a:p>
            <a:r>
              <a:rPr sz="2800" dirty="0" smtClean="0"/>
              <a:t>Performance </a:t>
            </a:r>
            <a:r>
              <a:rPr sz="2800" dirty="0"/>
              <a:t>benchmarks and test </a:t>
            </a:r>
            <a:r>
              <a:rPr sz="2800" dirty="0" smtClean="0"/>
              <a:t>cases</a:t>
            </a:r>
            <a:endParaRPr lang="en-US" sz="2800" dirty="0" smtClean="0"/>
          </a:p>
          <a:p>
            <a:pPr lvl="1"/>
            <a:r>
              <a:rPr lang="en-US" sz="2200" dirty="0"/>
              <a:t>Simulated heterogeneous setup with Docker (Alpine, </a:t>
            </a:r>
            <a:r>
              <a:rPr lang="en-US" sz="2200" dirty="0" err="1"/>
              <a:t>Debian</a:t>
            </a:r>
            <a:r>
              <a:rPr lang="en-US" sz="2200" dirty="0"/>
              <a:t>, Fedora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Three </a:t>
            </a:r>
            <a:r>
              <a:rPr lang="en-US" sz="2200" dirty="0"/>
              <a:t>scales: Small (4 workers), Medium (10 workers), Large (20 workers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Compared </a:t>
            </a:r>
            <a:r>
              <a:rPr lang="en-US" sz="2200" dirty="0"/>
              <a:t>local vs. distributed </a:t>
            </a:r>
            <a:r>
              <a:rPr lang="en-US" sz="2200" dirty="0" smtClean="0"/>
              <a:t>performance</a:t>
            </a:r>
          </a:p>
          <a:p>
            <a:r>
              <a:rPr lang="en-US" sz="2800" dirty="0" smtClean="0"/>
              <a:t>Metrics</a:t>
            </a:r>
          </a:p>
          <a:p>
            <a:pPr lvl="1"/>
            <a:r>
              <a:rPr lang="en-US" sz="2200" dirty="0" smtClean="0"/>
              <a:t>Accuracy</a:t>
            </a:r>
          </a:p>
          <a:p>
            <a:pPr lvl="1"/>
            <a:r>
              <a:rPr lang="en-US" sz="2200" dirty="0" smtClean="0"/>
              <a:t>Performance</a:t>
            </a:r>
          </a:p>
          <a:p>
            <a:pPr lvl="1"/>
            <a:r>
              <a:rPr lang="en-US" sz="2200" dirty="0" smtClean="0"/>
              <a:t>Scalability</a:t>
            </a:r>
          </a:p>
          <a:p>
            <a:pPr lvl="1"/>
            <a:r>
              <a:rPr lang="en-US" sz="2200" dirty="0" smtClean="0"/>
              <a:t>Transparency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Diagnostics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1"/>
            <a:ext cx="4432041" cy="2659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74" y="1263786"/>
            <a:ext cx="4442397" cy="2665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25" y="3929225"/>
            <a:ext cx="4800087" cy="28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10" y="3700268"/>
            <a:ext cx="5262886" cy="315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46" y="1246754"/>
            <a:ext cx="4050447" cy="2430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1247451"/>
            <a:ext cx="4050447" cy="2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543</Words>
  <Application>Microsoft Office PowerPoint</Application>
  <PresentationFormat>On-screen Show (4:3)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 3</vt:lpstr>
      <vt:lpstr>Facet</vt:lpstr>
      <vt:lpstr>Distributed Matrix Computation (DMaC)</vt:lpstr>
      <vt:lpstr>Introduction</vt:lpstr>
      <vt:lpstr>Motivation</vt:lpstr>
      <vt:lpstr>System Architecture</vt:lpstr>
      <vt:lpstr>Implementation Details</vt:lpstr>
      <vt:lpstr>Demo</vt:lpstr>
      <vt:lpstr>Simulation &amp; Testing</vt:lpstr>
      <vt:lpstr>Results - Diagnostics</vt:lpstr>
      <vt:lpstr>Results - Performance</vt:lpstr>
      <vt:lpstr>Distributed System Principles</vt:lpstr>
      <vt:lpstr>Lessons Learned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Matrix Computation (DMaC)</dc:title>
  <dc:subject/>
  <dc:creator/>
  <cp:keywords/>
  <dc:description>generated using python-pptx</dc:description>
  <cp:lastModifiedBy>user</cp:lastModifiedBy>
  <cp:revision>18</cp:revision>
  <cp:lastPrinted>2025-03-12T01:37:31Z</cp:lastPrinted>
  <dcterms:created xsi:type="dcterms:W3CDTF">2013-01-27T09:14:16Z</dcterms:created>
  <dcterms:modified xsi:type="dcterms:W3CDTF">2025-03-12T15:28:23Z</dcterms:modified>
  <cp:category/>
</cp:coreProperties>
</file>