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Non-parametric_statistics" TargetMode="External"/><Relationship Id="rId3" Type="http://schemas.openxmlformats.org/officeDocument/2006/relationships/hyperlink" Target="https://en.wikipedia.org/wiki/Density_estimation" TargetMode="External"/><Relationship Id="rId4" Type="http://schemas.openxmlformats.org/officeDocument/2006/relationships/hyperlink" Target="https://en.wikipedia.org/wiki/Probability_density_function" TargetMode="External"/><Relationship Id="rId5" Type="http://schemas.openxmlformats.org/officeDocument/2006/relationships/hyperlink" Target="https://en.wikipedia.org/wiki/Random_variable" TargetMode="External"/><Relationship Id="rId6" Type="http://schemas.openxmlformats.org/officeDocument/2006/relationships/hyperlink" Target="https://en.wikipedia.org/wiki/Statistical_population" TargetMode="External"/><Relationship Id="rId7" Type="http://schemas.openxmlformats.org/officeDocument/2006/relationships/hyperlink" Target="https://en.wikipedia.org/wiki/Statistical_sample" TargetMode="External"/><Relationship Id="rId8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74828" y="84666"/>
            <a:ext cx="480155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500"/>
              <a:t>conda install seaborn</a:t>
            </a:r>
            <a:endParaRPr sz="2500"/>
          </a:p>
          <a:p>
            <a:pPr lvl="0" algn="l">
              <a:defRPr sz="1800"/>
            </a:pPr>
            <a:endParaRPr sz="2500"/>
          </a:p>
          <a:p>
            <a:pPr lvl="0" algn="l">
              <a:defRPr sz="1800"/>
            </a:pPr>
            <a:r>
              <a:rPr sz="2500"/>
              <a:t>Mandatory Dependencies</a:t>
            </a:r>
            <a:endParaRPr sz="2500"/>
          </a:p>
          <a:p>
            <a:pPr lvl="0" algn="l">
              <a:defRPr sz="1800"/>
            </a:pPr>
            <a:r>
              <a:rPr sz="2500"/>
              <a:t>bumpy, scipy, matplotlib, pandas</a:t>
            </a:r>
          </a:p>
        </p:txBody>
      </p:sp>
      <p:sp>
        <p:nvSpPr>
          <p:cNvPr id="33" name="Shape 33"/>
          <p:cNvSpPr/>
          <p:nvPr/>
        </p:nvSpPr>
        <p:spPr>
          <a:xfrm>
            <a:off x="183871" y="1981199"/>
            <a:ext cx="478346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500"/>
              <a:t>Recommended Dependencies</a:t>
            </a:r>
            <a:endParaRPr sz="2500"/>
          </a:p>
          <a:p>
            <a:pPr lvl="0" algn="l">
              <a:defRPr sz="1800"/>
            </a:pPr>
            <a:r>
              <a:rPr sz="2500"/>
              <a:t>statsmodels, patsy</a:t>
            </a:r>
          </a:p>
        </p:txBody>
      </p:sp>
      <p:sp>
        <p:nvSpPr>
          <p:cNvPr id="34" name="Shape 34"/>
          <p:cNvSpPr/>
          <p:nvPr/>
        </p:nvSpPr>
        <p:spPr>
          <a:xfrm>
            <a:off x="174828" y="3496733"/>
            <a:ext cx="1218914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 lvl="0">
              <a:defRPr sz="1800"/>
            </a:pPr>
            <a:r>
              <a:rPr sz="2500"/>
              <a:t>seaborn is great visualization library for statistical dataset make a lots of data plot for visualising data. You can choose color palette and color bind options. </a:t>
            </a:r>
          </a:p>
        </p:txBody>
      </p:sp>
      <p:pic>
        <p:nvPicPr>
          <p:cNvPr id="35" name="Screen Shot 2016-03-09 at 9.00.3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7" y="5050190"/>
            <a:ext cx="6592219" cy="3639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Screen Shot 2016-03-09 at 9.00.5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3836" y="5067565"/>
            <a:ext cx="6399489" cy="360470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312885" y="8906933"/>
            <a:ext cx="87891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https://stanford.edu/~mwaskom/software/seaborn/tutorial/color_palettes.html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creen Shot 2016-03-09 at 10.22.0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95848"/>
            <a:ext cx="13004801" cy="7667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5169" y="126999"/>
            <a:ext cx="8259776" cy="23114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mean = [0,0]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cov = [[1,0],[0,100]]  </a:t>
            </a:r>
            <a:r>
              <a:rPr i="1" sz="2400">
                <a:solidFill>
                  <a:srgbClr val="FFFFFF"/>
                </a:solidFill>
              </a:rPr>
              <a:t># Covariance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dataset2 = np.random.multivariate_normal(mean,cov,1000)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dframe = pd.DataFrame(dataset2,columns=['X','Y'])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sns.kdeplot(dframe)</a:t>
            </a:r>
          </a:p>
        </p:txBody>
      </p:sp>
      <p:sp>
        <p:nvSpPr>
          <p:cNvPr id="118" name="Shape 118"/>
          <p:cNvSpPr/>
          <p:nvPr/>
        </p:nvSpPr>
        <p:spPr>
          <a:xfrm>
            <a:off x="1845" y="2870199"/>
            <a:ext cx="8266425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sns.kdeplot(dframe.X,dframe.Y)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-43253" y="4237564"/>
            <a:ext cx="8259776" cy="838205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sns.kdeplot(dframe.X,dframe.Y,shade=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33305" y="5486401"/>
            <a:ext cx="8239881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sns.kdeplot(dframe,bw=1)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1700" y="6874933"/>
            <a:ext cx="8206715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sns.kdeplot(dframe,bw='silverman')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169" y="8263466"/>
            <a:ext cx="8259776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sns.jointplot('X','Y',dframe,kind='kde')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176397" y="182033"/>
            <a:ext cx="23414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mean for the center of the data</a:t>
            </a:r>
          </a:p>
        </p:txBody>
      </p:sp>
      <p:sp>
        <p:nvSpPr>
          <p:cNvPr id="124" name="Shape 124"/>
          <p:cNvSpPr/>
          <p:nvPr/>
        </p:nvSpPr>
        <p:spPr>
          <a:xfrm>
            <a:off x="7180197" y="2061635"/>
            <a:ext cx="85970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see Graph</a:t>
            </a:r>
          </a:p>
        </p:txBody>
      </p:sp>
      <p:sp>
        <p:nvSpPr>
          <p:cNvPr id="125" name="Shape 125"/>
          <p:cNvSpPr/>
          <p:nvPr/>
        </p:nvSpPr>
        <p:spPr>
          <a:xfrm>
            <a:off x="6689130" y="3149600"/>
            <a:ext cx="148657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2 vector see Graph</a:t>
            </a:r>
          </a:p>
        </p:txBody>
      </p:sp>
      <p:sp>
        <p:nvSpPr>
          <p:cNvPr id="126" name="Shape 126"/>
          <p:cNvSpPr/>
          <p:nvPr/>
        </p:nvSpPr>
        <p:spPr>
          <a:xfrm>
            <a:off x="6651291" y="4368800"/>
            <a:ext cx="15622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see Graph shaded </a:t>
            </a:r>
            <a:endParaRPr b="1" sz="1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/>
            </a:pPr>
            <a:r>
              <a: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instead contour line</a:t>
            </a:r>
          </a:p>
        </p:txBody>
      </p:sp>
      <p:sp>
        <p:nvSpPr>
          <p:cNvPr id="127" name="Shape 127"/>
          <p:cNvSpPr/>
          <p:nvPr/>
        </p:nvSpPr>
        <p:spPr>
          <a:xfrm>
            <a:off x="5660690" y="5706533"/>
            <a:ext cx="24982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see Graph bandwidth change = 1</a:t>
            </a:r>
          </a:p>
        </p:txBody>
      </p:sp>
      <p:sp>
        <p:nvSpPr>
          <p:cNvPr id="128" name="Shape 128"/>
          <p:cNvSpPr/>
          <p:nvPr/>
        </p:nvSpPr>
        <p:spPr>
          <a:xfrm>
            <a:off x="6016290" y="7154333"/>
            <a:ext cx="209579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silverman string bandwidth</a:t>
            </a:r>
          </a:p>
        </p:txBody>
      </p:sp>
      <p:sp>
        <p:nvSpPr>
          <p:cNvPr id="129" name="Shape 129"/>
          <p:cNvSpPr/>
          <p:nvPr/>
        </p:nvSpPr>
        <p:spPr>
          <a:xfrm>
            <a:off x="6016290" y="8542866"/>
            <a:ext cx="17737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kind of joint plot is kde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856" y="567266"/>
            <a:ext cx="13001088" cy="15748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# Standard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import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numpy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as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np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import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pandas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as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pd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from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numpy.random</a:t>
            </a:r>
            <a:r>
              <a:rPr sz="2400">
                <a:solidFill>
                  <a:srgbClr val="FFFFFF"/>
                </a:solidFill>
              </a:rPr>
              <a:t> </a:t>
            </a:r>
            <a:r>
              <a:rPr sz="2400">
                <a:solidFill>
                  <a:srgbClr val="FFFFFF"/>
                </a:solidFill>
              </a:rPr>
              <a:t>import</a:t>
            </a:r>
            <a:r>
              <a:rPr sz="2400">
                <a:solidFill>
                  <a:srgbClr val="FFFFFF"/>
                </a:solidFill>
              </a:rPr>
              <a:t> randn</a:t>
            </a:r>
          </a:p>
        </p:txBody>
      </p:sp>
      <p:sp>
        <p:nvSpPr>
          <p:cNvPr id="40" name="Shape 40"/>
          <p:cNvSpPr/>
          <p:nvPr/>
        </p:nvSpPr>
        <p:spPr>
          <a:xfrm>
            <a:off x="-5952" y="2553425"/>
            <a:ext cx="13016703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# Stats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from scipy import stats</a:t>
            </a:r>
          </a:p>
        </p:txBody>
      </p:sp>
      <p:sp>
        <p:nvSpPr>
          <p:cNvPr id="41" name="Shape 41"/>
          <p:cNvSpPr/>
          <p:nvPr/>
        </p:nvSpPr>
        <p:spPr>
          <a:xfrm>
            <a:off x="-27202" y="3802984"/>
            <a:ext cx="13059205" cy="15748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# Plotting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import matplotlib as mpl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import matplotlib.pyplot as plt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import seaborn as sns</a:t>
            </a:r>
          </a:p>
        </p:txBody>
      </p:sp>
      <p:sp>
        <p:nvSpPr>
          <p:cNvPr id="42" name="Shape 42"/>
          <p:cNvSpPr/>
          <p:nvPr/>
        </p:nvSpPr>
        <p:spPr>
          <a:xfrm>
            <a:off x="-5862" y="5789143"/>
            <a:ext cx="13059204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%matplotlib inline</a:t>
            </a:r>
          </a:p>
        </p:txBody>
      </p:sp>
      <p:sp>
        <p:nvSpPr>
          <p:cNvPr id="43" name="Shape 43"/>
          <p:cNvSpPr/>
          <p:nvPr/>
        </p:nvSpPr>
        <p:spPr>
          <a:xfrm>
            <a:off x="-13485" y="6670402"/>
            <a:ext cx="13031771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url = 'http://en.wikipedia.org/wiki/Histogram'</a:t>
            </a:r>
          </a:p>
        </p:txBody>
      </p:sp>
      <p:sp>
        <p:nvSpPr>
          <p:cNvPr id="44" name="Shape 44"/>
          <p:cNvSpPr/>
          <p:nvPr/>
        </p:nvSpPr>
        <p:spPr>
          <a:xfrm>
            <a:off x="-6567" y="7670194"/>
            <a:ext cx="13004801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dataset1 = randn(100)</a:t>
            </a:r>
          </a:p>
        </p:txBody>
      </p:sp>
      <p:sp>
        <p:nvSpPr>
          <p:cNvPr id="45" name="Shape 45"/>
          <p:cNvSpPr/>
          <p:nvPr/>
        </p:nvSpPr>
        <p:spPr>
          <a:xfrm>
            <a:off x="-16548" y="8656561"/>
            <a:ext cx="13004801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plt.hist(dataset1)</a:t>
            </a:r>
          </a:p>
        </p:txBody>
      </p:sp>
      <p:sp>
        <p:nvSpPr>
          <p:cNvPr id="46" name="Shape 46"/>
          <p:cNvSpPr/>
          <p:nvPr/>
        </p:nvSpPr>
        <p:spPr>
          <a:xfrm>
            <a:off x="2684208" y="5865343"/>
            <a:ext cx="35977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allow to see our plots in python notebook</a:t>
            </a:r>
          </a:p>
        </p:txBody>
      </p:sp>
      <p:sp>
        <p:nvSpPr>
          <p:cNvPr id="47" name="Shape 47"/>
          <p:cNvSpPr/>
          <p:nvPr/>
        </p:nvSpPr>
        <p:spPr>
          <a:xfrm>
            <a:off x="4026619" y="7733332"/>
            <a:ext cx="143789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100 data points</a:t>
            </a:r>
          </a:p>
        </p:txBody>
      </p:sp>
      <p:sp>
        <p:nvSpPr>
          <p:cNvPr id="48" name="Shape 48"/>
          <p:cNvSpPr/>
          <p:nvPr/>
        </p:nvSpPr>
        <p:spPr>
          <a:xfrm>
            <a:off x="2650257" y="8726411"/>
            <a:ext cx="419062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Graph 1 that has 10 bins default number of bins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98" y="359833"/>
            <a:ext cx="13004004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dataset2 = randn(80)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plt.hist(dataset2,color='indianred')</a:t>
            </a:r>
          </a:p>
        </p:txBody>
      </p:sp>
      <p:sp>
        <p:nvSpPr>
          <p:cNvPr id="51" name="Shape 51"/>
          <p:cNvSpPr/>
          <p:nvPr/>
        </p:nvSpPr>
        <p:spPr>
          <a:xfrm>
            <a:off x="-28382" y="1663695"/>
            <a:ext cx="13004800" cy="838210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plt.hist(dataset1,normed=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400">
                <a:solidFill>
                  <a:srgbClr val="FFFFFF"/>
                </a:solidFill>
              </a:rPr>
              <a:t>,color='indianred',alpha=0.5,bins=20)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plt.hist(dataset2,normed=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400">
                <a:solidFill>
                  <a:srgbClr val="FFFFFF"/>
                </a:solidFill>
              </a:rPr>
              <a:t>,alpha=0.5,bins=20)</a:t>
            </a:r>
          </a:p>
        </p:txBody>
      </p:sp>
      <p:sp>
        <p:nvSpPr>
          <p:cNvPr id="52" name="Shape 52"/>
          <p:cNvSpPr/>
          <p:nvPr/>
        </p:nvSpPr>
        <p:spPr>
          <a:xfrm>
            <a:off x="-29418" y="3086099"/>
            <a:ext cx="13006872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data1 = randn(1000)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data2 = randn(1000)</a:t>
            </a:r>
          </a:p>
        </p:txBody>
      </p:sp>
      <p:sp>
        <p:nvSpPr>
          <p:cNvPr id="53" name="Shape 53"/>
          <p:cNvSpPr/>
          <p:nvPr/>
        </p:nvSpPr>
        <p:spPr>
          <a:xfrm>
            <a:off x="-20326" y="3922183"/>
            <a:ext cx="12988689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sns.jointplot(data1,data2)</a:t>
            </a:r>
          </a:p>
        </p:txBody>
      </p:sp>
      <p:sp>
        <p:nvSpPr>
          <p:cNvPr id="54" name="Shape 54"/>
          <p:cNvSpPr/>
          <p:nvPr/>
        </p:nvSpPr>
        <p:spPr>
          <a:xfrm>
            <a:off x="-13597" y="4861983"/>
            <a:ext cx="13031994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sns.jointplot(data1,data2,kind='hex')</a:t>
            </a:r>
          </a:p>
        </p:txBody>
      </p:sp>
      <p:sp>
        <p:nvSpPr>
          <p:cNvPr id="55" name="Shape 55"/>
          <p:cNvSpPr/>
          <p:nvPr/>
        </p:nvSpPr>
        <p:spPr>
          <a:xfrm>
            <a:off x="5897064" y="613833"/>
            <a:ext cx="31495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fast the color argument to indianred</a:t>
            </a:r>
          </a:p>
        </p:txBody>
      </p:sp>
      <p:sp>
        <p:nvSpPr>
          <p:cNvPr id="56" name="Shape 56"/>
          <p:cNvSpPr/>
          <p:nvPr/>
        </p:nvSpPr>
        <p:spPr>
          <a:xfrm>
            <a:off x="9805987" y="1811866"/>
            <a:ext cx="286702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both histogram on the same plot</a:t>
            </a:r>
          </a:p>
        </p:txBody>
      </p:sp>
      <p:sp>
        <p:nvSpPr>
          <p:cNvPr id="57" name="Shape 57"/>
          <p:cNvSpPr/>
          <p:nvPr/>
        </p:nvSpPr>
        <p:spPr>
          <a:xfrm>
            <a:off x="-18876" y="2514602"/>
            <a:ext cx="114393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since dataset1 and 2  has different numbers data points 80 pts. 100 pts. We need to normalised my plot. by passing the argument to normed = True; to control transparent we need Apha. double up the bins. // see the Graph 2</a:t>
            </a:r>
          </a:p>
        </p:txBody>
      </p:sp>
      <p:sp>
        <p:nvSpPr>
          <p:cNvPr id="58" name="Shape 58"/>
          <p:cNvSpPr/>
          <p:nvPr/>
        </p:nvSpPr>
        <p:spPr>
          <a:xfrm>
            <a:off x="4910687" y="3402543"/>
            <a:ext cx="601208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 lets say a thousand points with 2 large data set represent this a joint  using method joint plot and call data1 and 2 // See the Graph 3</a:t>
            </a:r>
          </a:p>
        </p:txBody>
      </p:sp>
      <p:sp>
        <p:nvSpPr>
          <p:cNvPr id="59" name="Shape 59"/>
          <p:cNvSpPr/>
          <p:nvPr/>
        </p:nvSpPr>
        <p:spPr>
          <a:xfrm>
            <a:off x="5037687" y="4931833"/>
            <a:ext cx="601208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for more concise picture hex bins see the Graph 4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74828" y="300566"/>
            <a:ext cx="66652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 lvl="0">
              <a:defRPr sz="1800"/>
            </a:pPr>
            <a:r>
              <a:rPr sz="2500"/>
              <a:t>KERNEL DENSITY ESTIMATION (KDE) PLOTS</a:t>
            </a:r>
          </a:p>
        </p:txBody>
      </p:sp>
      <p:sp>
        <p:nvSpPr>
          <p:cNvPr id="62" name="Shape 62"/>
          <p:cNvSpPr/>
          <p:nvPr/>
        </p:nvSpPr>
        <p:spPr>
          <a:xfrm>
            <a:off x="26181" y="939800"/>
            <a:ext cx="1295243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 defTabSz="457200">
              <a:defRPr sz="1800"/>
            </a:pP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is a </a:t>
            </a:r>
            <a:r>
              <a:rPr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rPr>
              <a:t>non-parametric</a:t>
            </a: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way to </a:t>
            </a:r>
            <a:r>
              <a:rPr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  <a:hlinkClick r:id="rId3" invalidUrl="" action="" tgtFrame="" tooltip="" history="1" highlightClick="0" endSnd="0"/>
              </a:rPr>
              <a:t>estimate</a:t>
            </a: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the </a:t>
            </a:r>
            <a:r>
              <a:rPr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  <a:hlinkClick r:id="rId4" invalidUrl="" action="" tgtFrame="" tooltip="" history="1" highlightClick="0" endSnd="0"/>
              </a:rPr>
              <a:t>probability density function</a:t>
            </a: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of a </a:t>
            </a:r>
            <a:r>
              <a:rPr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  <a:hlinkClick r:id="rId5" invalidUrl="" action="" tgtFrame="" tooltip="" history="1" highlightClick="0" endSnd="0"/>
              </a:rPr>
              <a:t>random variable</a:t>
            </a: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. Kernel density estimation is a fundamental data smoothing problem where inferences about the </a:t>
            </a:r>
            <a:r>
              <a:rPr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  <a:hlinkClick r:id="rId6" invalidUrl="" action="" tgtFrame="" tooltip="" history="1" highlightClick="0" endSnd="0"/>
              </a:rPr>
              <a:t>population</a:t>
            </a: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are made, based on a finite data </a:t>
            </a:r>
            <a:r>
              <a:rPr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  <a:hlinkClick r:id="rId7" invalidUrl="" action="" tgtFrame="" tooltip="" history="1" highlightClick="0" endSnd="0"/>
              </a:rPr>
              <a:t>sample</a:t>
            </a: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. </a:t>
            </a:r>
          </a:p>
        </p:txBody>
      </p:sp>
      <p:pic>
        <p:nvPicPr>
          <p:cNvPr id="63" name="Screen Shot 2016-03-09 at 9.14.41 P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3852" y="1756833"/>
            <a:ext cx="11457096" cy="721452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7314724" y="7040033"/>
            <a:ext cx="215022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 defTabSz="457200">
              <a:defRPr sz="1800"/>
            </a:pPr>
            <a:r>
              <a:rPr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Gaussian curve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8997" y="1325030"/>
            <a:ext cx="12986807" cy="6502407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# The normal imports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import numpy as np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from numpy.random import randn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import pandas as pd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# Import the stats library from numpy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from</a:t>
            </a:r>
            <a:r>
              <a:rPr sz="3000">
                <a:solidFill>
                  <a:srgbClr val="FFFFFF"/>
                </a:solidFill>
              </a:rPr>
              <a:t> </a:t>
            </a:r>
            <a:r>
              <a: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scipy</a:t>
            </a:r>
            <a:r>
              <a:rPr sz="3000">
                <a:solidFill>
                  <a:srgbClr val="FFFFFF"/>
                </a:solidFill>
              </a:rPr>
              <a:t> </a:t>
            </a:r>
            <a:r>
              <a: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import</a:t>
            </a:r>
            <a:r>
              <a:rPr sz="3000">
                <a:solidFill>
                  <a:srgbClr val="FFFFFF"/>
                </a:solidFill>
              </a:rPr>
              <a:t> stats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# These are the plotting modules: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import matplotlib as mpl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import matplotlib.pyplot as plt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import seaborn as sns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3000">
                <a:solidFill>
                  <a:srgbClr val="FFFFFF"/>
                </a:solidFill>
              </a:rPr>
              <a:t>%matplotlib inline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45333" y="848783"/>
            <a:ext cx="7849866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dataset = randn(25)</a:t>
            </a:r>
          </a:p>
        </p:txBody>
      </p:sp>
      <p:sp>
        <p:nvSpPr>
          <p:cNvPr id="69" name="Shape 69"/>
          <p:cNvSpPr/>
          <p:nvPr/>
        </p:nvSpPr>
        <p:spPr>
          <a:xfrm>
            <a:off x="449905" y="2375959"/>
            <a:ext cx="6514919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sns.rugplot(dataset)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plt.ylim(0,1)</a:t>
            </a:r>
          </a:p>
        </p:txBody>
      </p:sp>
      <p:sp>
        <p:nvSpPr>
          <p:cNvPr id="70" name="Shape 70"/>
          <p:cNvSpPr/>
          <p:nvPr/>
        </p:nvSpPr>
        <p:spPr>
          <a:xfrm>
            <a:off x="85659" y="4271435"/>
            <a:ext cx="6430611" cy="8382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plt.hist(dataset,alpha=0.3)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sns.rugplot(dataset)</a:t>
            </a:r>
          </a:p>
        </p:txBody>
      </p:sp>
      <p:sp>
        <p:nvSpPr>
          <p:cNvPr id="71" name="Shape 71"/>
          <p:cNvSpPr/>
          <p:nvPr/>
        </p:nvSpPr>
        <p:spPr>
          <a:xfrm>
            <a:off x="3839381" y="220132"/>
            <a:ext cx="9015040" cy="8940806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sns.rugplot(dataset)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x_min = dataset.min() - 2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x_max = dataset.max() + 2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x_axis = np.linspace(x_min,x_max,100)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bandwidth = ((4*dataset.std()**5)/(3*len(dataset)))**0.2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kernel_list = []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400">
                <a:solidFill>
                  <a:srgbClr val="FFFFFF"/>
                </a:solidFill>
              </a:rPr>
              <a:t> data_point 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</a:t>
            </a:r>
            <a:r>
              <a:rPr sz="2400">
                <a:solidFill>
                  <a:srgbClr val="FFFFFF"/>
                </a:solidFill>
              </a:rPr>
              <a:t> dataset: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# Create a kernel for each point and append it to thkernel_list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kernel = stats.norm(data_point,bandwidth).pdf(x_axis)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kernel_list.append(kernel)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# Scale for plotting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kernel = kernel / kernel.max()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kernel = kernel * 0.4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plt.plot(x_axis,kernel,color='grey',alpha=0.5)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plt.ylim(0,1)</a:t>
            </a:r>
          </a:p>
        </p:txBody>
      </p:sp>
      <p:sp>
        <p:nvSpPr>
          <p:cNvPr id="72" name="Shape 72"/>
          <p:cNvSpPr/>
          <p:nvPr/>
        </p:nvSpPr>
        <p:spPr>
          <a:xfrm>
            <a:off x="3291352" y="2452159"/>
            <a:ext cx="3684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G1</a:t>
            </a:r>
          </a:p>
        </p:txBody>
      </p:sp>
      <p:sp>
        <p:nvSpPr>
          <p:cNvPr id="73" name="Shape 73"/>
          <p:cNvSpPr/>
          <p:nvPr/>
        </p:nvSpPr>
        <p:spPr>
          <a:xfrm>
            <a:off x="2080598" y="2871259"/>
            <a:ext cx="185013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G2(upper and lower limit)</a:t>
            </a:r>
          </a:p>
        </p:txBody>
      </p:sp>
      <p:sp>
        <p:nvSpPr>
          <p:cNvPr id="74" name="Shape 74"/>
          <p:cNvSpPr/>
          <p:nvPr/>
        </p:nvSpPr>
        <p:spPr>
          <a:xfrm>
            <a:off x="3142163" y="4749800"/>
            <a:ext cx="31760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G3</a:t>
            </a:r>
          </a:p>
        </p:txBody>
      </p:sp>
      <p:sp>
        <p:nvSpPr>
          <p:cNvPr id="75" name="Shape 75"/>
          <p:cNvSpPr/>
          <p:nvPr/>
        </p:nvSpPr>
        <p:spPr>
          <a:xfrm>
            <a:off x="142881" y="5816599"/>
            <a:ext cx="359847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200">
                <a:solidFill>
                  <a:srgbClr val="FF2600"/>
                </a:solidFill>
              </a:rPr>
              <a:t>G3 explain about the for every bin just accounting </a:t>
            </a: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r>
              <a:rPr sz="1200">
                <a:solidFill>
                  <a:srgbClr val="FF2600"/>
                </a:solidFill>
              </a:rPr>
              <a:t>how many tick ( | ) </a:t>
            </a: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r>
              <a:rPr sz="1200">
                <a:solidFill>
                  <a:srgbClr val="FF2600"/>
                </a:solidFill>
              </a:rPr>
              <a:t>1st bin has one tick on it . the  bin has 1 high.</a:t>
            </a: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r>
              <a:rPr sz="1200">
                <a:solidFill>
                  <a:srgbClr val="FF2600"/>
                </a:solidFill>
              </a:rPr>
              <a:t> next bin is o tick and making the bar make high</a:t>
            </a: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r>
              <a:rPr sz="1200">
                <a:solidFill>
                  <a:srgbClr val="FF2600"/>
                </a:solidFill>
              </a:rPr>
              <a:t>KDE plots represent each tick mark with gaussian </a:t>
            </a:r>
            <a:endParaRPr sz="1200">
              <a:solidFill>
                <a:srgbClr val="FF2600"/>
              </a:solidFill>
            </a:endParaRPr>
          </a:p>
          <a:p>
            <a:pPr lvl="0" algn="l">
              <a:defRPr sz="1800"/>
            </a:pPr>
            <a:r>
              <a:rPr sz="1200">
                <a:solidFill>
                  <a:srgbClr val="FF2600"/>
                </a:solidFill>
              </a:rPr>
              <a:t>basis function.</a:t>
            </a:r>
          </a:p>
        </p:txBody>
      </p:sp>
      <p:sp>
        <p:nvSpPr>
          <p:cNvPr id="76" name="Shape 76"/>
          <p:cNvSpPr/>
          <p:nvPr/>
        </p:nvSpPr>
        <p:spPr>
          <a:xfrm>
            <a:off x="7672645" y="1190625"/>
            <a:ext cx="216377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setup x axis with min and max</a:t>
            </a:r>
          </a:p>
        </p:txBody>
      </p:sp>
      <p:sp>
        <p:nvSpPr>
          <p:cNvPr id="77" name="Shape 77"/>
          <p:cNvSpPr/>
          <p:nvPr/>
        </p:nvSpPr>
        <p:spPr>
          <a:xfrm>
            <a:off x="9310555" y="2143125"/>
            <a:ext cx="3443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>
                <a:solidFill>
                  <a:srgbClr val="FFFFFF"/>
                </a:solidFill>
              </a:rPr>
              <a:t>set x axis 100 equal space points linear spacing</a:t>
            </a:r>
            <a:endParaRPr sz="1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1200">
                <a:solidFill>
                  <a:srgbClr val="FFFFFF"/>
                </a:solidFill>
              </a:rPr>
              <a:t>from xmin and xmax</a:t>
            </a:r>
          </a:p>
        </p:txBody>
      </p:sp>
      <p:sp>
        <p:nvSpPr>
          <p:cNvPr id="78" name="Shape 78"/>
          <p:cNvSpPr/>
          <p:nvPr/>
        </p:nvSpPr>
        <p:spPr>
          <a:xfrm>
            <a:off x="6126018" y="3789363"/>
            <a:ext cx="34596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list from kernel make a for loop to build up the list</a:t>
            </a:r>
          </a:p>
        </p:txBody>
      </p:sp>
      <p:sp>
        <p:nvSpPr>
          <p:cNvPr id="79" name="Shape 79"/>
          <p:cNvSpPr/>
          <p:nvPr/>
        </p:nvSpPr>
        <p:spPr>
          <a:xfrm>
            <a:off x="8218698" y="5829830"/>
            <a:ext cx="338907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probability density function method using x_axis</a:t>
            </a:r>
          </a:p>
        </p:txBody>
      </p:sp>
      <p:sp>
        <p:nvSpPr>
          <p:cNvPr id="80" name="Shape 80"/>
          <p:cNvSpPr/>
          <p:nvPr/>
        </p:nvSpPr>
        <p:spPr>
          <a:xfrm>
            <a:off x="4239475" y="5672668"/>
            <a:ext cx="376138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use scipy stats library to do that  normally distributed </a:t>
            </a:r>
          </a:p>
        </p:txBody>
      </p:sp>
      <p:sp>
        <p:nvSpPr>
          <p:cNvPr id="81" name="Shape 81"/>
          <p:cNvSpPr/>
          <p:nvPr/>
        </p:nvSpPr>
        <p:spPr>
          <a:xfrm>
            <a:off x="7349866" y="5308601"/>
            <a:ext cx="93573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singular tick</a:t>
            </a:r>
          </a:p>
        </p:txBody>
      </p:sp>
      <p:sp>
        <p:nvSpPr>
          <p:cNvPr id="82" name="Shape 82"/>
          <p:cNvSpPr/>
          <p:nvPr/>
        </p:nvSpPr>
        <p:spPr>
          <a:xfrm>
            <a:off x="4168973" y="4868333"/>
            <a:ext cx="219212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First Part : create kernel points</a:t>
            </a:r>
          </a:p>
        </p:txBody>
      </p:sp>
      <p:sp>
        <p:nvSpPr>
          <p:cNvPr id="83" name="Shape 83"/>
          <p:cNvSpPr/>
          <p:nvPr/>
        </p:nvSpPr>
        <p:spPr>
          <a:xfrm>
            <a:off x="4143759" y="6281211"/>
            <a:ext cx="1040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Second Part :</a:t>
            </a:r>
          </a:p>
        </p:txBody>
      </p:sp>
      <p:sp>
        <p:nvSpPr>
          <p:cNvPr id="84" name="Shape 84"/>
          <p:cNvSpPr/>
          <p:nvPr/>
        </p:nvSpPr>
        <p:spPr>
          <a:xfrm>
            <a:off x="8471648" y="7000877"/>
            <a:ext cx="11390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gaussian basis</a:t>
            </a:r>
          </a:p>
        </p:txBody>
      </p:sp>
      <p:sp>
        <p:nvSpPr>
          <p:cNvPr id="85" name="Shape 85"/>
          <p:cNvSpPr/>
          <p:nvPr/>
        </p:nvSpPr>
        <p:spPr>
          <a:xfrm>
            <a:off x="7065953" y="7331078"/>
            <a:ext cx="205389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resize everything about 40%</a:t>
            </a:r>
          </a:p>
        </p:txBody>
      </p:sp>
      <p:sp>
        <p:nvSpPr>
          <p:cNvPr id="86" name="Shape 86"/>
          <p:cNvSpPr/>
          <p:nvPr/>
        </p:nvSpPr>
        <p:spPr>
          <a:xfrm>
            <a:off x="5489586" y="8832325"/>
            <a:ext cx="38011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Click the graph normalise everything from the max 0.4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81464" y="550333"/>
            <a:ext cx="39404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7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252525"/>
                </a:solidFill>
              </a:rPr>
              <a:t>estimation of the bandwidth equation</a:t>
            </a:r>
          </a:p>
        </p:txBody>
      </p:sp>
      <p:pic>
        <p:nvPicPr>
          <p:cNvPr id="89" name="Screen Shot 2016-03-09 at 9.41.1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6233" y="1452033"/>
            <a:ext cx="6223001" cy="170180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32264" y="3276599"/>
            <a:ext cx="121227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17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4x standard deviation to the power 5 over 3 times of n where n is the number of points in your data set and all of this</a:t>
            </a:r>
            <a:endParaRPr b="1" sz="1700">
              <a:solidFill>
                <a:srgbClr val="252525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/>
            </a:pPr>
            <a:r>
              <a:rPr b="1" sz="17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rPr>
              <a:t>    to the power of 1/5 or 0.2  </a:t>
            </a:r>
          </a:p>
        </p:txBody>
      </p:sp>
      <p:sp>
        <p:nvSpPr>
          <p:cNvPr id="91" name="Shape 91"/>
          <p:cNvSpPr/>
          <p:nvPr/>
        </p:nvSpPr>
        <p:spPr>
          <a:xfrm>
            <a:off x="23688" y="4828116"/>
            <a:ext cx="13068765" cy="34163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sum_of_kde = np.sum(kernel_list,axis=0)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fig = plt.plot(x_axis,sum_of_kde,color='indianred')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sns.rugplot(dataset)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plt.yticks([])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plt.suptitle("Sum of the basis functions")</a:t>
            </a:r>
          </a:p>
        </p:txBody>
      </p:sp>
      <p:sp>
        <p:nvSpPr>
          <p:cNvPr id="92" name="Shape 92"/>
          <p:cNvSpPr/>
          <p:nvPr/>
        </p:nvSpPr>
        <p:spPr>
          <a:xfrm>
            <a:off x="6894537" y="5073125"/>
            <a:ext cx="505526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to get kernel density estimation plot we need to sum of those we can say</a:t>
            </a:r>
          </a:p>
        </p:txBody>
      </p:sp>
      <p:sp>
        <p:nvSpPr>
          <p:cNvPr id="93" name="Shape 93"/>
          <p:cNvSpPr/>
          <p:nvPr/>
        </p:nvSpPr>
        <p:spPr>
          <a:xfrm>
            <a:off x="2909031" y="6399750"/>
            <a:ext cx="9528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view the tick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8930" y="482599"/>
            <a:ext cx="749222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7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252525"/>
                </a:solidFill>
              </a:rPr>
              <a:t>So, we do it in a long way we can do this in 1 simple step using seaborn</a:t>
            </a:r>
          </a:p>
        </p:txBody>
      </p:sp>
      <p:sp>
        <p:nvSpPr>
          <p:cNvPr id="96" name="Shape 96"/>
          <p:cNvSpPr/>
          <p:nvPr/>
        </p:nvSpPr>
        <p:spPr>
          <a:xfrm>
            <a:off x="1121" y="967316"/>
            <a:ext cx="8192447" cy="46990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</a:t>
            </a:r>
            <a:r>
              <a:rPr sz="2400">
                <a:solidFill>
                  <a:srgbClr val="666666"/>
                </a:solidFill>
              </a:rPr>
              <a:t>.</a:t>
            </a:r>
            <a:r>
              <a:rPr sz="2400">
                <a:solidFill>
                  <a:srgbClr val="FFFFFF"/>
                </a:solidFill>
              </a:rPr>
              <a:t>kdeplot(dataset)</a:t>
            </a:r>
          </a:p>
        </p:txBody>
      </p:sp>
      <p:sp>
        <p:nvSpPr>
          <p:cNvPr id="97" name="Shape 97"/>
          <p:cNvSpPr/>
          <p:nvPr/>
        </p:nvSpPr>
        <p:spPr>
          <a:xfrm>
            <a:off x="3090797" y="1062566"/>
            <a:ext cx="31122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 you can do kernel density using seaborn</a:t>
            </a:r>
          </a:p>
        </p:txBody>
      </p:sp>
      <p:sp>
        <p:nvSpPr>
          <p:cNvPr id="98" name="Shape 98"/>
          <p:cNvSpPr/>
          <p:nvPr/>
        </p:nvSpPr>
        <p:spPr>
          <a:xfrm>
            <a:off x="42797" y="1566333"/>
            <a:ext cx="311318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7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252525"/>
                </a:solidFill>
              </a:rPr>
              <a:t>we can adjust the bandwidth </a:t>
            </a:r>
          </a:p>
        </p:txBody>
      </p:sp>
      <p:sp>
        <p:nvSpPr>
          <p:cNvPr id="99" name="Shape 99"/>
          <p:cNvSpPr/>
          <p:nvPr/>
        </p:nvSpPr>
        <p:spPr>
          <a:xfrm>
            <a:off x="-17503" y="2051050"/>
            <a:ext cx="8289130" cy="1206505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sns.rugplot(dataset,color='black')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400">
                <a:solidFill>
                  <a:srgbClr val="FFFFFF"/>
                </a:solidFill>
              </a:rPr>
              <a:t> bw 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</a:t>
            </a:r>
            <a:r>
              <a:rPr sz="2400">
                <a:solidFill>
                  <a:srgbClr val="FFFFFF"/>
                </a:solidFill>
              </a:rPr>
              <a:t> np.arange(0.5,2,0.25):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sns.kdeplot(dataset,bw=bw,lw=1.8,label=bw)</a:t>
            </a:r>
          </a:p>
        </p:txBody>
      </p:sp>
      <p:sp>
        <p:nvSpPr>
          <p:cNvPr id="100" name="Shape 100"/>
          <p:cNvSpPr/>
          <p:nvPr/>
        </p:nvSpPr>
        <p:spPr>
          <a:xfrm>
            <a:off x="5063530" y="2154766"/>
            <a:ext cx="107141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//Transparent</a:t>
            </a:r>
          </a:p>
        </p:txBody>
      </p:sp>
      <p:sp>
        <p:nvSpPr>
          <p:cNvPr id="101" name="Shape 101"/>
          <p:cNvSpPr/>
          <p:nvPr/>
        </p:nvSpPr>
        <p:spPr>
          <a:xfrm>
            <a:off x="5063530" y="2510366"/>
            <a:ext cx="91894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//see graph</a:t>
            </a:r>
          </a:p>
        </p:txBody>
      </p:sp>
      <p:sp>
        <p:nvSpPr>
          <p:cNvPr id="102" name="Shape 102"/>
          <p:cNvSpPr/>
          <p:nvPr/>
        </p:nvSpPr>
        <p:spPr>
          <a:xfrm>
            <a:off x="42797" y="3386671"/>
            <a:ext cx="311318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7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252525"/>
                </a:solidFill>
              </a:rPr>
              <a:t>we can adjust the bandwidth </a:t>
            </a:r>
          </a:p>
        </p:txBody>
      </p:sp>
      <p:sp>
        <p:nvSpPr>
          <p:cNvPr id="103" name="Shape 103"/>
          <p:cNvSpPr/>
          <p:nvPr/>
        </p:nvSpPr>
        <p:spPr>
          <a:xfrm>
            <a:off x="-47220" y="3958166"/>
            <a:ext cx="8289129" cy="1574806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kernel_options = ['biw','cos','epa','gau','tri','triw']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400">
                <a:solidFill>
                  <a:srgbClr val="FFFFFF"/>
                </a:solidFill>
              </a:rPr>
              <a:t> kern 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</a:t>
            </a:r>
            <a:r>
              <a:rPr sz="2400">
                <a:solidFill>
                  <a:srgbClr val="FFFFFF"/>
                </a:solidFill>
              </a:rPr>
              <a:t> kernel_options: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sns.kdeplot(dataset,kernel=kern,label=kern)</a:t>
            </a:r>
          </a:p>
        </p:txBody>
      </p:sp>
      <p:sp>
        <p:nvSpPr>
          <p:cNvPr id="104" name="Shape 104"/>
          <p:cNvSpPr/>
          <p:nvPr/>
        </p:nvSpPr>
        <p:spPr>
          <a:xfrm>
            <a:off x="59219" y="3619500"/>
            <a:ext cx="61960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url </a:t>
            </a:r>
            <a:r>
              <a: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400">
                <a:solidFill>
                  <a:srgbClr val="32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400">
                <a:solidFill>
                  <a:srgbClr val="BA2122"/>
                </a:solidFill>
                <a:latin typeface="Courier"/>
                <a:ea typeface="Courier"/>
                <a:cs typeface="Courier"/>
                <a:sym typeface="Courier"/>
              </a:rPr>
              <a:t>'http://en.wikipedia.org/wiki/Kernel_(statistics)'</a:t>
            </a:r>
            <a:endParaRPr sz="1400">
              <a:solidFill>
                <a:srgbClr val="323333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-13721" y="5991097"/>
            <a:ext cx="8289129" cy="838211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rPr sz="2400">
                <a:solidFill>
                  <a:srgbClr val="FFFFFF"/>
                </a:solidFill>
              </a:rPr>
              <a:t> kern 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</a:t>
            </a:r>
            <a:r>
              <a:rPr sz="2400">
                <a:solidFill>
                  <a:srgbClr val="FFFFFF"/>
                </a:solidFill>
              </a:rPr>
              <a:t> kernel_options: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    sns.kdeplot(dataset,kernel=kern,label=kern,shade=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4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6" name="Shape 106"/>
          <p:cNvSpPr/>
          <p:nvPr/>
        </p:nvSpPr>
        <p:spPr>
          <a:xfrm>
            <a:off x="6430580" y="4648199"/>
            <a:ext cx="1773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//see graph</a:t>
            </a:r>
            <a:endParaRPr b="1" sz="12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57200">
              <a:defRPr sz="1800"/>
            </a:pPr>
            <a:r>
              <a: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bounce of density type</a:t>
            </a:r>
          </a:p>
        </p:txBody>
      </p:sp>
      <p:sp>
        <p:nvSpPr>
          <p:cNvPr id="107" name="Shape 107"/>
          <p:cNvSpPr/>
          <p:nvPr/>
        </p:nvSpPr>
        <p:spPr>
          <a:xfrm>
            <a:off x="6523598" y="6030383"/>
            <a:ext cx="158792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//see graph to shade</a:t>
            </a:r>
          </a:p>
        </p:txBody>
      </p:sp>
      <p:sp>
        <p:nvSpPr>
          <p:cNvPr id="108" name="Shape 108"/>
          <p:cNvSpPr/>
          <p:nvPr/>
        </p:nvSpPr>
        <p:spPr>
          <a:xfrm>
            <a:off x="-1113" y="7287433"/>
            <a:ext cx="8256351" cy="469906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sns.kdeplot(dataset,vertical=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4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9" name="Shape 109"/>
          <p:cNvSpPr/>
          <p:nvPr/>
        </p:nvSpPr>
        <p:spPr>
          <a:xfrm>
            <a:off x="5708439" y="7376333"/>
            <a:ext cx="201178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//see graph in vertical axis</a:t>
            </a:r>
          </a:p>
        </p:txBody>
      </p:sp>
      <p:sp>
        <p:nvSpPr>
          <p:cNvPr id="110" name="Shape 110"/>
          <p:cNvSpPr/>
          <p:nvPr/>
        </p:nvSpPr>
        <p:spPr>
          <a:xfrm>
            <a:off x="-23984" y="8149171"/>
            <a:ext cx="8242656" cy="469906"/>
          </a:xfrm>
          <a:prstGeom prst="rect">
            <a:avLst/>
          </a:prstGeom>
          <a:solidFill/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2400">
                <a:solidFill>
                  <a:srgbClr val="FFFFFF"/>
                </a:solidFill>
              </a:rPr>
              <a:t>sns.kdeplot(dataset,cumulative = </a:t>
            </a:r>
            <a:r>
              <a: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True</a:t>
            </a:r>
            <a:r>
              <a:rPr sz="24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11" name="Shape 111"/>
          <p:cNvSpPr/>
          <p:nvPr/>
        </p:nvSpPr>
        <p:spPr>
          <a:xfrm>
            <a:off x="5695739" y="8180923"/>
            <a:ext cx="243408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FFFFFF"/>
                </a:solidFill>
              </a:rPr>
              <a:t>CumulativeDistributionFunction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creen Shot 2016-03-09 at 10.21.1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820" y="524352"/>
            <a:ext cx="12501638" cy="7911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