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9" roundtripDataSignature="AMtx7mjHw9yHa5oJMsHOPL7Dh5P4eVzN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770567016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e77056701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816951194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b81695119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816951194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b81695119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816951194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b81695119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770567016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e77056701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770567016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e77056701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770567016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e77056701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hyperlink" Target="https://discord.com/invite/eUrT2UFeS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linkedin.com/in/falvojr" TargetMode="External"/><Relationship Id="rId5" Type="http://schemas.openxmlformats.org/officeDocument/2006/relationships/hyperlink" Target="https://linkedin.com/in/falvojr" TargetMode="External"/><Relationship Id="rId6" Type="http://schemas.openxmlformats.org/officeDocument/2006/relationships/hyperlink" Target="https://github.com/falvojr" TargetMode="External"/><Relationship Id="rId7" Type="http://schemas.openxmlformats.org/officeDocument/2006/relationships/hyperlink" Target="https://github.com/falvoj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"/>
          <p:cNvSpPr txBox="1"/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Venilton FalvoJr</a:t>
            </a:r>
            <a:br>
              <a:rPr lang="en-US" sz="2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Tech Lead na DIO</a:t>
            </a:r>
            <a:endParaRPr sz="15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"/>
          <p:cNvSpPr txBox="1"/>
          <p:nvPr>
            <p:ph idx="1" type="subTitle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rgbClr val="EF8600"/>
                </a:solidFill>
              </a:rPr>
              <a:t>Explorando os Pilares da Orientação a Objetos com Java</a:t>
            </a:r>
            <a:endParaRPr sz="4800">
              <a:solidFill>
                <a:srgbClr val="EF8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770567016_0_3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</a:rPr>
              <a:t>Polimorfismo</a:t>
            </a:r>
            <a:endParaRPr b="1" sz="400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ge770567016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e770567016_0_32"/>
          <p:cNvSpPr txBox="1"/>
          <p:nvPr>
            <p:ph idx="1" type="subTitle"/>
          </p:nvPr>
        </p:nvSpPr>
        <p:spPr>
          <a:xfrm>
            <a:off x="311700" y="1197563"/>
            <a:ext cx="8520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500">
                <a:solidFill>
                  <a:srgbClr val="073763"/>
                </a:solidFill>
              </a:rPr>
              <a:t>Capacidade de um objeto poder ser referenciado de várias formas</a:t>
            </a:r>
            <a:r>
              <a:rPr lang="en-US" sz="2500">
                <a:solidFill>
                  <a:srgbClr val="073763"/>
                </a:solidFill>
              </a:rPr>
              <a:t>, ou seja, é </a:t>
            </a:r>
            <a:r>
              <a:rPr lang="en-US" sz="2500">
                <a:solidFill>
                  <a:srgbClr val="073763"/>
                </a:solidFill>
              </a:rPr>
              <a:t>capacidade de tratar objetos criados a partir das classes específicas como objetos de uma classe genérica.</a:t>
            </a:r>
            <a:endParaRPr sz="2500">
              <a:solidFill>
                <a:srgbClr val="073763"/>
              </a:solidFill>
            </a:endParaRPr>
          </a:p>
          <a:p>
            <a:pPr indent="0" lvl="1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500">
                <a:solidFill>
                  <a:srgbClr val="073763"/>
                </a:solidFill>
              </a:rPr>
              <a:t>Cuidado, polimorfismo não quer dizer que o objeto fica se transformando, muito pelo contrário, um objeto nasce de um tipo e morre daquele tipo, o que pode mudar é a maneira como nos referimos a ele.</a:t>
            </a:r>
            <a:endParaRPr sz="2500">
              <a:solidFill>
                <a:srgbClr val="073763"/>
              </a:solidFill>
            </a:endParaRPr>
          </a:p>
        </p:txBody>
      </p:sp>
      <p:sp>
        <p:nvSpPr>
          <p:cNvPr id="122" name="Google Shape;122;ge770567016_0_3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816951194_0_1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Percurso</a:t>
            </a:r>
            <a:endParaRPr b="1" sz="400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gb816951194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b816951194_0_19"/>
          <p:cNvSpPr txBox="1"/>
          <p:nvPr>
            <p:ph idx="1" type="subTitle"/>
          </p:nvPr>
        </p:nvSpPr>
        <p:spPr>
          <a:xfrm>
            <a:off x="683568" y="1491630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Passo 1</a:t>
            </a:r>
            <a:endParaRPr sz="2400" strike="sng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b816951194_0_1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b816951194_0_19"/>
          <p:cNvSpPr/>
          <p:nvPr/>
        </p:nvSpPr>
        <p:spPr>
          <a:xfrm>
            <a:off x="2267760" y="1548825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300" u="none" cap="none" strike="sng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b="0" i="0" sz="23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b816951194_0_19"/>
          <p:cNvSpPr txBox="1"/>
          <p:nvPr/>
        </p:nvSpPr>
        <p:spPr>
          <a:xfrm>
            <a:off x="683568" y="2283718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Passo 2</a:t>
            </a:r>
            <a:endParaRPr b="0" i="0" sz="2400" u="none" cap="none" strike="sng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b816951194_0_19"/>
          <p:cNvSpPr/>
          <p:nvPr/>
        </p:nvSpPr>
        <p:spPr>
          <a:xfrm>
            <a:off x="2267760" y="2340925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300" strike="sngStrike">
                <a:solidFill>
                  <a:srgbClr val="073763"/>
                </a:solidFill>
              </a:rPr>
              <a:t>Pilares da Programação Orientada a Objetos</a:t>
            </a:r>
            <a:endParaRPr sz="2300" strike="sngStrike">
              <a:solidFill>
                <a:srgbClr val="073763"/>
              </a:solidFill>
            </a:endParaRPr>
          </a:p>
        </p:txBody>
      </p:sp>
      <p:sp>
        <p:nvSpPr>
          <p:cNvPr id="134" name="Google Shape;134;gb816951194_0_19"/>
          <p:cNvSpPr txBox="1"/>
          <p:nvPr/>
        </p:nvSpPr>
        <p:spPr>
          <a:xfrm>
            <a:off x="683568" y="3075806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Passo 3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b816951194_0_19"/>
          <p:cNvSpPr/>
          <p:nvPr/>
        </p:nvSpPr>
        <p:spPr>
          <a:xfrm>
            <a:off x="2267760" y="3133000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3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Desafio ;)</a:t>
            </a:r>
            <a:endParaRPr b="1" i="0" sz="23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816951194_0_3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Desafio de Projeto</a:t>
            </a:r>
            <a:endParaRPr b="1" sz="400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gb816951194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b816951194_0_31"/>
          <p:cNvSpPr txBox="1"/>
          <p:nvPr>
            <p:ph idx="1" type="subTitle"/>
          </p:nvPr>
        </p:nvSpPr>
        <p:spPr>
          <a:xfrm>
            <a:off x="311700" y="1197563"/>
            <a:ext cx="8520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Agora é a sua hora de brilhar, use todo seu conhecimento em </a:t>
            </a:r>
            <a:r>
              <a:rPr lang="en-US" sz="2400">
                <a:solidFill>
                  <a:srgbClr val="073763"/>
                </a:solidFill>
              </a:rPr>
              <a:t>Java e Orientação a Objetos para evoluir o projeto criado nesta aula</a:t>
            </a:r>
            <a:r>
              <a:rPr lang="en-US" sz="24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400">
                <a:solidFill>
                  <a:srgbClr val="073763"/>
                </a:solidFill>
              </a:rPr>
              <a:t>Para isso, seguem algumas sugestões:</a:t>
            </a:r>
            <a:endParaRPr sz="2400">
              <a:solidFill>
                <a:srgbClr val="073763"/>
              </a:solidFill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2400"/>
              <a:buChar char="●"/>
            </a:pPr>
            <a:r>
              <a:rPr lang="en-US" sz="2400">
                <a:solidFill>
                  <a:srgbClr val="073763"/>
                </a:solidFill>
              </a:rPr>
              <a:t>Use todo o seu conhecimento para estender o domínio, incluindo novas classes, atributos e/ou métodos;</a:t>
            </a:r>
            <a:endParaRPr sz="2400">
              <a:solidFill>
                <a:srgbClr val="073763"/>
              </a:solidFill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73763"/>
              </a:buClr>
              <a:buSzPts val="2400"/>
              <a:buChar char="●"/>
            </a:pPr>
            <a:r>
              <a:rPr lang="en-US" sz="2400">
                <a:solidFill>
                  <a:srgbClr val="073763"/>
                </a:solidFill>
              </a:rPr>
              <a:t>Incluir o Lombok ao projeto para reduzir sua verbosidade de código.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143" name="Google Shape;143;gb816951194_0_3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[Posição]</a:t>
            </a:r>
            <a:endParaRPr sz="15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Arial"/>
                <a:ea typeface="Arial"/>
                <a:cs typeface="Arial"/>
                <a:sym typeface="Arial"/>
              </a:rPr>
              <a:t>[Nome do curso]</a:t>
            </a:r>
            <a:endParaRPr sz="3600">
              <a:solidFill>
                <a:srgbClr val="F783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[Nome da aula]</a:t>
            </a:r>
            <a:endParaRPr b="1" sz="66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4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4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43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4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4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Arial"/>
                <a:ea typeface="Arial"/>
                <a:cs typeface="Arial"/>
                <a:sym typeface="Arial"/>
              </a:rPr>
              <a:t>&gt; Fórum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Arial"/>
                <a:ea typeface="Arial"/>
                <a:cs typeface="Arial"/>
                <a:sym typeface="Arial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FF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Mais sobre mim</a:t>
            </a:r>
            <a:endParaRPr b="1" sz="400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Google Shape;4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6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Arial"/>
              <a:buChar char="●"/>
            </a:pPr>
            <a:r>
              <a:rPr lang="en-US" sz="21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Formação: Graduação, Mestrado</a:t>
            </a:r>
            <a:r>
              <a:rPr lang="en-US" sz="2100">
                <a:solidFill>
                  <a:srgbClr val="073763"/>
                </a:solidFill>
              </a:rPr>
              <a:t>,</a:t>
            </a:r>
            <a:r>
              <a:rPr lang="en-US" sz="21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 Doutorado</a:t>
            </a:r>
            <a:r>
              <a:rPr lang="en-US" sz="2100">
                <a:solidFill>
                  <a:srgbClr val="073763"/>
                </a:solidFill>
              </a:rPr>
              <a:t>...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Arial"/>
              <a:buChar char="●"/>
            </a:pPr>
            <a:r>
              <a:rPr lang="en-US" sz="21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O Início: Estágio em 200</a:t>
            </a:r>
            <a:r>
              <a:rPr lang="en-US" sz="2100">
                <a:solidFill>
                  <a:srgbClr val="073763"/>
                </a:solidFill>
              </a:rPr>
              <a:t>8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Arial"/>
              <a:buChar char="●"/>
            </a:pPr>
            <a:r>
              <a:rPr lang="en-US" sz="21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i="1" lang="en-US" sz="21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Alguém está sentado na sombra hoje porque alguém plantou uma árvore há muito tempo.</a:t>
            </a:r>
            <a:r>
              <a:rPr lang="en-US" sz="21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i="1" lang="en-US" sz="21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Warren Buffett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Arial"/>
              <a:buChar char="●"/>
            </a:pPr>
            <a:r>
              <a:rPr lang="en-US" sz="21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LinkedIn: </a:t>
            </a:r>
            <a:r>
              <a:rPr lang="en-US" sz="2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https://linkedin.com/in/</a:t>
            </a:r>
            <a:r>
              <a:rPr b="1" lang="en-US" sz="2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falvojr</a:t>
            </a:r>
            <a:endParaRPr b="1" sz="210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Arial"/>
              <a:buChar char="●"/>
            </a:pPr>
            <a:r>
              <a:rPr lang="en-US" sz="21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GitHub: </a:t>
            </a:r>
            <a:r>
              <a:rPr lang="en-US" sz="2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https://github.com/</a:t>
            </a:r>
            <a:r>
              <a:rPr b="1" lang="en-US" sz="2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falvojr</a:t>
            </a:r>
            <a:endParaRPr b="1" sz="210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Percurso</a:t>
            </a:r>
            <a:endParaRPr b="1" sz="400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" name="Google Shape;5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7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Passo 1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7"/>
          <p:cNvSpPr/>
          <p:nvPr/>
        </p:nvSpPr>
        <p:spPr>
          <a:xfrm>
            <a:off x="2267760" y="1548825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3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b="1" i="0" sz="23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7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Passo 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7"/>
          <p:cNvSpPr/>
          <p:nvPr/>
        </p:nvSpPr>
        <p:spPr>
          <a:xfrm>
            <a:off x="2267760" y="2340925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300">
                <a:solidFill>
                  <a:srgbClr val="073763"/>
                </a:solidFill>
              </a:rPr>
              <a:t>Pilares da Programação Orientada a Objetos</a:t>
            </a:r>
            <a:endParaRPr b="0" i="0" sz="23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7"/>
          <p:cNvSpPr txBox="1"/>
          <p:nvPr/>
        </p:nvSpPr>
        <p:spPr>
          <a:xfrm>
            <a:off x="683568" y="3075806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Passo 3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7"/>
          <p:cNvSpPr/>
          <p:nvPr/>
        </p:nvSpPr>
        <p:spPr>
          <a:xfrm>
            <a:off x="2267760" y="3133000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Desafio ;)</a:t>
            </a:r>
            <a:endParaRPr b="0" i="0" sz="23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lang="en-US" sz="4000">
                <a:solidFill>
                  <a:srgbClr val="073763"/>
                </a:solidFill>
              </a:rPr>
              <a:t>omínio/Problema</a:t>
            </a:r>
            <a:endParaRPr b="1" sz="400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3"/>
          <p:cNvSpPr txBox="1"/>
          <p:nvPr>
            <p:ph idx="1" type="subTitle"/>
          </p:nvPr>
        </p:nvSpPr>
        <p:spPr>
          <a:xfrm>
            <a:off x="311700" y="1197563"/>
            <a:ext cx="8520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</a:rPr>
              <a:t>Considerando nosso conhecimento no domínio bancário, iremos </a:t>
            </a:r>
            <a:r>
              <a:rPr b="1" lang="en-US" sz="2400">
                <a:solidFill>
                  <a:srgbClr val="073763"/>
                </a:solidFill>
              </a:rPr>
              <a:t>abstrair</a:t>
            </a:r>
            <a:r>
              <a:rPr lang="en-US" sz="2400">
                <a:solidFill>
                  <a:srgbClr val="073763"/>
                </a:solidFill>
              </a:rPr>
              <a:t> uma solução Orientada a Objetos em Java. Para isso, vamos interpretar o seguinte cenário:</a:t>
            </a:r>
            <a:endParaRPr sz="2400">
              <a:solidFill>
                <a:srgbClr val="073763"/>
              </a:solidFill>
            </a:endParaRPr>
          </a:p>
          <a:p>
            <a:pPr indent="0" lvl="1" marL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</a:rPr>
              <a:t>“Um banco oferece aos seus clientes dois tipos de contas (corrente e poupança), as quais possuem as funcionalidades de </a:t>
            </a:r>
            <a:r>
              <a:rPr b="1" lang="en-US" sz="2400">
                <a:solidFill>
                  <a:srgbClr val="073763"/>
                </a:solidFill>
              </a:rPr>
              <a:t>depósito</a:t>
            </a:r>
            <a:r>
              <a:rPr b="1" lang="en-US" sz="2400">
                <a:solidFill>
                  <a:srgbClr val="073763"/>
                </a:solidFill>
              </a:rPr>
              <a:t>, saque e transferência (entre contas da própria instituição).”</a:t>
            </a:r>
            <a:endParaRPr b="1" sz="2400">
              <a:solidFill>
                <a:srgbClr val="073763"/>
              </a:solidFill>
            </a:endParaRPr>
          </a:p>
        </p:txBody>
      </p:sp>
      <p:sp>
        <p:nvSpPr>
          <p:cNvPr id="69" name="Google Shape;69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Requisitos</a:t>
            </a:r>
            <a:endParaRPr b="1" sz="400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Arial"/>
              <a:buChar char="✓"/>
            </a:pPr>
            <a:r>
              <a:rPr lang="en-US" sz="2100">
                <a:solidFill>
                  <a:srgbClr val="073763"/>
                </a:solidFill>
              </a:rPr>
              <a:t>Noções básicas de Java e Orientação a Objetos (OO)</a:t>
            </a:r>
            <a:endParaRPr sz="2100">
              <a:solidFill>
                <a:srgbClr val="073763"/>
              </a:solidFill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Char char="✓"/>
            </a:pPr>
            <a:r>
              <a:rPr lang="en-US" sz="2100">
                <a:solidFill>
                  <a:srgbClr val="073763"/>
                </a:solidFill>
              </a:rPr>
              <a:t>Noções básicas de Git/GitHub</a:t>
            </a:r>
            <a:endParaRPr sz="2100">
              <a:solidFill>
                <a:srgbClr val="073763"/>
              </a:solidFill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Arial"/>
              <a:buChar char="✓"/>
            </a:pPr>
            <a:r>
              <a:rPr lang="en-US" sz="21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Engajamento e vontade de aprender ;)</a:t>
            </a:r>
            <a:endParaRPr sz="210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816951194_0_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Percurso</a:t>
            </a:r>
            <a:endParaRPr b="1" sz="400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gb816951194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b816951194_0_7"/>
          <p:cNvSpPr txBox="1"/>
          <p:nvPr>
            <p:ph idx="1" type="subTitle"/>
          </p:nvPr>
        </p:nvSpPr>
        <p:spPr>
          <a:xfrm>
            <a:off x="683568" y="1491630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Passo 1</a:t>
            </a:r>
            <a:endParaRPr sz="2400" strike="sng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b816951194_0_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b816951194_0_7"/>
          <p:cNvSpPr/>
          <p:nvPr/>
        </p:nvSpPr>
        <p:spPr>
          <a:xfrm>
            <a:off x="2267760" y="1548825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300" u="none" cap="none" strike="sng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b="0" i="0" sz="23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b816951194_0_7"/>
          <p:cNvSpPr txBox="1"/>
          <p:nvPr/>
        </p:nvSpPr>
        <p:spPr>
          <a:xfrm>
            <a:off x="683568" y="2283718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Passo 2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b816951194_0_7"/>
          <p:cNvSpPr/>
          <p:nvPr/>
        </p:nvSpPr>
        <p:spPr>
          <a:xfrm>
            <a:off x="2267760" y="2340925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300">
                <a:solidFill>
                  <a:srgbClr val="073763"/>
                </a:solidFill>
              </a:rPr>
              <a:t>Pilares da Programação Orientada a Objetos</a:t>
            </a:r>
            <a:endParaRPr b="1" sz="2300">
              <a:solidFill>
                <a:srgbClr val="073763"/>
              </a:solidFill>
            </a:endParaRPr>
          </a:p>
        </p:txBody>
      </p:sp>
      <p:sp>
        <p:nvSpPr>
          <p:cNvPr id="89" name="Google Shape;89;gb816951194_0_7"/>
          <p:cNvSpPr txBox="1"/>
          <p:nvPr/>
        </p:nvSpPr>
        <p:spPr>
          <a:xfrm>
            <a:off x="683568" y="3075806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Passo 3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b816951194_0_7"/>
          <p:cNvSpPr/>
          <p:nvPr/>
        </p:nvSpPr>
        <p:spPr>
          <a:xfrm>
            <a:off x="2267760" y="3133000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Desafio ;)</a:t>
            </a:r>
            <a:endParaRPr b="0" i="0" sz="23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770567016_0_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</a:rPr>
              <a:t>Abstração</a:t>
            </a:r>
            <a:endParaRPr b="1" sz="400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ge770567016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e770567016_0_2"/>
          <p:cNvSpPr txBox="1"/>
          <p:nvPr>
            <p:ph idx="1" type="subTitle"/>
          </p:nvPr>
        </p:nvSpPr>
        <p:spPr>
          <a:xfrm>
            <a:off x="311700" y="1197563"/>
            <a:ext cx="8520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500">
                <a:solidFill>
                  <a:srgbClr val="073763"/>
                </a:solidFill>
              </a:rPr>
              <a:t>Habilidade de </a:t>
            </a:r>
            <a:r>
              <a:rPr b="1" lang="en-US" sz="2500">
                <a:solidFill>
                  <a:srgbClr val="073763"/>
                </a:solidFill>
              </a:rPr>
              <a:t>concentrar-se nos aspectos essenciais de um domínio</a:t>
            </a:r>
            <a:r>
              <a:rPr lang="en-US" sz="2500">
                <a:solidFill>
                  <a:srgbClr val="073763"/>
                </a:solidFill>
              </a:rPr>
              <a:t>, </a:t>
            </a:r>
            <a:r>
              <a:rPr b="1" lang="en-US" sz="2500">
                <a:solidFill>
                  <a:srgbClr val="073763"/>
                </a:solidFill>
              </a:rPr>
              <a:t>ignorando características menos importantes ou acidentais</a:t>
            </a:r>
            <a:r>
              <a:rPr lang="en-US" sz="2500">
                <a:solidFill>
                  <a:srgbClr val="073763"/>
                </a:solidFill>
              </a:rPr>
              <a:t>.</a:t>
            </a:r>
            <a:endParaRPr sz="2500">
              <a:solidFill>
                <a:srgbClr val="073763"/>
              </a:solidFill>
            </a:endParaRPr>
          </a:p>
          <a:p>
            <a:pPr indent="0" lvl="1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500">
                <a:solidFill>
                  <a:srgbClr val="073763"/>
                </a:solidFill>
              </a:rPr>
              <a:t>Nesse contexto, objetos são abstrações de entidades existentes no domínio em questão.</a:t>
            </a:r>
            <a:endParaRPr sz="2500">
              <a:solidFill>
                <a:srgbClr val="073763"/>
              </a:solidFill>
            </a:endParaRPr>
          </a:p>
        </p:txBody>
      </p:sp>
      <p:sp>
        <p:nvSpPr>
          <p:cNvPr id="98" name="Google Shape;98;ge770567016_0_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770567016_0_1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</a:rPr>
              <a:t>Encapsulamento</a:t>
            </a:r>
            <a:endParaRPr b="1" sz="400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ge770567016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e770567016_0_13"/>
          <p:cNvSpPr txBox="1"/>
          <p:nvPr>
            <p:ph idx="1" type="subTitle"/>
          </p:nvPr>
        </p:nvSpPr>
        <p:spPr>
          <a:xfrm>
            <a:off x="311700" y="1197563"/>
            <a:ext cx="8520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500">
                <a:solidFill>
                  <a:srgbClr val="073763"/>
                </a:solidFill>
              </a:rPr>
              <a:t>Encapsular significa </a:t>
            </a:r>
            <a:r>
              <a:rPr b="1" lang="en-US" sz="2500">
                <a:solidFill>
                  <a:srgbClr val="073763"/>
                </a:solidFill>
              </a:rPr>
              <a:t>esconder a implementação dos objetos, criando assim interfaces de uso mais concisas e fáceis de usar/entender</a:t>
            </a:r>
            <a:r>
              <a:rPr lang="en-US" sz="2500">
                <a:solidFill>
                  <a:srgbClr val="073763"/>
                </a:solidFill>
              </a:rPr>
              <a:t>. O encapsulamento favorece principalmente dois aspectos de um sistema: a manutenção e a evolução.</a:t>
            </a:r>
            <a:endParaRPr sz="2500">
              <a:solidFill>
                <a:srgbClr val="073763"/>
              </a:solidFill>
            </a:endParaRPr>
          </a:p>
        </p:txBody>
      </p:sp>
      <p:sp>
        <p:nvSpPr>
          <p:cNvPr id="106" name="Google Shape;106;ge770567016_0_1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770567016_0_2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</a:rPr>
              <a:t>Herança</a:t>
            </a:r>
            <a:endParaRPr b="1" sz="400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ge770567016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e770567016_0_24"/>
          <p:cNvSpPr txBox="1"/>
          <p:nvPr>
            <p:ph idx="1" type="subTitle"/>
          </p:nvPr>
        </p:nvSpPr>
        <p:spPr>
          <a:xfrm>
            <a:off x="311700" y="1197563"/>
            <a:ext cx="8520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500">
                <a:solidFill>
                  <a:srgbClr val="073763"/>
                </a:solidFill>
              </a:rPr>
              <a:t>Permite que você defina uma classe filha que reutiliza (herda), estende ou modifica o comportamento de uma classe pai</a:t>
            </a:r>
            <a:r>
              <a:rPr lang="en-US" sz="2500">
                <a:solidFill>
                  <a:srgbClr val="073763"/>
                </a:solidFill>
              </a:rPr>
              <a:t>. A classe cujos membros são herdados é chamada de classe base. A classe que herda os membros da classe base é chamada de classe derivada.</a:t>
            </a:r>
            <a:endParaRPr sz="2500">
              <a:solidFill>
                <a:srgbClr val="073763"/>
              </a:solidFill>
            </a:endParaRPr>
          </a:p>
        </p:txBody>
      </p:sp>
      <p:sp>
        <p:nvSpPr>
          <p:cNvPr id="114" name="Google Shape;114;ge770567016_0_2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