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69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9" r:id="rId20"/>
    <p:sldId id="258" r:id="rId21"/>
    <p:sldId id="260" r:id="rId22"/>
    <p:sldId id="267" r:id="rId23"/>
    <p:sldId id="268" r:id="rId24"/>
    <p:sldId id="269" r:id="rId25"/>
    <p:sldId id="261" r:id="rId26"/>
    <p:sldId id="262" r:id="rId27"/>
    <p:sldId id="266" r:id="rId28"/>
    <p:sldId id="263" r:id="rId29"/>
    <p:sldId id="271" r:id="rId30"/>
    <p:sldId id="265" r:id="rId31"/>
    <p:sldId id="270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www.testim.io/blog/tdd-vs-bdd-a-developers-pocket-reference-with-examples/?utm_source=google&amp;utm_medium=cpc&amp;utm_campaign=dsa&amp;utm_campaign=dsa&amp;utm_term=&amp;utm_medium=cpc&amp;utm_source=google&amp;hsa_kw=&amp;hsa_mt=&amp;hsa_grp=135707775003&amp;hsa_tgt=dsa-41848713900&amp;hsa_net=adwords&amp;hsa_cam=17072377435&amp;hsa_ver=3&amp;hsa_acc=6463132548&amp;hsa_src=g&amp;hsa_ad=599080486786&amp;gclid=CjwKCAjw_b6WBhAQEiwAp4HyINVHtKpSdtob-jZpwOnI5_Pyk88Udkj-HF_V3Gu6c1-YbvkOi4pwRRoC2k4QAvD_BwE" TargetMode="External"></Relationship><Relationship Id="rId3" Type="http://schemas.openxmlformats.org/officeDocument/2006/relationships/image" Target="../media/fImage101371776879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/>
            <a:r>
              <a:rPr lang="en-US"/>
              <a:t>Formation Mockito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/>
            <a:r>
              <a:rPr lang="en-US" sz="2800">
                <a:latin typeface="Calibri" charset="0"/>
                <a:ea typeface="Calibri" charset="0"/>
                <a:cs typeface="+mn-cs"/>
              </a:rPr>
              <a:t>Presenté par Mouslim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9"/>
          <p:cNvSpPr txBox="1">
            <a:spLocks/>
          </p:cNvSpPr>
          <p:nvPr/>
        </p:nvSpPr>
        <p:spPr>
          <a:xfrm rot="0">
            <a:off x="-26670" y="635"/>
            <a:ext cx="3761105" cy="67837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&lt;plugin&gt;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&lt;groupId&gt;org.jacoco&lt;/groupId&gt;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&lt;artifactId&gt;jacoco-maven-plugin&lt;/artifactId&gt;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&lt;version&gt;0.8.8&lt;/version&gt;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&lt;configuration&gt;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&lt;excludes&gt;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&lt;exclude&gt;**/models/**&lt;/exclude&gt;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&lt;/excludes&gt;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&lt;/configuration&gt;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&lt;executions&gt;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&lt;execution&gt;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&lt;goals&gt;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&lt;goal&gt;prepare-agent&lt;/goal&gt;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&lt;/goals&gt;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&lt;/execution&gt;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&lt;execution&gt;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&lt;id&gt;report&lt;/id&gt;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&lt;phase&gt;prepare-package&lt;/phase&gt;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&lt;goals&gt;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&lt;goal&gt;report&lt;/goal&gt;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&lt;/goals&gt;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&lt;/execution&gt;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&lt;execution&gt;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&lt;id&gt;check&lt;/id&gt;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&lt;goals&gt;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&lt;goal&gt;check&lt;/goal&gt;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&lt;/goals&gt;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&lt;configuration&gt;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&lt;rules&gt;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    &lt;rule&gt;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        &lt;element&gt;BUNDLE&lt;/element&gt;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        &lt;limits&gt;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            &lt;limit&gt;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                &lt;counter&gt;INSTRUCTION&lt;/counter&gt;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                &lt;value&gt;COVEREDRATIO&lt;/value&gt;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                &lt;minimum&gt;0.80&lt;/minimum&gt;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            &lt;/limit&gt;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            &lt;limit&gt;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                &lt;counter&gt;CLASS&lt;/counter&gt;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                &lt;value&gt;MISSEDCOUNT&lt;/value&gt;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                &lt;minimum&gt;0&lt;/minimum&gt;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            &lt;/limit&gt;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        &lt;/limits&gt;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    &lt;/rule&gt;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    &lt;/rules&gt;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    &lt;/configuration&gt;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    &lt;/execution&gt;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    &lt;/executions&gt;</a:t>
            </a:r>
            <a:endParaRPr lang="ko-KR" altLang="en-US" sz="9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900">
                <a:latin typeface="Times New Roman" charset="0"/>
                <a:ea typeface="Times New Roman" charset="0"/>
              </a:rPr>
              <a:t>            &lt;/plugin&gt;</a:t>
            </a:r>
            <a:endParaRPr lang="ko-KR" altLang="en-US" sz="900">
              <a:latin typeface="Times New Roman" charset="0"/>
              <a:ea typeface="Times New Roman" charset="0"/>
            </a:endParaRPr>
          </a:p>
        </p:txBody>
      </p:sp>
      <p:sp>
        <p:nvSpPr>
          <p:cNvPr id="3" name="Zone de texte 14"/>
          <p:cNvSpPr txBox="1">
            <a:spLocks/>
          </p:cNvSpPr>
          <p:nvPr/>
        </p:nvSpPr>
        <p:spPr>
          <a:xfrm rot="0">
            <a:off x="3733799" y="69850"/>
            <a:ext cx="855408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400">
                <a:latin typeface="Times New Roman" charset="0"/>
                <a:ea typeface="Times New Roman" charset="0"/>
              </a:rPr>
              <a:t>https://medium.com/@AyushVardhan/enforcing-code-coverage-rule-with-jacoco-in-maven-lifecycle-8ebc1fe3b6ce</a:t>
            </a:r>
            <a:endParaRPr lang="ko-KR" altLang="en-US" sz="14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en-US"/>
              <a:t>Tests d’integration (IT) VS Unit Tests</a:t>
            </a:r>
            <a:endParaRPr lang="ko-KR" altLang="en-US"/>
          </a:p>
        </p:txBody>
      </p:sp>
      <p:graphicFrame>
        <p:nvGraphicFramePr>
          <p:cNvPr id="3" name="Tableau 11"/>
          <p:cNvGraphicFramePr>
            <a:graphicFrameLocks noGrp="1"/>
          </p:cNvGraphicFramePr>
          <p:nvPr/>
        </p:nvGraphicFramePr>
        <p:xfrm>
          <a:off x="508000" y="1568450"/>
          <a:ext cx="11436350" cy="51485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914900"/>
                <a:gridCol w="6521450"/>
              </a:tblGrid>
              <a:tr h="516890">
                <a:tc>
                  <a:txBody>
                    <a:bodyPr/>
                    <a:lstStyle/>
                    <a:p>
                      <a:pPr marL="0" indent="0" algn="l"/>
                      <a:r>
                        <a:rPr sz="1200" kern="1200" i="0" b="1">
                          <a:solidFill>
                            <a:srgbClr val="1B2331"/>
                          </a:solidFill>
                          <a:latin typeface="montregular" charset="0"/>
                          <a:ea typeface="montregular" charset="0"/>
                        </a:rPr>
                        <a:t>Tests unitaires</a:t>
                      </a:r>
                      <a:endParaRPr lang="ko-KR" altLang="en-US" sz="1200" kern="1200" i="0" b="1">
                        <a:solidFill>
                          <a:srgbClr val="1B2331"/>
                        </a:solidFill>
                        <a:latin typeface="montregular" charset="0"/>
                        <a:ea typeface="montregular" charset="0"/>
                      </a:endParaRPr>
                    </a:p>
                  </a:txBody>
                  <a:tcPr marL="142240" marR="142240" marT="94615" marB="946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797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200" kern="1200" i="0" b="1">
                          <a:solidFill>
                            <a:srgbClr val="1B2331"/>
                          </a:solidFill>
                          <a:latin typeface="montregular" charset="0"/>
                          <a:ea typeface="montregular" charset="0"/>
                        </a:rPr>
                        <a:t>Tests d'intégration</a:t>
                      </a:r>
                      <a:endParaRPr lang="ko-KR" altLang="en-US" sz="1200" kern="1200" i="0" b="1">
                        <a:solidFill>
                          <a:srgbClr val="1B2331"/>
                        </a:solidFill>
                        <a:latin typeface="montregular" charset="0"/>
                        <a:ea typeface="montregular" charset="0"/>
                      </a:endParaRPr>
                    </a:p>
                  </a:txBody>
                  <a:tcPr marL="142240" marR="142240" marT="94615" marB="946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797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indent="0" algn="l"/>
                      <a:r>
                        <a:rPr sz="1200" kern="1200" i="0" b="0">
                          <a:solidFill>
                            <a:srgbClr val="1B2331"/>
                          </a:solidFill>
                          <a:latin typeface="montregular" charset="0"/>
                          <a:ea typeface="montregular" charset="0"/>
                        </a:rPr>
                        <a:t>Les tests unitaires simulent les interactions avec les dépendances externes (base de données, IO, etc.)</a:t>
                      </a:r>
                      <a:endParaRPr lang="ko-KR" altLang="en-US" sz="1200" kern="1200" i="0" b="0">
                        <a:solidFill>
                          <a:srgbClr val="1B2331"/>
                        </a:solidFill>
                        <a:latin typeface="montregular" charset="0"/>
                        <a:ea typeface="montregular" charset="0"/>
                      </a:endParaRPr>
                    </a:p>
                  </a:txBody>
                  <a:tcPr marL="142240" marR="142240" marT="94615" marB="946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797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200" kern="1200" i="0" b="0">
                          <a:solidFill>
                            <a:srgbClr val="1B2331"/>
                          </a:solidFill>
                          <a:latin typeface="montregular" charset="0"/>
                          <a:ea typeface="montregular" charset="0"/>
                        </a:rPr>
                        <a:t>Les tests d'intégration utilisent les dépendances réelles</a:t>
                      </a:r>
                      <a:endParaRPr lang="ko-KR" altLang="en-US" sz="1200" kern="1200" i="0" b="0">
                        <a:solidFill>
                          <a:srgbClr val="1B2331"/>
                        </a:solidFill>
                        <a:latin typeface="montregular" charset="0"/>
                        <a:ea typeface="montregular" charset="0"/>
                      </a:endParaRPr>
                    </a:p>
                  </a:txBody>
                  <a:tcPr marL="142240" marR="142240" marT="94615" marB="946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797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indent="0" algn="l"/>
                      <a:r>
                        <a:rPr sz="1200" kern="1200" i="0" b="0">
                          <a:solidFill>
                            <a:srgbClr val="1B2331"/>
                          </a:solidFill>
                          <a:latin typeface="montregular" charset="0"/>
                          <a:ea typeface="montregular" charset="0"/>
                        </a:rPr>
                        <a:t>Les développeurs écrivent des tests unitaires.</a:t>
                      </a:r>
                      <a:endParaRPr lang="ko-KR" altLang="en-US" sz="1200" kern="1200" i="0" b="0">
                        <a:solidFill>
                          <a:srgbClr val="1B2331"/>
                        </a:solidFill>
                        <a:latin typeface="montregular" charset="0"/>
                        <a:ea typeface="montregular" charset="0"/>
                      </a:endParaRPr>
                    </a:p>
                  </a:txBody>
                  <a:tcPr marL="142240" marR="142240" marT="94615" marB="946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797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200" kern="1200" i="0" b="0">
                          <a:solidFill>
                            <a:srgbClr val="1B2331"/>
                          </a:solidFill>
                          <a:latin typeface="montregular" charset="0"/>
                          <a:ea typeface="montregular" charset="0"/>
                        </a:rPr>
                        <a:t>Les testeurs ou autres professionnels de l'assurance qualité écrivent généralement des tests d'intégration</a:t>
                      </a:r>
                      <a:endParaRPr lang="ko-KR" altLang="en-US" sz="1200" kern="1200" i="0" b="0">
                        <a:solidFill>
                          <a:srgbClr val="1B2331"/>
                        </a:solidFill>
                        <a:latin typeface="montregular" charset="0"/>
                        <a:ea typeface="montregular" charset="0"/>
                      </a:endParaRPr>
                    </a:p>
                  </a:txBody>
                  <a:tcPr marL="142240" marR="142240" marT="94615" marB="946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797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795">
                <a:tc>
                  <a:txBody>
                    <a:bodyPr/>
                    <a:lstStyle/>
                    <a:p>
                      <a:pPr marL="0" indent="0" algn="l"/>
                      <a:r>
                        <a:rPr sz="1200" kern="1200" i="0" b="0">
                          <a:solidFill>
                            <a:srgbClr val="1B2331"/>
                          </a:solidFill>
                          <a:latin typeface="montregular" charset="0"/>
                          <a:ea typeface="montregular" charset="0"/>
                        </a:rPr>
                        <a:t>Les tests unitaires fournissent des retours précis</a:t>
                      </a:r>
                      <a:endParaRPr lang="ko-KR" altLang="en-US" sz="1200" kern="1200" i="0" b="0">
                        <a:solidFill>
                          <a:srgbClr val="1B2331"/>
                        </a:solidFill>
                        <a:latin typeface="montregular" charset="0"/>
                        <a:ea typeface="montregular" charset="0"/>
                      </a:endParaRPr>
                    </a:p>
                  </a:txBody>
                  <a:tcPr marL="142240" marR="142240" marT="94615" marB="946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797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200" kern="1200" i="0" b="0">
                          <a:solidFill>
                            <a:srgbClr val="1B2331"/>
                          </a:solidFill>
                          <a:latin typeface="montregular" charset="0"/>
                          <a:ea typeface="montregular" charset="0"/>
                        </a:rPr>
                        <a:t>Les tests d'intégration fournissent des retours moins précis</a:t>
                      </a:r>
                      <a:endParaRPr lang="ko-KR" altLang="en-US" sz="1200" kern="1200" i="0" b="0">
                        <a:solidFill>
                          <a:srgbClr val="1B2331"/>
                        </a:solidFill>
                        <a:latin typeface="montregular" charset="0"/>
                        <a:ea typeface="montregular" charset="0"/>
                      </a:endParaRPr>
                    </a:p>
                  </a:txBody>
                  <a:tcPr marL="142240" marR="142240" marT="94615" marB="946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797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795">
                <a:tc>
                  <a:txBody>
                    <a:bodyPr/>
                    <a:lstStyle/>
                    <a:p>
                      <a:pPr marL="0" indent="0" algn="l"/>
                      <a:r>
                        <a:rPr sz="1200" kern="1200" i="0" b="0">
                          <a:solidFill>
                            <a:srgbClr val="1B2331"/>
                          </a:solidFill>
                          <a:latin typeface="montregular" charset="0"/>
                          <a:ea typeface="montregular" charset="0"/>
                        </a:rPr>
                        <a:t>Il teste une unité sans qu'il soit nécessaire que d'autres unités soient complètes</a:t>
                      </a:r>
                      <a:endParaRPr lang="ko-KR" altLang="en-US" sz="1200" kern="1200" i="0" b="0">
                        <a:solidFill>
                          <a:srgbClr val="1B2331"/>
                        </a:solidFill>
                        <a:latin typeface="montregular" charset="0"/>
                        <a:ea typeface="montregular" charset="0"/>
                      </a:endParaRPr>
                    </a:p>
                  </a:txBody>
                  <a:tcPr marL="142240" marR="142240" marT="94615" marB="946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797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200" kern="1200" i="0" b="0">
                          <a:solidFill>
                            <a:srgbClr val="1B2331"/>
                          </a:solidFill>
                          <a:latin typeface="montregular" charset="0"/>
                          <a:ea typeface="montregular" charset="0"/>
                        </a:rPr>
                        <a:t>Les unités doivent être complétées.</a:t>
                      </a:r>
                      <a:endParaRPr lang="ko-KR" altLang="en-US" sz="1200" kern="1200" i="0" b="0">
                        <a:solidFill>
                          <a:srgbClr val="1B2331"/>
                        </a:solidFill>
                        <a:latin typeface="montregular" charset="0"/>
                        <a:ea typeface="montregular" charset="0"/>
                      </a:endParaRPr>
                    </a:p>
                  </a:txBody>
                  <a:tcPr marL="142240" marR="142240" marT="94615" marB="946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797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indent="0" algn="l"/>
                      <a:r>
                        <a:rPr sz="1200" kern="1200" i="0" b="0">
                          <a:solidFill>
                            <a:srgbClr val="1B2331"/>
                          </a:solidFill>
                          <a:latin typeface="montregular" charset="0"/>
                          <a:ea typeface="montregular" charset="0"/>
                        </a:rPr>
                        <a:t>Les développeurs exécutent fréquemment des tests unitaires sur leurs machines.</a:t>
                      </a:r>
                      <a:endParaRPr lang="ko-KR" altLang="en-US" sz="1200" kern="1200" i="0" b="0">
                        <a:solidFill>
                          <a:srgbClr val="1B2331"/>
                        </a:solidFill>
                        <a:latin typeface="montregular" charset="0"/>
                        <a:ea typeface="montregular" charset="0"/>
                      </a:endParaRPr>
                    </a:p>
                  </a:txBody>
                  <a:tcPr marL="142240" marR="142240" marT="94615" marB="946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797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200" kern="1200" i="0" b="0">
                          <a:solidFill>
                            <a:srgbClr val="1B2331"/>
                          </a:solidFill>
                          <a:latin typeface="montregular" charset="0"/>
                          <a:ea typeface="montregular" charset="0"/>
                        </a:rPr>
                        <a:t>Les développeurs exécutent des tests d'intégration sur leurs machines moins fréquemment, voire pas du tout.</a:t>
                      </a:r>
                      <a:endParaRPr lang="ko-KR" altLang="en-US" sz="1200" kern="1200" i="0" b="0">
                        <a:solidFill>
                          <a:srgbClr val="1B2331"/>
                        </a:solidFill>
                        <a:latin typeface="montregular" charset="0"/>
                        <a:ea typeface="montregular" charset="0"/>
                      </a:endParaRPr>
                    </a:p>
                  </a:txBody>
                  <a:tcPr marL="142240" marR="142240" marT="94615" marB="946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7979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TDD / BDD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TDD: Test-Driven Development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en-US"/>
              <a:t>BDD: </a:t>
            </a:r>
            <a:r>
              <a:rPr lang="en-US" sz="2800">
                <a:latin typeface="Calibri" charset="0"/>
                <a:ea typeface="Calibri" charset="0"/>
                <a:cs typeface="+mn-cs"/>
              </a:rPr>
              <a:t>Behavior-Driven Development</a:t>
            </a:r>
            <a:endParaRPr lang="ko-KR" altLang="en-US"/>
          </a:p>
        </p:txBody>
      </p:sp>
      <p:sp>
        <p:nvSpPr>
          <p:cNvPr id="4" name="Zone de texte 15"/>
          <p:cNvSpPr txBox="1">
            <a:spLocks/>
          </p:cNvSpPr>
          <p:nvPr/>
        </p:nvSpPr>
        <p:spPr>
          <a:xfrm rot="0">
            <a:off x="6673850" y="4794250"/>
            <a:ext cx="4572635" cy="19386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Times New Roman" charset="0"/>
                <a:ea typeface="Times New Roman" charset="0"/>
              </a:rPr>
              <a:t>Feature: Is it Friday yet?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1800">
                <a:latin typeface="Times New Roman" charset="0"/>
                <a:ea typeface="Times New Roman" charset="0"/>
              </a:rPr>
              <a:t>  Everybody wants to know when it's Friday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hangingPunct="1"/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1800">
                <a:latin typeface="Times New Roman" charset="0"/>
                <a:ea typeface="Times New Roman" charset="0"/>
              </a:rPr>
              <a:t>  Scenario: Sunday isn't Friday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1800">
                <a:latin typeface="Times New Roman" charset="0"/>
                <a:ea typeface="Times New Roman" charset="0"/>
              </a:rPr>
              <a:t>    Given today is Sunday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1800">
                <a:latin typeface="Times New Roman" charset="0"/>
                <a:ea typeface="Times New Roman" charset="0"/>
              </a:rPr>
              <a:t>    When I ask whether it's Friday yet</a:t>
            </a:r>
            <a:endParaRPr lang="ko-KR" altLang="en-US" sz="1800">
              <a:latin typeface="Times New Roman" charset="0"/>
              <a:ea typeface="Times New Roman" charset="0"/>
            </a:endParaRPr>
          </a:p>
          <a:p>
            <a:pPr marL="0" indent="0" hangingPunct="1"/>
            <a:r>
              <a:rPr sz="1800">
                <a:latin typeface="Times New Roman" charset="0"/>
                <a:ea typeface="Times New Roman" charset="0"/>
              </a:rPr>
              <a:t>    Then I should be told "Nope"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pic>
        <p:nvPicPr>
          <p:cNvPr id="5" name="Image 16" descr="/Users/fm/Library/Group Containers/L48J367XN4.com.infraware.PolarisOffice/EngineTemp/93175/fImage10137177687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00" y="1295400"/>
            <a:ext cx="2858135" cy="2705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en-US"/>
              <a:t>Tests d’integration données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en-US"/>
              <a:t>Utilisation d’une BD inMemory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en-US"/>
              <a:t>Scripts d’initialisation (Schema.sql et data.sql)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en-US"/>
              <a:t>Exemple de test d’ingeration API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@SpringBootTest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@AutoConfigureMockMvc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@Transactional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en-US"/>
              <a:t>Postman vs jMeter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Apache JMeter is categorized as Automation Testing and Load Testing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Postman is categorized as API Management, API Design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en-US"/>
              <a:t>Plan de formation</a:t>
            </a:r>
            <a:endParaRPr lang="ko-KR" altLang="en-US"/>
          </a:p>
        </p:txBody>
      </p:sp>
      <p:sp>
        <p:nvSpPr>
          <p:cNvPr id="3" name="Zone de texte 2"/>
          <p:cNvSpPr txBox="1">
            <a:spLocks/>
          </p:cNvSpPr>
          <p:nvPr/>
        </p:nvSpPr>
        <p:spPr>
          <a:xfrm rot="0">
            <a:off x="831850" y="1504315"/>
            <a:ext cx="5258435" cy="52724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Module 1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381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•  Introduction à la stratégie de test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381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•  Mise en place d’un environnement de test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381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•  Présentation de JUnit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762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o  Les cas de tests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762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o  Les assertions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762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o  Test de la levée d’exceptions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762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o  Les suites de tests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762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o  Cycle de vie des tests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762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o  Les annotations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Module 2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381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•  Introduction à Mockito: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762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o  Configuration de l’environnement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762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o  Première application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762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o  Intégration JUnit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762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o  Ajout de comportement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762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o  Vérification du comportement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762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o  Appels en attente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762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o  Appels variables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762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o  Gestion des exceptions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381000" indent="0" algn="l"/>
            <a:endParaRPr lang="ko-KR" altLang="en-US" sz="1600"/>
          </a:p>
        </p:txBody>
      </p:sp>
      <p:sp>
        <p:nvSpPr>
          <p:cNvPr id="4" name="Zone de texte 6"/>
          <p:cNvSpPr txBox="1">
            <a:spLocks/>
          </p:cNvSpPr>
          <p:nvPr/>
        </p:nvSpPr>
        <p:spPr>
          <a:xfrm rot="0">
            <a:off x="6096000" y="1689100"/>
            <a:ext cx="4572635" cy="2020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Module 3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381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•  Les plugins Eclipse/IntelliJ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381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•  Maven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381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•  Particularités des tests d’intégration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381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•  Tests couche d’accès aux données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381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•  Tests API REST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381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•  Tests applications Web</a:t>
            </a:r>
            <a:endParaRPr lang="ko-KR" altLang="en-US" sz="1600" i="0" b="0">
              <a:solidFill>
                <a:schemeClr val="tx1"/>
              </a:solidFill>
              <a:latin typeface="Al Bayan" charset="0"/>
              <a:ea typeface="Al Bayan" charset="0"/>
            </a:endParaRPr>
          </a:p>
          <a:p>
            <a:pPr marL="381000" indent="0" algn="l"/>
            <a:r>
              <a:rPr sz="1600" spc="35" i="0" b="0">
                <a:solidFill>
                  <a:schemeClr val="tx1"/>
                </a:solidFill>
                <a:latin typeface="Al Bayan" charset="0"/>
                <a:ea typeface="Al Bayan" charset="0"/>
              </a:rPr>
              <a:t>•  JUnit et outils de build</a:t>
            </a:r>
            <a:endParaRPr lang="ko-KR" altLang="en-US" sz="16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en-US"/>
              <a:t>Environement de travail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en-US"/>
              <a:t>Inellij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en-US"/>
              <a:t>Java 11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en-US"/>
              <a:t>Spring boot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en-US"/>
              <a:t>Junit 5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en-US"/>
              <a:t>Code source: </a:t>
            </a:r>
            <a:r>
              <a:rPr lang="en-US" sz="2800">
                <a:latin typeface="Calibri" charset="0"/>
                <a:ea typeface="Calibri" charset="0"/>
                <a:cs typeface="+mn-cs"/>
              </a:rPr>
              <a:t>https://github.com/rbbati/Java-Unit-Testing-Demo.git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en-US"/>
              <a:t>Annotations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@Mock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@InjectMocks 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@ExtendWith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@Spy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@Captor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@MockBean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@SpyBean</a:t>
            </a:r>
            <a:endParaRPr lang="ko-KR" altLang="en-US"/>
          </a:p>
          <a:p>
            <a:pPr marL="228600" indent="-228600" latinLnBrk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en-US" sz="4400">
                <a:latin typeface="Calibri Light" charset="0"/>
                <a:ea typeface="Calibri Light" charset="0"/>
                <a:cs typeface="+mj-cs"/>
              </a:rPr>
              <a:t>Assertions </a:t>
            </a:r>
            <a:endParaRPr lang="ko-KR" altLang="en-US" sz="4400"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Assert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Verify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en-US"/>
              <a:t>Stubbing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en-US"/>
              <a:t>when/thenReturn VS doReturn/when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en-US"/>
              <a:t>Sycle de vie 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@BeforeAll (static)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@BeforeEach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1143000" indent="-228600" latinLnBrk="0" lvl="2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@Test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en-US"/>
              <a:t>@AfterEach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@BeforeEach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1143000" indent="-228600" rtl="0" algn="l" defTabSz="914400" eaLnBrk="1" latinLnBrk="0" hangingPunct="1"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@Test</a:t>
            </a:r>
            <a:endParaRPr lang="ko-KR" altLang="en-US" sz="2000">
              <a:latin typeface="Calibri" charset="0"/>
              <a:ea typeface="Calibri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>
                <a:latin typeface="Calibri" charset="0"/>
                <a:ea typeface="Calibri" charset="0"/>
                <a:cs typeface="+mn-cs"/>
              </a:rPr>
              <a:t>@AfterEach</a:t>
            </a:r>
            <a:endParaRPr lang="ko-KR" altLang="en-US" sz="240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@AfterAll (static)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en-US"/>
              <a:t>Mock Static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en-US"/>
              <a:t>Dependence:</a:t>
            </a:r>
            <a:endParaRPr lang="ko-KR" altLang="en-US"/>
          </a:p>
          <a:p>
            <a:pPr marL="685800" indent="-228600" latinLnBrk="0" lvl="1">
              <a:buFontTx/>
              <a:buNone/>
            </a:pPr>
            <a:r>
              <a:rPr lang="en-US" sz="1800">
                <a:latin typeface="Calibri" charset="0"/>
                <a:ea typeface="Calibri" charset="0"/>
                <a:cs typeface="+mn-cs"/>
              </a:rPr>
              <a:t>&lt;dependency&gt;</a:t>
            </a:r>
            <a:endParaRPr lang="ko-KR" altLang="en-US" sz="180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sz="1800">
                <a:latin typeface="Calibri" charset="0"/>
                <a:ea typeface="Calibri" charset="0"/>
                <a:cs typeface="+mn-cs"/>
              </a:rPr>
              <a:t>            &lt;groupId&gt;org.mockito&lt;/groupId&gt;</a:t>
            </a:r>
            <a:endParaRPr lang="ko-KR" altLang="en-US" sz="180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sz="1800">
                <a:latin typeface="Calibri" charset="0"/>
                <a:ea typeface="Calibri" charset="0"/>
                <a:cs typeface="+mn-cs"/>
              </a:rPr>
              <a:t>            &lt;artifactId&gt;mockito-inline&lt;/artifactId&gt;</a:t>
            </a:r>
            <a:endParaRPr lang="ko-KR" altLang="en-US" sz="180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sz="1800">
                <a:latin typeface="Calibri" charset="0"/>
                <a:ea typeface="Calibri" charset="0"/>
                <a:cs typeface="+mn-cs"/>
              </a:rPr>
              <a:t>            &lt;version&gt;4.6.1&lt;/version&gt;</a:t>
            </a:r>
            <a:endParaRPr lang="ko-KR" altLang="en-US" sz="180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sz="1800">
                <a:latin typeface="Calibri" charset="0"/>
                <a:ea typeface="Calibri" charset="0"/>
                <a:cs typeface="+mn-cs"/>
              </a:rPr>
              <a:t>        &lt;/dependency&gt;</a:t>
            </a:r>
            <a:endParaRPr lang="ko-KR" altLang="en-US" sz="180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Times New Roman"/>
              <a:buChar char="•"/>
            </a:pPr>
            <a:r>
              <a:rPr lang="en-US" sz="2800">
                <a:latin typeface="Calibri" charset="0"/>
                <a:ea typeface="Calibri" charset="0"/>
                <a:cs typeface="+mn-cs"/>
              </a:rPr>
              <a:t>Syntaxe: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0" indent="2540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sz="2400">
                <a:latin typeface="Calibri" charset="0"/>
                <a:ea typeface="Calibri" charset="0"/>
                <a:cs typeface="+mn-cs"/>
              </a:rPr>
              <a:t>MockedStatic&lt;T&gt; mockedClass;</a:t>
            </a:r>
            <a:endParaRPr lang="ko-KR" altLang="en-US" sz="2400">
              <a:latin typeface="Calibri" charset="0"/>
              <a:ea typeface="Calibri" charset="0"/>
              <a:cs typeface="+mn-cs"/>
            </a:endParaRPr>
          </a:p>
          <a:p>
            <a:pPr marL="0" indent="2540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sz="2400">
                <a:latin typeface="Calibri" charset="0"/>
                <a:ea typeface="Calibri" charset="0"/>
                <a:cs typeface="+mn-cs"/>
              </a:rPr>
              <a:t>mockedClass = Mockito.mockStatic(T.class)</a:t>
            </a:r>
            <a:endParaRPr lang="ko-KR" altLang="en-US" sz="2400">
              <a:latin typeface="Calibri" charset="0"/>
              <a:ea typeface="Calibri" charset="0"/>
              <a:cs typeface="+mn-cs"/>
            </a:endParaRPr>
          </a:p>
          <a:p>
            <a:pPr marL="0" indent="2540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sz="2400">
                <a:latin typeface="Calibri" charset="0"/>
                <a:ea typeface="Calibri" charset="0"/>
                <a:cs typeface="+mn-cs"/>
              </a:rPr>
              <a:t>mockedClass.when(lambda method).thenReturn(value);</a:t>
            </a:r>
            <a:endParaRPr lang="ko-KR" altLang="en-US" sz="2400">
              <a:latin typeface="Calibri" charset="0"/>
              <a:ea typeface="Calibri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en-US"/>
              <a:t>Couverture de code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en-US"/>
              <a:t>Intellij run with coverage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en-US"/>
              <a:t>Maven plugin JaCoCo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po_user</dc:creator>
  <cp:lastModifiedBy>po_user</cp:lastModifiedBy>
  <dc:title>PowerPoint Presentation</dc:title>
</cp:coreProperties>
</file>