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96" y="-9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D4C681-D0C9-4EA3-8E66-9A9D02C818A8}" type="datetimeFigureOut">
              <a:rPr lang="en-US" smtClean="0"/>
              <a:t>6/22/2017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74768-21DC-483F-AD20-37BFF3B37914}" type="slidenum">
              <a:rPr lang="en-US" smtClean="0"/>
              <a:t>‹#›</a:t>
            </a:fld>
            <a:endParaRPr lang="en-US"/>
          </a:p>
        </p:txBody>
      </p:sp>
    </p:spTree>
    <p:extLst>
      <p:ext uri="{BB962C8B-B14F-4D97-AF65-F5344CB8AC3E}">
        <p14:creationId xmlns:p14="http://schemas.microsoft.com/office/powerpoint/2010/main" val="2669104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8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ACOM0147</a:t>
            </a:r>
          </a:p>
        </p:txBody>
      </p:sp>
      <p:sp>
        <p:nvSpPr>
          <p:cNvPr id="338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9D74DD9-1534-4044-B4FC-EFDA387A35AC}" type="slidenum">
              <a:rPr lang="en-US" altLang="en-US" smtClean="0">
                <a:latin typeface="Arial" charset="0"/>
              </a:rPr>
              <a:pPr eaLnBrk="1" hangingPunct="1">
                <a:spcBef>
                  <a:spcPct val="0"/>
                </a:spcBef>
              </a:pPr>
              <a:t>4</a:t>
            </a:fld>
            <a:endParaRPr lang="en-US" alt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4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94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E6C0D37-AC7A-4224-9654-D9D2F3879C17}" type="slidenum">
              <a:rPr lang="en-US" altLang="en-US" smtClean="0">
                <a:latin typeface="Arial" charset="0"/>
              </a:rPr>
              <a:pPr eaLnBrk="1" hangingPunct="1">
                <a:spcBef>
                  <a:spcPct val="0"/>
                </a:spcBef>
              </a:pPr>
              <a:t>13</a:t>
            </a:fld>
            <a:endParaRPr lang="en-US" alt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8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ACOM0098</a:t>
            </a:r>
          </a:p>
        </p:txBody>
      </p:sp>
      <p:sp>
        <p:nvSpPr>
          <p:cNvPr id="288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1C9EF63-2C1A-4E00-9B16-6B2424DC6F31}" type="slidenum">
              <a:rPr lang="en-US" altLang="en-US" smtClean="0">
                <a:latin typeface="Arial" charset="0"/>
              </a:rPr>
              <a:pPr eaLnBrk="1" hangingPunct="1">
                <a:spcBef>
                  <a:spcPct val="0"/>
                </a:spcBef>
              </a:pPr>
              <a:t>14</a:t>
            </a:fld>
            <a:endParaRPr lang="en-US" alt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ACOM0064</a:t>
            </a:r>
          </a:p>
        </p:txBody>
      </p:sp>
      <p:sp>
        <p:nvSpPr>
          <p:cNvPr id="253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0258DA2-0DC6-45AB-8AA4-FE98DD4B415A}" type="slidenum">
              <a:rPr lang="en-US" altLang="en-US" smtClean="0">
                <a:latin typeface="Arial" charset="0"/>
              </a:rPr>
              <a:pPr eaLnBrk="1" hangingPunct="1">
                <a:spcBef>
                  <a:spcPct val="0"/>
                </a:spcBef>
              </a:pPr>
              <a:t>15</a:t>
            </a:fld>
            <a:endParaRPr lang="en-US" alt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1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311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37A08EA-0C14-4A82-AC77-BFB3834605C0}" type="slidenum">
              <a:rPr lang="en-US" altLang="en-US" smtClean="0">
                <a:latin typeface="Arial" charset="0"/>
              </a:rPr>
              <a:pPr eaLnBrk="1" hangingPunct="1">
                <a:spcBef>
                  <a:spcPct val="0"/>
                </a:spcBef>
              </a:pPr>
              <a:t>16</a:t>
            </a:fld>
            <a:endParaRPr lang="en-US" alt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3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ACOM0103</a:t>
            </a:r>
          </a:p>
        </p:txBody>
      </p:sp>
      <p:sp>
        <p:nvSpPr>
          <p:cNvPr id="293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E118440-DCE6-4A7B-B45A-19963E20564C}" type="slidenum">
              <a:rPr lang="en-US" altLang="en-US" smtClean="0">
                <a:latin typeface="Arial" charset="0"/>
              </a:rPr>
              <a:pPr eaLnBrk="1" hangingPunct="1">
                <a:spcBef>
                  <a:spcPct val="0"/>
                </a:spcBef>
              </a:pPr>
              <a:t>17</a:t>
            </a:fld>
            <a:endParaRPr lang="en-US" alt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2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AB62643-1239-4252-B78B-659E25A25BD5}" type="slidenum">
              <a:rPr lang="en-US" altLang="en-US" smtClean="0">
                <a:latin typeface="Arial" charset="0"/>
              </a:rPr>
              <a:pPr eaLnBrk="1" hangingPunct="1">
                <a:spcBef>
                  <a:spcPct val="0"/>
                </a:spcBef>
              </a:pPr>
              <a:t>18</a:t>
            </a:fld>
            <a:endParaRPr lang="en-US" alt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5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ACOM0173</a:t>
            </a:r>
          </a:p>
        </p:txBody>
      </p:sp>
      <p:sp>
        <p:nvSpPr>
          <p:cNvPr id="365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751B3DC-1D29-417C-BD40-07ECEF7B52A6}" type="slidenum">
              <a:rPr lang="en-US" altLang="en-US" smtClean="0">
                <a:latin typeface="Arial" charset="0"/>
              </a:rPr>
              <a:pPr eaLnBrk="1" hangingPunct="1">
                <a:spcBef>
                  <a:spcPct val="0"/>
                </a:spcBef>
              </a:pPr>
              <a:t>19</a:t>
            </a:fld>
            <a:endParaRPr lang="en-US" alt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6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356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512A808-89E7-400E-89D4-2A647EC0F805}" type="slidenum">
              <a:rPr lang="en-US" altLang="en-US" smtClean="0">
                <a:latin typeface="Arial" charset="0"/>
              </a:rPr>
              <a:pPr eaLnBrk="1" hangingPunct="1">
                <a:spcBef>
                  <a:spcPct val="0"/>
                </a:spcBef>
              </a:pPr>
              <a:t>20</a:t>
            </a:fld>
            <a:endParaRPr lang="en-US" alt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2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ACOM0072</a:t>
            </a:r>
          </a:p>
        </p:txBody>
      </p:sp>
      <p:sp>
        <p:nvSpPr>
          <p:cNvPr id="262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1723D4D-5BA5-41E1-A622-4CB43E1DB21E}" type="slidenum">
              <a:rPr lang="en-US" altLang="en-US" smtClean="0">
                <a:latin typeface="Arial" charset="0"/>
              </a:rPr>
              <a:pPr eaLnBrk="1" hangingPunct="1">
                <a:spcBef>
                  <a:spcPct val="0"/>
                </a:spcBef>
              </a:pPr>
              <a:t>21</a:t>
            </a:fld>
            <a:endParaRPr lang="en-US" alt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5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85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6E27853-C411-4D6B-866A-3942214AC00F}" type="slidenum">
              <a:rPr lang="en-US" altLang="en-US" smtClean="0">
                <a:latin typeface="Arial" charset="0"/>
              </a:rPr>
              <a:pPr eaLnBrk="1" hangingPunct="1">
                <a:spcBef>
                  <a:spcPct val="0"/>
                </a:spcBef>
              </a:pPr>
              <a:t>22</a:t>
            </a:fld>
            <a:endParaRPr lang="en-US"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ACOM0116</a:t>
            </a:r>
          </a:p>
        </p:txBody>
      </p:sp>
      <p:sp>
        <p:nvSpPr>
          <p:cNvPr id="307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A0F24-402D-4835-8949-6DE711DFFB80}" type="slidenum">
              <a:rPr lang="en-US" altLang="en-US" smtClean="0">
                <a:latin typeface="Arial" charset="0"/>
              </a:rPr>
              <a:pPr eaLnBrk="1" hangingPunct="1">
                <a:spcBef>
                  <a:spcPct val="0"/>
                </a:spcBef>
              </a:pPr>
              <a:t>5</a:t>
            </a:fld>
            <a:endParaRPr lang="en-US" alt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72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B288BE5-9239-4E23-9D4C-7FC20847EA38}" type="slidenum">
              <a:rPr lang="en-US" altLang="en-US" smtClean="0">
                <a:latin typeface="Arial" charset="0"/>
              </a:rPr>
              <a:pPr eaLnBrk="1" hangingPunct="1">
                <a:spcBef>
                  <a:spcPct val="0"/>
                </a:spcBef>
              </a:pPr>
              <a:t>23</a:t>
            </a:fld>
            <a:endParaRPr lang="en-US" alt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0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C3589C3-8E41-474F-9323-D8A0BE5D0FB2}" type="slidenum">
              <a:rPr lang="en-US" altLang="en-US" smtClean="0">
                <a:latin typeface="Arial" charset="0"/>
              </a:rPr>
              <a:pPr eaLnBrk="1" hangingPunct="1">
                <a:spcBef>
                  <a:spcPct val="0"/>
                </a:spcBef>
              </a:pPr>
              <a:t>24</a:t>
            </a:fld>
            <a:endParaRPr lang="en-US" alt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ACOM0066</a:t>
            </a:r>
          </a:p>
        </p:txBody>
      </p:sp>
      <p:sp>
        <p:nvSpPr>
          <p:cNvPr id="256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E85DD8E-811E-41CA-AF4E-06662159210B}" type="slidenum">
              <a:rPr lang="en-US" altLang="en-US" smtClean="0">
                <a:latin typeface="Arial" charset="0"/>
              </a:rPr>
              <a:pPr eaLnBrk="1" hangingPunct="1">
                <a:spcBef>
                  <a:spcPct val="0"/>
                </a:spcBef>
              </a:pPr>
              <a:t>25</a:t>
            </a:fld>
            <a:endParaRPr lang="en-US" alt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1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91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96365B7-42F1-4540-886F-6B9AD412A0E9}" type="slidenum">
              <a:rPr lang="en-US" altLang="en-US" smtClean="0">
                <a:latin typeface="Arial" charset="0"/>
              </a:rPr>
              <a:pPr eaLnBrk="1" hangingPunct="1">
                <a:spcBef>
                  <a:spcPct val="0"/>
                </a:spcBef>
              </a:pPr>
              <a:t>26</a:t>
            </a:fld>
            <a:endParaRPr lang="en-US" alt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7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F465B36-6E9C-4C57-AA1F-34A2B2F76906}" type="slidenum">
              <a:rPr lang="en-US" altLang="en-US" smtClean="0">
                <a:latin typeface="Arial" charset="0"/>
              </a:rPr>
              <a:pPr eaLnBrk="1" hangingPunct="1">
                <a:spcBef>
                  <a:spcPct val="0"/>
                </a:spcBef>
              </a:pPr>
              <a:t>27</a:t>
            </a:fld>
            <a:endParaRPr lang="en-US" alt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6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531AC0E-4783-41FE-ADD0-48E338A98777}" type="slidenum">
              <a:rPr lang="en-US" altLang="en-US" smtClean="0">
                <a:latin typeface="Arial" charset="0"/>
              </a:rPr>
              <a:pPr eaLnBrk="1" hangingPunct="1">
                <a:spcBef>
                  <a:spcPct val="0"/>
                </a:spcBef>
              </a:pPr>
              <a:t>28</a:t>
            </a:fld>
            <a:endParaRPr lang="en-US" alt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9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329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C2D80EB-96DC-43CC-8905-978A0CD758A9}" type="slidenum">
              <a:rPr lang="en-US" altLang="en-US" smtClean="0">
                <a:latin typeface="Arial" charset="0"/>
              </a:rPr>
              <a:pPr eaLnBrk="1" hangingPunct="1">
                <a:spcBef>
                  <a:spcPct val="0"/>
                </a:spcBef>
              </a:pPr>
              <a:t>29</a:t>
            </a:fld>
            <a:endParaRPr lang="en-US" alt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80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D645456-1F65-4CE1-BCF6-183064F9C72E}" type="slidenum">
              <a:rPr lang="en-US" altLang="en-US" smtClean="0">
                <a:latin typeface="Arial" charset="0"/>
              </a:rPr>
              <a:pPr eaLnBrk="1" hangingPunct="1">
                <a:spcBef>
                  <a:spcPct val="0"/>
                </a:spcBef>
              </a:pPr>
              <a:t>30</a:t>
            </a:fld>
            <a:endParaRPr lang="en-US" alt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9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78F1917-3BD4-4E17-B4B2-BBFCD660F495}" type="slidenum">
              <a:rPr lang="en-US" altLang="en-US" smtClean="0">
                <a:latin typeface="Arial" charset="0"/>
              </a:rPr>
              <a:pPr eaLnBrk="1" hangingPunct="1">
                <a:spcBef>
                  <a:spcPct val="0"/>
                </a:spcBef>
              </a:pPr>
              <a:t>31</a:t>
            </a:fld>
            <a:endParaRPr lang="en-US" alt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8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80FB5EB-569B-48C3-8F52-7ABD82D77D01}" type="slidenum">
              <a:rPr lang="en-US" altLang="en-US" smtClean="0">
                <a:latin typeface="Arial" charset="0"/>
              </a:rPr>
              <a:pPr eaLnBrk="1" hangingPunct="1">
                <a:spcBef>
                  <a:spcPct val="0"/>
                </a:spcBef>
              </a:pPr>
              <a:t>32</a:t>
            </a:fld>
            <a:endParaRPr lang="en-US"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7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A9E6658-F644-4A39-A3EF-177AD70EF5BC}" type="slidenum">
              <a:rPr lang="en-US" altLang="en-US" smtClean="0">
                <a:latin typeface="Arial" charset="0"/>
              </a:rPr>
              <a:pPr eaLnBrk="1" hangingPunct="1">
                <a:spcBef>
                  <a:spcPct val="0"/>
                </a:spcBef>
              </a:pPr>
              <a:t>6</a:t>
            </a:fld>
            <a:endParaRPr lang="en-US" alt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9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2593B20-31EC-422F-BC31-D2FDBADD7CB2}" type="slidenum">
              <a:rPr lang="en-US" altLang="en-US" smtClean="0">
                <a:latin typeface="Arial" charset="0"/>
              </a:rPr>
              <a:pPr eaLnBrk="1" hangingPunct="1">
                <a:spcBef>
                  <a:spcPct val="0"/>
                </a:spcBef>
              </a:pPr>
              <a:t>33</a:t>
            </a:fld>
            <a:endParaRPr lang="en-US" alt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64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DBB6795-A180-4EBB-B129-1BCA7417EB1F}" type="slidenum">
              <a:rPr lang="en-US" altLang="en-US" smtClean="0">
                <a:latin typeface="Arial" charset="0"/>
              </a:rPr>
              <a:pPr eaLnBrk="1" hangingPunct="1">
                <a:spcBef>
                  <a:spcPct val="0"/>
                </a:spcBef>
              </a:pPr>
              <a:t>34</a:t>
            </a:fld>
            <a:endParaRPr lang="en-US" alt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ACOM004ask for information from store employees?</a:t>
            </a:r>
          </a:p>
        </p:txBody>
      </p:sp>
      <p:sp>
        <p:nvSpPr>
          <p:cNvPr id="192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BC6F06C-EF8F-4651-AC64-C6BB0AD395AD}" type="slidenum">
              <a:rPr lang="en-US" altLang="en-US" smtClean="0">
                <a:latin typeface="Arial" charset="0"/>
              </a:rPr>
              <a:pPr eaLnBrk="1" hangingPunct="1">
                <a:spcBef>
                  <a:spcPct val="0"/>
                </a:spcBef>
              </a:pPr>
              <a:t>35</a:t>
            </a:fld>
            <a:endParaRPr lang="en-US" alt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2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ACOM0160</a:t>
            </a:r>
          </a:p>
        </p:txBody>
      </p:sp>
      <p:sp>
        <p:nvSpPr>
          <p:cNvPr id="352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D1BB48B-0029-41A1-88E7-F205EEC3EEE7}" type="slidenum">
              <a:rPr lang="en-US" altLang="en-US" smtClean="0">
                <a:latin typeface="Arial" charset="0"/>
              </a:rPr>
              <a:pPr eaLnBrk="1" hangingPunct="1">
                <a:spcBef>
                  <a:spcPct val="0"/>
                </a:spcBef>
              </a:pPr>
              <a:t>36</a:t>
            </a:fld>
            <a:endParaRPr lang="en-US" alt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0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F31DED0-A3FC-4FFF-BDD4-37347C5944D3}" type="slidenum">
              <a:rPr lang="en-US" altLang="en-US" smtClean="0">
                <a:latin typeface="Arial" charset="0"/>
              </a:rPr>
              <a:pPr eaLnBrk="1" hangingPunct="1">
                <a:spcBef>
                  <a:spcPct val="0"/>
                </a:spcBef>
              </a:pPr>
              <a:t>37</a:t>
            </a:fld>
            <a:endParaRPr lang="en-US" alt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1F8ACBE-A76E-408E-BED0-28F5CD79CB69}" type="slidenum">
              <a:rPr lang="en-US" altLang="en-US" smtClean="0">
                <a:latin typeface="Arial" charset="0"/>
              </a:rPr>
              <a:pPr eaLnBrk="1" hangingPunct="1">
                <a:spcBef>
                  <a:spcPct val="0"/>
                </a:spcBef>
              </a:pPr>
              <a:t>38</a:t>
            </a:fld>
            <a:endParaRPr lang="en-US" alt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3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ACOM0161</a:t>
            </a:r>
          </a:p>
        </p:txBody>
      </p:sp>
      <p:sp>
        <p:nvSpPr>
          <p:cNvPr id="353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F978019-BE1F-4612-839B-960E8D9CC8AC}" type="slidenum">
              <a:rPr lang="en-US" altLang="en-US" smtClean="0">
                <a:latin typeface="Arial" charset="0"/>
              </a:rPr>
              <a:pPr eaLnBrk="1" hangingPunct="1">
                <a:spcBef>
                  <a:spcPct val="0"/>
                </a:spcBef>
              </a:pPr>
              <a:t>39</a:t>
            </a:fld>
            <a:endParaRPr lang="en-US" alt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9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ACOM0099</a:t>
            </a:r>
          </a:p>
        </p:txBody>
      </p:sp>
      <p:sp>
        <p:nvSpPr>
          <p:cNvPr id="289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54813A8-AA72-41FA-A3B9-E604F2A787C7}" type="slidenum">
              <a:rPr lang="en-US" altLang="en-US" smtClean="0">
                <a:latin typeface="Arial" charset="0"/>
              </a:rPr>
              <a:pPr eaLnBrk="1" hangingPunct="1">
                <a:spcBef>
                  <a:spcPct val="0"/>
                </a:spcBef>
              </a:pPr>
              <a:t>40</a:t>
            </a:fld>
            <a:endParaRPr lang="en-US" altLang="en-US"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0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350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1347461-989B-4733-80B2-F126A920C732}" type="slidenum">
              <a:rPr lang="en-US" altLang="en-US" smtClean="0">
                <a:latin typeface="Arial" charset="0"/>
              </a:rPr>
              <a:pPr eaLnBrk="1" hangingPunct="1">
                <a:spcBef>
                  <a:spcPct val="0"/>
                </a:spcBef>
              </a:pPr>
              <a:t>41</a:t>
            </a:fld>
            <a:endParaRPr lang="en-US" altLang="en-US"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1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6E01002-874C-4B5C-8C60-1EE4082878E7}" type="slidenum">
              <a:rPr lang="en-US" altLang="en-US" smtClean="0">
                <a:latin typeface="Arial" charset="0"/>
              </a:rPr>
              <a:pPr eaLnBrk="1" hangingPunct="1">
                <a:spcBef>
                  <a:spcPct val="0"/>
                </a:spcBef>
              </a:pPr>
              <a:t>42</a:t>
            </a:fld>
            <a:endParaRPr lang="en-US"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9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369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DABACE7-2E7C-4CCA-854B-513BF6461782}" type="slidenum">
              <a:rPr lang="en-US" altLang="en-US" smtClean="0">
                <a:latin typeface="Arial" charset="0"/>
              </a:rPr>
              <a:pPr eaLnBrk="1" hangingPunct="1">
                <a:spcBef>
                  <a:spcPct val="0"/>
                </a:spcBef>
              </a:pPr>
              <a:t>7</a:t>
            </a:fld>
            <a:endParaRPr lang="en-US" alt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1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73F1736-8971-4089-8A97-8DF9357B9D88}" type="slidenum">
              <a:rPr lang="en-US" altLang="en-US" smtClean="0">
                <a:latin typeface="Arial" charset="0"/>
              </a:rPr>
              <a:pPr eaLnBrk="1" hangingPunct="1">
                <a:spcBef>
                  <a:spcPct val="0"/>
                </a:spcBef>
              </a:pPr>
              <a:t>43</a:t>
            </a:fld>
            <a:endParaRPr lang="en-US" altLang="en-US"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4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54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8382F8D-1B7F-4C8B-94B3-A1FAC5EE0FE6}" type="slidenum">
              <a:rPr lang="en-US" altLang="en-US" smtClean="0">
                <a:latin typeface="Arial" charset="0"/>
              </a:rPr>
              <a:pPr eaLnBrk="1" hangingPunct="1">
                <a:spcBef>
                  <a:spcPct val="0"/>
                </a:spcBef>
              </a:pPr>
              <a:t>44</a:t>
            </a:fld>
            <a:endParaRPr lang="en-US" altLang="en-US"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4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354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8679921-35DC-47AE-BA19-B97AB9F45DAC}" type="slidenum">
              <a:rPr lang="en-US" altLang="en-US" smtClean="0">
                <a:latin typeface="Arial" charset="0"/>
              </a:rPr>
              <a:pPr eaLnBrk="1" hangingPunct="1">
                <a:spcBef>
                  <a:spcPct val="0"/>
                </a:spcBef>
              </a:pPr>
              <a:t>45</a:t>
            </a:fld>
            <a:endParaRPr lang="en-US" altLang="en-US"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2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332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CE4761B-7E52-4667-8BC3-70E4078699CD}" type="slidenum">
              <a:rPr lang="en-US" altLang="en-US" smtClean="0">
                <a:latin typeface="Arial" charset="0"/>
              </a:rPr>
              <a:pPr eaLnBrk="1" hangingPunct="1">
                <a:spcBef>
                  <a:spcPct val="0"/>
                </a:spcBef>
              </a:pPr>
              <a:t>46</a:t>
            </a:fld>
            <a:endParaRPr lang="en-US" altLang="en-US"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4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ACOM0123</a:t>
            </a:r>
          </a:p>
        </p:txBody>
      </p:sp>
      <p:sp>
        <p:nvSpPr>
          <p:cNvPr id="314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EB33B4A-E082-4FAD-8969-0BD26FA7DA99}" type="slidenum">
              <a:rPr lang="en-US" altLang="en-US" smtClean="0">
                <a:latin typeface="Arial" charset="0"/>
              </a:rPr>
              <a:pPr eaLnBrk="1" hangingPunct="1">
                <a:spcBef>
                  <a:spcPct val="0"/>
                </a:spcBef>
              </a:pPr>
              <a:t>47</a:t>
            </a:fld>
            <a:endParaRPr lang="en-US" altLang="en-US"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5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ACOM0114</a:t>
            </a:r>
          </a:p>
        </p:txBody>
      </p:sp>
      <p:sp>
        <p:nvSpPr>
          <p:cNvPr id="305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C662B40-4498-4B2D-8C51-1E85AED96D0F}" type="slidenum">
              <a:rPr lang="en-US" altLang="en-US" smtClean="0">
                <a:latin typeface="Arial" charset="0"/>
              </a:rPr>
              <a:pPr eaLnBrk="1" hangingPunct="1">
                <a:spcBef>
                  <a:spcPct val="0"/>
                </a:spcBef>
              </a:pPr>
              <a:t>48</a:t>
            </a:fld>
            <a:endParaRPr lang="en-US" altLang="en-US"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ACOM0080</a:t>
            </a:r>
          </a:p>
        </p:txBody>
      </p:sp>
      <p:sp>
        <p:nvSpPr>
          <p:cNvPr id="270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D52DA31-3229-49E6-85A2-F3E5EB09EF13}" type="slidenum">
              <a:rPr lang="en-US" altLang="en-US" smtClean="0">
                <a:latin typeface="Arial" charset="0"/>
              </a:rPr>
              <a:pPr eaLnBrk="1" hangingPunct="1">
                <a:spcBef>
                  <a:spcPct val="0"/>
                </a:spcBef>
              </a:pPr>
              <a:t>49</a:t>
            </a:fld>
            <a:endParaRPr lang="en-US" altLang="en-US"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5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ACOM0124</a:t>
            </a:r>
          </a:p>
        </p:txBody>
      </p:sp>
      <p:sp>
        <p:nvSpPr>
          <p:cNvPr id="315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F442509-F74E-4EE0-8EFC-A7C14B1B69DB}" type="slidenum">
              <a:rPr lang="en-US" altLang="en-US" smtClean="0">
                <a:latin typeface="Arial" charset="0"/>
              </a:rPr>
              <a:pPr eaLnBrk="1" hangingPunct="1">
                <a:spcBef>
                  <a:spcPct val="0"/>
                </a:spcBef>
              </a:pPr>
              <a:t>50</a:t>
            </a:fld>
            <a:endParaRPr lang="en-US" altLang="en-US"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9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79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A23AD58-244B-44E1-A90F-6ED6A5E4E97B}" type="slidenum">
              <a:rPr lang="en-US" altLang="en-US" smtClean="0">
                <a:latin typeface="Arial" charset="0"/>
              </a:rPr>
              <a:pPr eaLnBrk="1" hangingPunct="1">
                <a:spcBef>
                  <a:spcPct val="0"/>
                </a:spcBef>
              </a:pPr>
              <a:t>51</a:t>
            </a:fld>
            <a:endParaRPr lang="en-US" altLang="en-US"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49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BAA8B8E-D705-4BC4-8E61-61E0EC55767C}" type="slidenum">
              <a:rPr lang="en-US" altLang="en-US" smtClean="0">
                <a:latin typeface="Arial" charset="0"/>
              </a:rPr>
              <a:pPr eaLnBrk="1" hangingPunct="1">
                <a:spcBef>
                  <a:spcPct val="0"/>
                </a:spcBef>
              </a:pPr>
              <a:t>52</a:t>
            </a:fld>
            <a:endParaRPr lang="en-US"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4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344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3DB906C-3CDE-4755-AFDC-D71EDCF4FE8F}" type="slidenum">
              <a:rPr lang="en-US" altLang="en-US" smtClean="0">
                <a:latin typeface="Arial" charset="0"/>
              </a:rPr>
              <a:pPr eaLnBrk="1" hangingPunct="1">
                <a:spcBef>
                  <a:spcPct val="0"/>
                </a:spcBef>
              </a:pPr>
              <a:t>8</a:t>
            </a:fld>
            <a:endParaRPr lang="en-US" altLang="en-US"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ACOM0167</a:t>
            </a:r>
          </a:p>
        </p:txBody>
      </p:sp>
      <p:sp>
        <p:nvSpPr>
          <p:cNvPr id="359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92519EC-5BCD-456B-8CE0-B3154B531BF6}" type="slidenum">
              <a:rPr lang="en-US" altLang="en-US" smtClean="0">
                <a:latin typeface="Arial" charset="0"/>
              </a:rPr>
              <a:pPr eaLnBrk="1" hangingPunct="1">
                <a:spcBef>
                  <a:spcPct val="0"/>
                </a:spcBef>
              </a:pPr>
              <a:t>53</a:t>
            </a:fld>
            <a:endParaRPr lang="en-US" altLang="en-US"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86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E4DE337-9BE6-478D-A546-BAB2BD643E7F}" type="slidenum">
              <a:rPr lang="en-US" altLang="en-US" smtClean="0">
                <a:latin typeface="Arial" charset="0"/>
              </a:rPr>
              <a:pPr eaLnBrk="1" hangingPunct="1">
                <a:spcBef>
                  <a:spcPct val="0"/>
                </a:spcBef>
              </a:pPr>
              <a:t>54</a:t>
            </a:fld>
            <a:endParaRPr lang="en-US" altLang="en-US"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ACOM0117</a:t>
            </a:r>
          </a:p>
        </p:txBody>
      </p:sp>
      <p:sp>
        <p:nvSpPr>
          <p:cNvPr id="308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2541D8B-E03E-419E-A8DB-F6715E463EE7}" type="slidenum">
              <a:rPr lang="en-US" altLang="en-US" smtClean="0">
                <a:latin typeface="Arial" charset="0"/>
              </a:rPr>
              <a:pPr eaLnBrk="1" hangingPunct="1">
                <a:spcBef>
                  <a:spcPct val="0"/>
                </a:spcBef>
              </a:pPr>
              <a:t>55</a:t>
            </a:fld>
            <a:endParaRPr lang="en-US" altLang="en-US"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9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69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7048D31-4DDB-4E8D-8F16-7E982CF51310}" type="slidenum">
              <a:rPr lang="en-US" altLang="en-US" smtClean="0">
                <a:latin typeface="Arial" charset="0"/>
              </a:rPr>
              <a:pPr eaLnBrk="1" hangingPunct="1">
                <a:spcBef>
                  <a:spcPct val="0"/>
                </a:spcBef>
              </a:pPr>
              <a:t>56</a:t>
            </a:fld>
            <a:endParaRPr lang="en-US" altLang="en-US"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9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59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21ACFD0-EE7B-4F96-9473-CE2C594E1DC1}" type="slidenum">
              <a:rPr lang="en-US" altLang="en-US" smtClean="0">
                <a:latin typeface="Arial" charset="0"/>
              </a:rPr>
              <a:pPr eaLnBrk="1" hangingPunct="1">
                <a:spcBef>
                  <a:spcPct val="0"/>
                </a:spcBef>
              </a:pPr>
              <a:t>57</a:t>
            </a:fld>
            <a:endParaRPr lang="en-US" altLang="en-US"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ACOM0055</a:t>
            </a:r>
          </a:p>
        </p:txBody>
      </p:sp>
      <p:sp>
        <p:nvSpPr>
          <p:cNvPr id="244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03461E6-C840-4C8D-8142-91384048EB26}" type="slidenum">
              <a:rPr lang="en-US" altLang="en-US" smtClean="0">
                <a:latin typeface="Arial" charset="0"/>
              </a:rPr>
              <a:pPr eaLnBrk="1" hangingPunct="1">
                <a:spcBef>
                  <a:spcPct val="0"/>
                </a:spcBef>
              </a:pPr>
              <a:t>58</a:t>
            </a:fld>
            <a:endParaRPr lang="en-US" altLang="en-US"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2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362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05BA7A5-1DF0-419F-A4F7-8B16BAE5E753}" type="slidenum">
              <a:rPr lang="en-US" altLang="en-US" smtClean="0">
                <a:latin typeface="Arial" charset="0"/>
              </a:rPr>
              <a:pPr eaLnBrk="1" hangingPunct="1">
                <a:spcBef>
                  <a:spcPct val="0"/>
                </a:spcBef>
              </a:pPr>
              <a:t>59</a:t>
            </a:fld>
            <a:endParaRPr lang="en-US" altLang="en-US"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0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56D874E-ABD1-4C15-9A57-3894A303FE40}" type="slidenum">
              <a:rPr lang="en-US" altLang="en-US" smtClean="0">
                <a:latin typeface="Arial" charset="0"/>
              </a:rPr>
              <a:pPr eaLnBrk="1" hangingPunct="1">
                <a:spcBef>
                  <a:spcPct val="0"/>
                </a:spcBef>
              </a:pPr>
              <a:t>60</a:t>
            </a:fld>
            <a:endParaRPr lang="en-US" altLang="en-US"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ACOM0166</a:t>
            </a:r>
          </a:p>
        </p:txBody>
      </p:sp>
      <p:sp>
        <p:nvSpPr>
          <p:cNvPr id="358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1904602-76E3-43BA-B56C-40455142D3DD}" type="slidenum">
              <a:rPr lang="en-US" altLang="en-US" smtClean="0">
                <a:latin typeface="Arial" charset="0"/>
              </a:rPr>
              <a:pPr eaLnBrk="1" hangingPunct="1">
                <a:spcBef>
                  <a:spcPct val="0"/>
                </a:spcBef>
              </a:pPr>
              <a:t>61</a:t>
            </a:fld>
            <a:endParaRPr lang="en-US" altLang="en-US"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6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ACOM0135</a:t>
            </a:r>
          </a:p>
        </p:txBody>
      </p:sp>
      <p:sp>
        <p:nvSpPr>
          <p:cNvPr id="326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9BFD84F-7C85-41B5-BBD9-371E2994BB44}" type="slidenum">
              <a:rPr lang="en-US" altLang="en-US" smtClean="0">
                <a:latin typeface="Arial" charset="0"/>
              </a:rPr>
              <a:pPr eaLnBrk="1" hangingPunct="1">
                <a:spcBef>
                  <a:spcPct val="0"/>
                </a:spcBef>
              </a:pPr>
              <a:t>62</a:t>
            </a:fld>
            <a:endParaRPr lang="en-US"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0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90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6AEBBAE-691C-4463-AF23-117047E40C00}" type="slidenum">
              <a:rPr lang="en-US" altLang="en-US" smtClean="0">
                <a:latin typeface="Arial" charset="0"/>
              </a:rPr>
              <a:pPr eaLnBrk="1" hangingPunct="1">
                <a:spcBef>
                  <a:spcPct val="0"/>
                </a:spcBef>
              </a:pPr>
              <a:t>9</a:t>
            </a:fld>
            <a:endParaRPr lang="en-US"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2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282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4E818A2-29DF-4013-8D76-3C265F56B1BD}" type="slidenum">
              <a:rPr lang="en-US" altLang="en-US" smtClean="0">
                <a:latin typeface="Arial" charset="0"/>
              </a:rPr>
              <a:pPr eaLnBrk="1" hangingPunct="1">
                <a:spcBef>
                  <a:spcPct val="0"/>
                </a:spcBef>
              </a:pPr>
              <a:t>10</a:t>
            </a:fld>
            <a:endParaRPr lang="en-US" alt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ACOM0125</a:t>
            </a:r>
          </a:p>
        </p:txBody>
      </p:sp>
      <p:sp>
        <p:nvSpPr>
          <p:cNvPr id="316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30D5815-1AC9-48AB-AE66-17D60B4FC09D}" type="slidenum">
              <a:rPr lang="en-US" altLang="en-US" smtClean="0">
                <a:latin typeface="Arial" charset="0"/>
              </a:rPr>
              <a:pPr eaLnBrk="1" hangingPunct="1">
                <a:spcBef>
                  <a:spcPct val="0"/>
                </a:spcBef>
              </a:pPr>
              <a:t>11</a:t>
            </a:fld>
            <a:endParaRPr lang="en-US" alt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7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DEC9885-5387-4EBC-B870-7EFCA8F85B0B}" type="slidenum">
              <a:rPr lang="en-US" altLang="en-US" smtClean="0">
                <a:latin typeface="Arial" charset="0"/>
              </a:rPr>
              <a:pPr eaLnBrk="1" hangingPunct="1">
                <a:spcBef>
                  <a:spcPct val="0"/>
                </a:spcBef>
              </a:pPr>
              <a:t>12</a:t>
            </a:fld>
            <a:endParaRPr lang="en-US"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08365C-AFED-472B-831F-CA3F87BFB524}"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F1864-0740-48D2-BB74-4D061D0A8ACE}" type="slidenum">
              <a:rPr lang="en-US" smtClean="0"/>
              <a:t>‹#›</a:t>
            </a:fld>
            <a:endParaRPr lang="en-US"/>
          </a:p>
        </p:txBody>
      </p:sp>
    </p:spTree>
    <p:extLst>
      <p:ext uri="{BB962C8B-B14F-4D97-AF65-F5344CB8AC3E}">
        <p14:creationId xmlns:p14="http://schemas.microsoft.com/office/powerpoint/2010/main" val="3637242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08365C-AFED-472B-831F-CA3F87BFB524}"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F1864-0740-48D2-BB74-4D061D0A8ACE}" type="slidenum">
              <a:rPr lang="en-US" smtClean="0"/>
              <a:t>‹#›</a:t>
            </a:fld>
            <a:endParaRPr lang="en-US"/>
          </a:p>
        </p:txBody>
      </p:sp>
    </p:spTree>
    <p:extLst>
      <p:ext uri="{BB962C8B-B14F-4D97-AF65-F5344CB8AC3E}">
        <p14:creationId xmlns:p14="http://schemas.microsoft.com/office/powerpoint/2010/main" val="98602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08365C-AFED-472B-831F-CA3F87BFB524}"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F1864-0740-48D2-BB74-4D061D0A8ACE}" type="slidenum">
              <a:rPr lang="en-US" smtClean="0"/>
              <a:t>‹#›</a:t>
            </a:fld>
            <a:endParaRPr lang="en-US"/>
          </a:p>
        </p:txBody>
      </p:sp>
    </p:spTree>
    <p:extLst>
      <p:ext uri="{BB962C8B-B14F-4D97-AF65-F5344CB8AC3E}">
        <p14:creationId xmlns:p14="http://schemas.microsoft.com/office/powerpoint/2010/main" val="182334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08365C-AFED-472B-831F-CA3F87BFB524}"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F1864-0740-48D2-BB74-4D061D0A8ACE}" type="slidenum">
              <a:rPr lang="en-US" smtClean="0"/>
              <a:t>‹#›</a:t>
            </a:fld>
            <a:endParaRPr lang="en-US"/>
          </a:p>
        </p:txBody>
      </p:sp>
    </p:spTree>
    <p:extLst>
      <p:ext uri="{BB962C8B-B14F-4D97-AF65-F5344CB8AC3E}">
        <p14:creationId xmlns:p14="http://schemas.microsoft.com/office/powerpoint/2010/main" val="265214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08365C-AFED-472B-831F-CA3F87BFB524}"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F1864-0740-48D2-BB74-4D061D0A8ACE}" type="slidenum">
              <a:rPr lang="en-US" smtClean="0"/>
              <a:t>‹#›</a:t>
            </a:fld>
            <a:endParaRPr lang="en-US"/>
          </a:p>
        </p:txBody>
      </p:sp>
    </p:spTree>
    <p:extLst>
      <p:ext uri="{BB962C8B-B14F-4D97-AF65-F5344CB8AC3E}">
        <p14:creationId xmlns:p14="http://schemas.microsoft.com/office/powerpoint/2010/main" val="422341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08365C-AFED-472B-831F-CA3F87BFB524}"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F1864-0740-48D2-BB74-4D061D0A8ACE}" type="slidenum">
              <a:rPr lang="en-US" smtClean="0"/>
              <a:t>‹#›</a:t>
            </a:fld>
            <a:endParaRPr lang="en-US"/>
          </a:p>
        </p:txBody>
      </p:sp>
    </p:spTree>
    <p:extLst>
      <p:ext uri="{BB962C8B-B14F-4D97-AF65-F5344CB8AC3E}">
        <p14:creationId xmlns:p14="http://schemas.microsoft.com/office/powerpoint/2010/main" val="428867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08365C-AFED-472B-831F-CA3F87BFB524}" type="datetimeFigureOut">
              <a:rPr lang="en-US" smtClean="0"/>
              <a:t>6/22/2017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5F1864-0740-48D2-BB74-4D061D0A8ACE}" type="slidenum">
              <a:rPr lang="en-US" smtClean="0"/>
              <a:t>‹#›</a:t>
            </a:fld>
            <a:endParaRPr lang="en-US"/>
          </a:p>
        </p:txBody>
      </p:sp>
    </p:spTree>
    <p:extLst>
      <p:ext uri="{BB962C8B-B14F-4D97-AF65-F5344CB8AC3E}">
        <p14:creationId xmlns:p14="http://schemas.microsoft.com/office/powerpoint/2010/main" val="418451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08365C-AFED-472B-831F-CA3F87BFB524}" type="datetimeFigureOut">
              <a:rPr lang="en-US" smtClean="0"/>
              <a:t>6/22/2017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5F1864-0740-48D2-BB74-4D061D0A8ACE}" type="slidenum">
              <a:rPr lang="en-US" smtClean="0"/>
              <a:t>‹#›</a:t>
            </a:fld>
            <a:endParaRPr lang="en-US"/>
          </a:p>
        </p:txBody>
      </p:sp>
    </p:spTree>
    <p:extLst>
      <p:ext uri="{BB962C8B-B14F-4D97-AF65-F5344CB8AC3E}">
        <p14:creationId xmlns:p14="http://schemas.microsoft.com/office/powerpoint/2010/main" val="419082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8365C-AFED-472B-831F-CA3F87BFB524}" type="datetimeFigureOut">
              <a:rPr lang="en-US" smtClean="0"/>
              <a:t>6/22/2017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5F1864-0740-48D2-BB74-4D061D0A8ACE}" type="slidenum">
              <a:rPr lang="en-US" smtClean="0"/>
              <a:t>‹#›</a:t>
            </a:fld>
            <a:endParaRPr lang="en-US"/>
          </a:p>
        </p:txBody>
      </p:sp>
    </p:spTree>
    <p:extLst>
      <p:ext uri="{BB962C8B-B14F-4D97-AF65-F5344CB8AC3E}">
        <p14:creationId xmlns:p14="http://schemas.microsoft.com/office/powerpoint/2010/main" val="229930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08365C-AFED-472B-831F-CA3F87BFB524}"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F1864-0740-48D2-BB74-4D061D0A8ACE}" type="slidenum">
              <a:rPr lang="en-US" smtClean="0"/>
              <a:t>‹#›</a:t>
            </a:fld>
            <a:endParaRPr lang="en-US"/>
          </a:p>
        </p:txBody>
      </p:sp>
    </p:spTree>
    <p:extLst>
      <p:ext uri="{BB962C8B-B14F-4D97-AF65-F5344CB8AC3E}">
        <p14:creationId xmlns:p14="http://schemas.microsoft.com/office/powerpoint/2010/main" val="70085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08365C-AFED-472B-831F-CA3F87BFB524}"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F1864-0740-48D2-BB74-4D061D0A8ACE}" type="slidenum">
              <a:rPr lang="en-US" smtClean="0"/>
              <a:t>‹#›</a:t>
            </a:fld>
            <a:endParaRPr lang="en-US"/>
          </a:p>
        </p:txBody>
      </p:sp>
    </p:spTree>
    <p:extLst>
      <p:ext uri="{BB962C8B-B14F-4D97-AF65-F5344CB8AC3E}">
        <p14:creationId xmlns:p14="http://schemas.microsoft.com/office/powerpoint/2010/main" val="3885254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8365C-AFED-472B-831F-CA3F87BFB524}" type="datetimeFigureOut">
              <a:rPr lang="en-US" smtClean="0"/>
              <a:t>6/22/2017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F1864-0740-48D2-BB74-4D061D0A8ACE}" type="slidenum">
              <a:rPr lang="en-US" smtClean="0"/>
              <a:t>‹#›</a:t>
            </a:fld>
            <a:endParaRPr lang="en-US"/>
          </a:p>
        </p:txBody>
      </p:sp>
    </p:spTree>
    <p:extLst>
      <p:ext uri="{BB962C8B-B14F-4D97-AF65-F5344CB8AC3E}">
        <p14:creationId xmlns:p14="http://schemas.microsoft.com/office/powerpoint/2010/main" val="3651356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532805"/>
            <a:ext cx="9144000" cy="5868293"/>
          </a:xfrm>
          <a:noFill/>
        </p:spPr>
        <p:txBody>
          <a:bodyPr anchor="t"/>
          <a:lstStyle/>
          <a:p>
            <a:pPr algn="l" eaLnBrk="1" hangingPunct="1"/>
            <a:r>
              <a:rPr lang="en-US" altLang="en-US" sz="2000"/>
              <a:t>I am going to show you a number of everyday communication tasks. </a:t>
            </a:r>
            <a:br>
              <a:rPr lang="en-US" altLang="en-US" sz="2000"/>
            </a:br>
            <a:r>
              <a:rPr lang="en-US" altLang="en-US" sz="2000"/>
              <a:t/>
            </a:r>
            <a:br>
              <a:rPr lang="en-US" altLang="en-US" sz="2000"/>
            </a:br>
            <a:r>
              <a:rPr lang="en-US" altLang="en-US" sz="2000"/>
              <a:t>Communication tasks are activities and situations that involve speaking and listening, reading and writing, and using numbers. </a:t>
            </a:r>
            <a:br>
              <a:rPr lang="en-US" altLang="en-US" sz="2000"/>
            </a:br>
            <a:r>
              <a:rPr lang="en-US" altLang="en-US" sz="2000"/>
              <a:t/>
            </a:r>
            <a:br>
              <a:rPr lang="en-US" altLang="en-US" sz="2000"/>
            </a:br>
            <a:r>
              <a:rPr lang="en-US" altLang="en-US" sz="2000"/>
              <a:t>We want to know how effectively you perform these tasks. </a:t>
            </a:r>
            <a:br>
              <a:rPr lang="en-US" altLang="en-US" sz="2000"/>
            </a:br>
            <a:r>
              <a:rPr lang="en-US" altLang="en-US" sz="2000"/>
              <a:t/>
            </a:r>
            <a:br>
              <a:rPr lang="en-US" altLang="en-US" sz="2000"/>
            </a:br>
            <a:r>
              <a:rPr lang="en-US" altLang="en-US" sz="2000"/>
              <a:t>“</a:t>
            </a:r>
            <a:r>
              <a:rPr lang="en-US" altLang="en-US" sz="2000" u="sng"/>
              <a:t>Effectively</a:t>
            </a:r>
            <a:r>
              <a:rPr lang="en-US" altLang="en-US" sz="2000"/>
              <a:t>” means that</a:t>
            </a:r>
            <a:br>
              <a:rPr lang="en-US" altLang="en-US" sz="2000"/>
            </a:br>
            <a:r>
              <a:rPr lang="en-US" altLang="en-US" sz="2000"/>
              <a:t>	</a:t>
            </a:r>
            <a:r>
              <a:rPr lang="en-US" altLang="en-US" sz="2000">
                <a:sym typeface="Symbol" pitchFamily="18" charset="2"/>
              </a:rPr>
              <a:t> </a:t>
            </a:r>
            <a:r>
              <a:rPr lang="en-US" altLang="en-US" sz="2000" b="1">
                <a:sym typeface="Symbol" pitchFamily="18" charset="2"/>
              </a:rPr>
              <a:t>you accomplish what you want to</a:t>
            </a:r>
            <a:br>
              <a:rPr lang="en-US" altLang="en-US" sz="2000" b="1">
                <a:sym typeface="Symbol" pitchFamily="18" charset="2"/>
              </a:rPr>
            </a:br>
            <a:r>
              <a:rPr lang="en-US" altLang="en-US" sz="2000" b="1">
                <a:sym typeface="Symbol" pitchFamily="18" charset="2"/>
              </a:rPr>
              <a:t>	</a:t>
            </a:r>
            <a:r>
              <a:rPr lang="en-US" altLang="en-US" sz="2000">
                <a:sym typeface="Symbol" pitchFamily="18" charset="2"/>
              </a:rPr>
              <a:t> </a:t>
            </a:r>
            <a:r>
              <a:rPr lang="en-US" altLang="en-US" sz="2000" b="1">
                <a:sym typeface="Symbol" pitchFamily="18" charset="2"/>
              </a:rPr>
              <a:t>without help</a:t>
            </a:r>
            <a:br>
              <a:rPr lang="en-US" altLang="en-US" sz="2000" b="1">
                <a:sym typeface="Symbol" pitchFamily="18" charset="2"/>
              </a:rPr>
            </a:br>
            <a:r>
              <a:rPr lang="en-US" altLang="en-US" sz="2000" b="1">
                <a:sym typeface="Symbol" pitchFamily="18" charset="2"/>
              </a:rPr>
              <a:t>	</a:t>
            </a:r>
            <a:r>
              <a:rPr lang="en-US" altLang="en-US" sz="2000">
                <a:sym typeface="Symbol" pitchFamily="18" charset="2"/>
              </a:rPr>
              <a:t> </a:t>
            </a:r>
            <a:r>
              <a:rPr lang="en-US" altLang="en-US" sz="2000" b="1">
                <a:sym typeface="Symbol" pitchFamily="18" charset="2"/>
              </a:rPr>
              <a:t>and without taking too much time or effort. </a:t>
            </a:r>
            <a:br>
              <a:rPr lang="en-US" altLang="en-US" sz="2000" b="1">
                <a:sym typeface="Symbol" pitchFamily="18" charset="2"/>
              </a:rPr>
            </a:br>
            <a:r>
              <a:rPr lang="en-US" altLang="en-US" sz="2000" b="1">
                <a:sym typeface="Symbol" pitchFamily="18" charset="2"/>
              </a:rPr>
              <a:t/>
            </a:r>
            <a:br>
              <a:rPr lang="en-US" altLang="en-US" sz="2000" b="1">
                <a:sym typeface="Symbol" pitchFamily="18" charset="2"/>
              </a:rPr>
            </a:br>
            <a:r>
              <a:rPr lang="en-US" altLang="en-US" sz="2000">
                <a:sym typeface="Symbol" pitchFamily="18" charset="2"/>
              </a:rPr>
              <a:t>Your task will be to tell us how effectively you perform each task </a:t>
            </a:r>
            <a:r>
              <a:rPr lang="en-US" altLang="en-US" sz="2000" u="sng">
                <a:sym typeface="Symbol" pitchFamily="18" charset="2"/>
              </a:rPr>
              <a:t>when you have the opportunity to try it</a:t>
            </a:r>
            <a:r>
              <a:rPr lang="en-US" altLang="en-US" sz="2000">
                <a:sym typeface="Symbol" pitchFamily="18" charset="2"/>
              </a:rPr>
              <a:t>. </a:t>
            </a:r>
            <a:br>
              <a:rPr lang="en-US" altLang="en-US" sz="2000">
                <a:sym typeface="Symbol" pitchFamily="18" charset="2"/>
              </a:rPr>
            </a:br>
            <a:r>
              <a:rPr lang="en-US" altLang="en-US" sz="2000">
                <a:sym typeface="Symbol" pitchFamily="18" charset="2"/>
              </a:rPr>
              <a:t/>
            </a:r>
            <a:br>
              <a:rPr lang="en-US" altLang="en-US" sz="2000">
                <a:sym typeface="Symbol" pitchFamily="18" charset="2"/>
              </a:rPr>
            </a:br>
            <a:r>
              <a:rPr lang="en-US" altLang="en-US" sz="2000">
                <a:sym typeface="Symbol" pitchFamily="18" charset="2"/>
              </a:rPr>
              <a:t>To do this, you will use the rating scale shown on the next page:</a:t>
            </a:r>
          </a:p>
        </p:txBody>
      </p:sp>
    </p:spTree>
    <p:extLst>
      <p:ext uri="{BB962C8B-B14F-4D97-AF65-F5344CB8AC3E}">
        <p14:creationId xmlns:p14="http://schemas.microsoft.com/office/powerpoint/2010/main" val="236444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talk about movies that you have seen?</a:t>
            </a:r>
          </a:p>
        </p:txBody>
      </p:sp>
      <p:sp>
        <p:nvSpPr>
          <p:cNvPr id="98307"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98308"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8309"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8310"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8311"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8312"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8313"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98314"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98315"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98316"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98317"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53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leave a message on an answering machine?</a:t>
            </a:r>
          </a:p>
        </p:txBody>
      </p:sp>
      <p:sp>
        <p:nvSpPr>
          <p:cNvPr id="132099"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32100"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2101"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2102"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2103"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2104"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2105"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32106"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32107"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32108"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32109"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52441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understand your bank/credit card statements?</a:t>
            </a:r>
          </a:p>
        </p:txBody>
      </p:sp>
      <p:sp>
        <p:nvSpPr>
          <p:cNvPr id="43011"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43012"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43013"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43014"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43015"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43016"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43017"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43018"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43019"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43020"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43021"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231482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understand medicine labels?</a:t>
            </a:r>
          </a:p>
        </p:txBody>
      </p:sp>
      <p:sp>
        <p:nvSpPr>
          <p:cNvPr id="110595"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1059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1059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1059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1059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10600"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10601"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10602"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10603"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10604"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10605"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92939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say the names of body parts?</a:t>
            </a:r>
          </a:p>
        </p:txBody>
      </p:sp>
      <p:sp>
        <p:nvSpPr>
          <p:cNvPr id="104451"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04452"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4453"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4454"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4455"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4456"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4457"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04458"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04459"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04460"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04461"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77245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talk about your day with family or friends?</a:t>
            </a:r>
          </a:p>
        </p:txBody>
      </p:sp>
      <p:sp>
        <p:nvSpPr>
          <p:cNvPr id="69635"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6963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963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963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963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9640"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9641"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69642"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69643"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69644"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69645"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3535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follow simple spoken requests (e.g., pass the salt)?</a:t>
            </a:r>
          </a:p>
        </p:txBody>
      </p:sp>
      <p:sp>
        <p:nvSpPr>
          <p:cNvPr id="126979"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26980"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6981"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6982"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6983"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6984"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6985"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26986"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26987"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26988"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26989"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781900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tell people about yourself?</a:t>
            </a:r>
          </a:p>
        </p:txBody>
      </p:sp>
      <p:sp>
        <p:nvSpPr>
          <p:cNvPr id="109571"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09572"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9573"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9574"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9575"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9576"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9577"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09578"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09579"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09580"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09581"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048681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correct mistakes you make when you talk?</a:t>
            </a:r>
          </a:p>
        </p:txBody>
      </p:sp>
      <p:sp>
        <p:nvSpPr>
          <p:cNvPr id="68611"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68612"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8613"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8614"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8615"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8616"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8617"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68618"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68619"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68620"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68621"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696489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0" y="0"/>
            <a:ext cx="9144000" cy="1418333"/>
          </a:xfrm>
        </p:spPr>
        <p:txBody>
          <a:bodyPr/>
          <a:lstStyle/>
          <a:p>
            <a:pPr algn="l" eaLnBrk="1" hangingPunct="1"/>
            <a:r>
              <a:rPr lang="en-US" altLang="en-US" sz="3000" b="1"/>
              <a:t>How effectively do you</a:t>
            </a:r>
            <a:br>
              <a:rPr lang="en-US" altLang="en-US" sz="3000" b="1"/>
            </a:br>
            <a:r>
              <a:rPr lang="en-US" altLang="en-US" sz="3000" b="1"/>
              <a:t>understand your closest family member or friend when they talk to you?</a:t>
            </a:r>
          </a:p>
        </p:txBody>
      </p:sp>
      <p:sp>
        <p:nvSpPr>
          <p:cNvPr id="181251"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81252"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81253"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81254"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81255"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81256"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81257"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81258"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81259"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81260"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81261"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416133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275333"/>
            <a:ext cx="9144000" cy="1143000"/>
          </a:xfrm>
        </p:spPr>
        <p:txBody>
          <a:bodyPr/>
          <a:lstStyle/>
          <a:p>
            <a:pPr eaLnBrk="1" hangingPunct="1"/>
            <a:r>
              <a:rPr lang="en-US" altLang="en-US" sz="1800" b="1"/>
              <a:t>You will rate how effectively you perform tasks using the following categories:</a:t>
            </a:r>
            <a:r>
              <a:rPr lang="en-US" altLang="en-US" sz="2000"/>
              <a:t> </a:t>
            </a:r>
          </a:p>
        </p:txBody>
      </p:sp>
      <p:sp>
        <p:nvSpPr>
          <p:cNvPr id="3075" name="Rectangle 3"/>
          <p:cNvSpPr>
            <a:spLocks noGrp="1" noChangeArrowheads="1"/>
          </p:cNvSpPr>
          <p:nvPr>
            <p:ph type="body" idx="1"/>
          </p:nvPr>
        </p:nvSpPr>
        <p:spPr>
          <a:xfrm>
            <a:off x="1524000" y="1218903"/>
            <a:ext cx="7620000" cy="4801195"/>
          </a:xfrm>
        </p:spPr>
        <p:txBody>
          <a:bodyPr/>
          <a:lstStyle/>
          <a:p>
            <a:pPr eaLnBrk="1" hangingPunct="1">
              <a:buFontTx/>
              <a:buNone/>
            </a:pPr>
            <a:endParaRPr lang="en-US" altLang="en-US" sz="1800"/>
          </a:p>
          <a:p>
            <a:pPr eaLnBrk="1" hangingPunct="1">
              <a:buFont typeface="Wingdings" pitchFamily="2" charset="2"/>
              <a:buChar char="ß"/>
            </a:pPr>
            <a:r>
              <a:rPr lang="en-US" altLang="en-US" sz="1800">
                <a:sym typeface="Wingdings" pitchFamily="2" charset="2"/>
              </a:rPr>
              <a:t>Completely: You perform the task 100% effectively. </a:t>
            </a:r>
            <a:endParaRPr lang="en-US" altLang="en-US" sz="1800"/>
          </a:p>
          <a:p>
            <a:pPr eaLnBrk="1" hangingPunct="1">
              <a:buFontTx/>
              <a:buNone/>
            </a:pPr>
            <a:endParaRPr lang="en-US" altLang="en-US" sz="1200"/>
          </a:p>
          <a:p>
            <a:pPr eaLnBrk="1" hangingPunct="1">
              <a:buFont typeface="Wingdings" pitchFamily="2" charset="2"/>
              <a:buChar char="ß"/>
            </a:pPr>
            <a:r>
              <a:rPr lang="en-US" altLang="en-US" sz="1800">
                <a:sym typeface="Wingdings" pitchFamily="2" charset="2"/>
              </a:rPr>
              <a:t>Mostly: You perform the task 70% to 99% effectively. </a:t>
            </a:r>
          </a:p>
          <a:p>
            <a:pPr eaLnBrk="1" hangingPunct="1">
              <a:buFont typeface="Wingdings" pitchFamily="2" charset="2"/>
              <a:buChar char="ß"/>
            </a:pPr>
            <a:endParaRPr lang="en-US" altLang="en-US" sz="1800"/>
          </a:p>
          <a:p>
            <a:pPr eaLnBrk="1" hangingPunct="1">
              <a:buFont typeface="Wingdings" pitchFamily="2" charset="2"/>
              <a:buChar char="ß"/>
            </a:pPr>
            <a:endParaRPr lang="en-US" altLang="en-US" sz="1800"/>
          </a:p>
          <a:p>
            <a:pPr eaLnBrk="1" hangingPunct="1">
              <a:buFont typeface="Wingdings" pitchFamily="2" charset="2"/>
              <a:buChar char="ß"/>
            </a:pPr>
            <a:endParaRPr lang="en-US" altLang="en-US" sz="1400"/>
          </a:p>
          <a:p>
            <a:pPr eaLnBrk="1" hangingPunct="1">
              <a:buFont typeface="Wingdings" pitchFamily="2" charset="2"/>
              <a:buChar char="ß"/>
            </a:pPr>
            <a:r>
              <a:rPr lang="en-US" altLang="en-US" sz="1800"/>
              <a:t>Somewhat: You perform the task 30% to 70% effectively. </a:t>
            </a:r>
          </a:p>
          <a:p>
            <a:pPr eaLnBrk="1" hangingPunct="1">
              <a:buFont typeface="Wingdings" pitchFamily="2" charset="2"/>
              <a:buChar char="ß"/>
            </a:pPr>
            <a:endParaRPr lang="en-US" altLang="en-US" sz="1800"/>
          </a:p>
          <a:p>
            <a:pPr eaLnBrk="1" hangingPunct="1">
              <a:buFont typeface="Wingdings" pitchFamily="2" charset="2"/>
              <a:buChar char="ß"/>
            </a:pPr>
            <a:endParaRPr lang="en-US" altLang="en-US" sz="1800"/>
          </a:p>
          <a:p>
            <a:pPr eaLnBrk="1" hangingPunct="1">
              <a:buFont typeface="Wingdings" pitchFamily="2" charset="2"/>
              <a:buChar char="ß"/>
            </a:pPr>
            <a:endParaRPr lang="en-US" altLang="en-US" sz="1800"/>
          </a:p>
          <a:p>
            <a:pPr eaLnBrk="1" hangingPunct="1">
              <a:buFont typeface="Wingdings" pitchFamily="2" charset="2"/>
              <a:buChar char="ß"/>
            </a:pPr>
            <a:r>
              <a:rPr lang="en-US" altLang="en-US" sz="1800"/>
              <a:t>Not very: You perform the task less than 30% effectively. </a:t>
            </a:r>
          </a:p>
          <a:p>
            <a:pPr eaLnBrk="1" hangingPunct="1">
              <a:buFont typeface="Wingdings" pitchFamily="2" charset="2"/>
              <a:buChar char="ß"/>
            </a:pPr>
            <a:endParaRPr lang="en-US" altLang="en-US" sz="2400"/>
          </a:p>
          <a:p>
            <a:pPr eaLnBrk="1" hangingPunct="1">
              <a:buFont typeface="Wingdings" pitchFamily="2" charset="2"/>
              <a:buChar char="ß"/>
            </a:pPr>
            <a:r>
              <a:rPr lang="en-US" altLang="en-US" sz="1800"/>
              <a:t>Does not apply to me: You do not have the opportunity to try the task. </a:t>
            </a:r>
          </a:p>
        </p:txBody>
      </p:sp>
      <p:sp>
        <p:nvSpPr>
          <p:cNvPr id="307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07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07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07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080" name="Rectangle 9"/>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081" name="Text Box 10"/>
          <p:cNvSpPr txBox="1">
            <a:spLocks noChangeArrowheads="1"/>
          </p:cNvSpPr>
          <p:nvPr/>
        </p:nvSpPr>
        <p:spPr bwMode="auto">
          <a:xfrm>
            <a:off x="1" y="6247805"/>
            <a:ext cx="8229298"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2000" b="1"/>
              <a:t>Do you have any questions?</a:t>
            </a:r>
            <a:r>
              <a:rPr lang="en-US" altLang="en-US" sz="2000"/>
              <a:t> </a:t>
            </a:r>
          </a:p>
        </p:txBody>
      </p:sp>
      <p:sp>
        <p:nvSpPr>
          <p:cNvPr id="3082" name="Text Box 11"/>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3083" name="Text Box 12"/>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3084" name="Text Box 13"/>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3085" name="Text Box 14"/>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3086" name="Text Box 15"/>
          <p:cNvSpPr txBox="1">
            <a:spLocks noChangeArrowheads="1"/>
          </p:cNvSpPr>
          <p:nvPr/>
        </p:nvSpPr>
        <p:spPr bwMode="auto">
          <a:xfrm>
            <a:off x="228298" y="5258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316619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answer yes/no questions?</a:t>
            </a:r>
          </a:p>
        </p:txBody>
      </p:sp>
      <p:sp>
        <p:nvSpPr>
          <p:cNvPr id="172035"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7203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203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203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203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2040"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2041"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72042"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72043"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72044"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72045"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14768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share opinions?</a:t>
            </a:r>
          </a:p>
        </p:txBody>
      </p:sp>
      <p:sp>
        <p:nvSpPr>
          <p:cNvPr id="77827"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77828"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7829"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7830"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7831"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7832"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7833"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77834"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77835"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77836"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77837"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2176624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explain your health concerns to your doctor?</a:t>
            </a:r>
          </a:p>
        </p:txBody>
      </p:sp>
      <p:sp>
        <p:nvSpPr>
          <p:cNvPr id="101379"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01380"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1381"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1382"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1383"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1384"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1385"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01386"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01387"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01388"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01389"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433193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write a personal letter?</a:t>
            </a:r>
          </a:p>
        </p:txBody>
      </p:sp>
      <p:sp>
        <p:nvSpPr>
          <p:cNvPr id="88067"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88068"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8069"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8070"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8071"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8072"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8073"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88074"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88075"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88076"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88077"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89713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write a simple “to do” list?</a:t>
            </a:r>
          </a:p>
        </p:txBody>
      </p:sp>
      <p:sp>
        <p:nvSpPr>
          <p:cNvPr id="35843"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35844"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5845"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5846"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5847"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5848"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5849"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35850"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35851"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35852"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35853"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473621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follow a story someone tells?</a:t>
            </a:r>
          </a:p>
        </p:txBody>
      </p:sp>
      <p:sp>
        <p:nvSpPr>
          <p:cNvPr id="71683"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71684"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1685"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1686"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1687"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1688"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1689"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71690"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71691"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71692"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71693"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476639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say your address?</a:t>
            </a:r>
          </a:p>
        </p:txBody>
      </p:sp>
      <p:sp>
        <p:nvSpPr>
          <p:cNvPr id="107523"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07524"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7525"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7526"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7527"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7528"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7529"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07530"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07531"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07532"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07533"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4050621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read product labels?</a:t>
            </a:r>
          </a:p>
        </p:txBody>
      </p:sp>
      <p:sp>
        <p:nvSpPr>
          <p:cNvPr id="23555"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2355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355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355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355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3560"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3561"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23562"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23563"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23564"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23565"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951959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read food labels?</a:t>
            </a:r>
          </a:p>
        </p:txBody>
      </p:sp>
      <p:sp>
        <p:nvSpPr>
          <p:cNvPr id="22531"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22532"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2533"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2534"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2535"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2536"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2537"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22538"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22539"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22540"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22541"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908806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say your name?</a:t>
            </a:r>
          </a:p>
        </p:txBody>
      </p:sp>
      <p:sp>
        <p:nvSpPr>
          <p:cNvPr id="145411"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45412"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5413"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5414"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5415"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5416"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5417"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45418"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45419"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45420"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45421"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275504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33714" y="1714500"/>
            <a:ext cx="7910286" cy="4686598"/>
          </a:xfrm>
          <a:noFill/>
        </p:spPr>
        <p:txBody>
          <a:bodyPr anchor="t"/>
          <a:lstStyle/>
          <a:p>
            <a:pPr algn="l"/>
            <a:r>
              <a:rPr lang="en-US" altLang="en-US" sz="3000" b="1"/>
              <a:t>That’s because</a:t>
            </a:r>
            <a:r>
              <a:rPr lang="en-US" altLang="en-US" sz="3000"/>
              <a:t/>
            </a:r>
            <a:br>
              <a:rPr lang="en-US" altLang="en-US" sz="3000"/>
            </a:br>
            <a:r>
              <a:rPr lang="en-US" altLang="en-US" sz="3000"/>
              <a:t/>
            </a:r>
            <a:br>
              <a:rPr lang="en-US" altLang="en-US" sz="3000"/>
            </a:br>
            <a:r>
              <a:rPr lang="en-US" altLang="en-US" sz="3000"/>
              <a:t>	</a:t>
            </a:r>
            <a:r>
              <a:rPr lang="en-US" altLang="en-US" sz="2100" b="1">
                <a:sym typeface="Wingdings" pitchFamily="2" charset="2"/>
              </a:rPr>
              <a:t>Of my communication difficulties</a:t>
            </a:r>
            <a:r>
              <a:rPr lang="en-US" altLang="en-US" sz="2000" b="1">
                <a:sym typeface="Symbol" pitchFamily="18" charset="2"/>
              </a:rPr>
              <a:t> </a:t>
            </a:r>
            <a:br>
              <a:rPr lang="en-US" altLang="en-US" sz="2000" b="1">
                <a:sym typeface="Symbol" pitchFamily="18" charset="2"/>
              </a:rPr>
            </a:br>
            <a:r>
              <a:rPr lang="en-US" altLang="en-US" sz="2000" b="1">
                <a:sym typeface="Symbol" pitchFamily="18" charset="2"/>
              </a:rPr>
              <a:t/>
            </a:r>
            <a:br>
              <a:rPr lang="en-US" altLang="en-US" sz="2000" b="1">
                <a:sym typeface="Symbol" pitchFamily="18" charset="2"/>
              </a:rPr>
            </a:br>
            <a:r>
              <a:rPr lang="en-US" altLang="en-US" sz="2000" b="1">
                <a:sym typeface="Symbol" pitchFamily="18" charset="2"/>
              </a:rPr>
              <a:t>	</a:t>
            </a:r>
            <a:r>
              <a:rPr lang="en-US" altLang="en-US" sz="2100" b="1">
                <a:sym typeface="Wingdings" pitchFamily="2" charset="2"/>
              </a:rPr>
              <a:t>Of some other reason not related to my </a:t>
            </a:r>
            <a:br>
              <a:rPr lang="en-US" altLang="en-US" sz="2100" b="1">
                <a:sym typeface="Wingdings" pitchFamily="2" charset="2"/>
              </a:rPr>
            </a:br>
            <a:r>
              <a:rPr lang="en-US" altLang="en-US" sz="2100" b="1">
                <a:sym typeface="Wingdings" pitchFamily="2" charset="2"/>
              </a:rPr>
              <a:t>	communication difficulties</a:t>
            </a:r>
            <a:endParaRPr lang="en-US" altLang="en-US" sz="2600" b="1">
              <a:sym typeface="Wingdings" pitchFamily="2" charset="2"/>
            </a:endParaRPr>
          </a:p>
        </p:txBody>
      </p:sp>
      <p:sp>
        <p:nvSpPr>
          <p:cNvPr id="4099" name="Oval 4"/>
          <p:cNvSpPr>
            <a:spLocks noChangeArrowheads="1"/>
          </p:cNvSpPr>
          <p:nvPr/>
        </p:nvSpPr>
        <p:spPr bwMode="auto">
          <a:xfrm>
            <a:off x="1741714" y="2857500"/>
            <a:ext cx="217714" cy="2143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4100" name="Oval 5"/>
          <p:cNvSpPr>
            <a:spLocks noChangeArrowheads="1"/>
          </p:cNvSpPr>
          <p:nvPr/>
        </p:nvSpPr>
        <p:spPr bwMode="auto">
          <a:xfrm>
            <a:off x="1741714" y="3571875"/>
            <a:ext cx="217714" cy="2143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4101" name="Rectangle 2"/>
          <p:cNvSpPr txBox="1">
            <a:spLocks noChangeArrowheads="1"/>
          </p:cNvSpPr>
          <p:nvPr/>
        </p:nvSpPr>
        <p:spPr bwMode="auto">
          <a:xfrm>
            <a:off x="0" y="275333"/>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algn="ctr" eaLnBrk="1" hangingPunct="1">
              <a:spcBef>
                <a:spcPct val="0"/>
              </a:spcBef>
              <a:buFontTx/>
              <a:buNone/>
            </a:pPr>
            <a:r>
              <a:rPr lang="en-US" altLang="en-US" sz="1800" b="1">
                <a:solidFill>
                  <a:schemeClr val="tx2"/>
                </a:solidFill>
              </a:rPr>
              <a:t>Whenever you answer “Does Not Apply”, I will ask you the following question:</a:t>
            </a:r>
            <a:endParaRPr lang="en-US" altLang="en-US" sz="2000">
              <a:solidFill>
                <a:schemeClr val="tx2"/>
              </a:solidFill>
            </a:endParaRPr>
          </a:p>
        </p:txBody>
      </p:sp>
    </p:spTree>
    <p:extLst>
      <p:ext uri="{BB962C8B-B14F-4D97-AF65-F5344CB8AC3E}">
        <p14:creationId xmlns:p14="http://schemas.microsoft.com/office/powerpoint/2010/main" val="3715674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understand newspaper headlines?</a:t>
            </a:r>
          </a:p>
        </p:txBody>
      </p:sp>
      <p:sp>
        <p:nvSpPr>
          <p:cNvPr id="96259"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96260"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6261"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6262"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6263"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6264"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6265"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96266"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96267"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96268"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96269"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2387750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explain how to get somewhere?</a:t>
            </a:r>
          </a:p>
        </p:txBody>
      </p:sp>
      <p:sp>
        <p:nvSpPr>
          <p:cNvPr id="15363"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5364"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365"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366"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367"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368"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369"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5370"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5371"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5372"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5373"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076839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write your phone number?</a:t>
            </a:r>
          </a:p>
        </p:txBody>
      </p:sp>
      <p:sp>
        <p:nvSpPr>
          <p:cNvPr id="33795"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3379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379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379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379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3800"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3801"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33802"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33803"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33804"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33805"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073897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read traffic signs?</a:t>
            </a:r>
          </a:p>
        </p:txBody>
      </p:sp>
      <p:sp>
        <p:nvSpPr>
          <p:cNvPr id="25603"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25604"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5605"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5606"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5607"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5608"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5609"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25610"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25611"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25612"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25613"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346490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discuss family matters with your spouse and children?</a:t>
            </a:r>
          </a:p>
        </p:txBody>
      </p:sp>
      <p:sp>
        <p:nvSpPr>
          <p:cNvPr id="79875"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7987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987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987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987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9880"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9881"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79882"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79883"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79884"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79885"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42192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ask for information from store employees?</a:t>
            </a:r>
          </a:p>
        </p:txBody>
      </p:sp>
      <p:sp>
        <p:nvSpPr>
          <p:cNvPr id="8195"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819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19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19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19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200"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201"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8202"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8203"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8204"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8205"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236727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0" y="0"/>
            <a:ext cx="9144000" cy="1418333"/>
          </a:xfrm>
        </p:spPr>
        <p:txBody>
          <a:bodyPr/>
          <a:lstStyle/>
          <a:p>
            <a:pPr algn="l" eaLnBrk="1" hangingPunct="1"/>
            <a:r>
              <a:rPr lang="en-US" altLang="en-US" sz="3000" b="1"/>
              <a:t>How effectively do you</a:t>
            </a:r>
            <a:br>
              <a:rPr lang="en-US" altLang="en-US" sz="3000" b="1"/>
            </a:br>
            <a:r>
              <a:rPr lang="en-US" altLang="en-US" sz="3000" b="1"/>
              <a:t>make yourself understood when you speak with strangers?</a:t>
            </a:r>
          </a:p>
        </p:txBody>
      </p:sp>
      <p:sp>
        <p:nvSpPr>
          <p:cNvPr id="167939"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67940"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7941"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7942"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7943"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7944"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7945"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67946"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67947"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67948"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67949"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852604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fill out simple forms?</a:t>
            </a:r>
          </a:p>
        </p:txBody>
      </p:sp>
      <p:sp>
        <p:nvSpPr>
          <p:cNvPr id="16387"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6388"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389"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390"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391"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392"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393"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6394"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6395"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6396"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6397"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180155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say the names of food items?</a:t>
            </a:r>
          </a:p>
        </p:txBody>
      </p:sp>
      <p:sp>
        <p:nvSpPr>
          <p:cNvPr id="20483"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20484"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0485"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0486"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0487"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0488"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0489"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20490"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20491"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20492"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20493"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214427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have a conversation with strangers?</a:t>
            </a:r>
          </a:p>
        </p:txBody>
      </p:sp>
      <p:sp>
        <p:nvSpPr>
          <p:cNvPr id="168963"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68964"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8965"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8966"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8967"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8968"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8969"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68970"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68971"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68972"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68973"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4152214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talk with a group of people?</a:t>
            </a:r>
          </a:p>
        </p:txBody>
      </p:sp>
      <p:sp>
        <p:nvSpPr>
          <p:cNvPr id="154627"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54628"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4629"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4630"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4631"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4632"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4633"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54634"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54635"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54636"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54637"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571949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say the names of clothing items?</a:t>
            </a:r>
          </a:p>
        </p:txBody>
      </p:sp>
      <p:sp>
        <p:nvSpPr>
          <p:cNvPr id="105475"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0547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547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547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547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5480"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5481"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05482"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05483"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05484"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05485"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773425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0" y="0"/>
            <a:ext cx="9144000" cy="1418333"/>
          </a:xfrm>
        </p:spPr>
        <p:txBody>
          <a:bodyPr/>
          <a:lstStyle/>
          <a:p>
            <a:pPr algn="l" eaLnBrk="1" hangingPunct="1"/>
            <a:r>
              <a:rPr lang="en-US" altLang="en-US" sz="3000" b="1"/>
              <a:t>How effectively do you</a:t>
            </a:r>
            <a:br>
              <a:rPr lang="en-US" altLang="en-US" sz="3000" b="1"/>
            </a:br>
            <a:r>
              <a:rPr lang="en-US" altLang="en-US" sz="3000" b="1"/>
              <a:t>tell people why you can’t talk very well?</a:t>
            </a:r>
          </a:p>
        </p:txBody>
      </p:sp>
      <p:sp>
        <p:nvSpPr>
          <p:cNvPr id="165891"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65892"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5893"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5894"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5895"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5896"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5897"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65898"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65899"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65900"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65901"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2400678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fill out complex forms?</a:t>
            </a:r>
          </a:p>
        </p:txBody>
      </p:sp>
      <p:sp>
        <p:nvSpPr>
          <p:cNvPr id="36867"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36868"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6869"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6870"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6871"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6872"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6873"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36874"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36875"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36876"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36877"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4275714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read street name signs?</a:t>
            </a:r>
          </a:p>
        </p:txBody>
      </p:sp>
      <p:sp>
        <p:nvSpPr>
          <p:cNvPr id="27651"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27652"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7653"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7654"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7655"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7656"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7657"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27658"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27659"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27660"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27661"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675830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talk about your future plans with family or friends?</a:t>
            </a:r>
          </a:p>
        </p:txBody>
      </p:sp>
      <p:sp>
        <p:nvSpPr>
          <p:cNvPr id="70659"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70660"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0661"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0662"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0663"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0664"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0665"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70666"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70667"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70668"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70669"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227379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explain how to do something?</a:t>
            </a:r>
          </a:p>
        </p:txBody>
      </p:sp>
      <p:sp>
        <p:nvSpPr>
          <p:cNvPr id="169987"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69988"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9989"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9990"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9991"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9992"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69993"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69994"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69995"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69996"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69997"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757301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2600" b="1"/>
              <a:t>say the names of common objects (e.g., bed, lamp, pencil) ?</a:t>
            </a:r>
          </a:p>
        </p:txBody>
      </p:sp>
      <p:sp>
        <p:nvSpPr>
          <p:cNvPr id="148483"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48484"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8485"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8486"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8487"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8488"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8489"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48490"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48491"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48492"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48493"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052950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start a new topic in conversation?</a:t>
            </a:r>
          </a:p>
        </p:txBody>
      </p:sp>
      <p:sp>
        <p:nvSpPr>
          <p:cNvPr id="130051"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30052"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0053"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0054"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0055"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0056"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0057"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30058"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30059"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30060"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30061"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2424028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275333"/>
            <a:ext cx="9144000" cy="1143000"/>
          </a:xfrm>
        </p:spPr>
        <p:txBody>
          <a:bodyPr/>
          <a:lstStyle/>
          <a:p>
            <a:pPr algn="l" eaLnBrk="1" hangingPunct="1"/>
            <a:r>
              <a:rPr lang="en-US" altLang="en-US" sz="2600" b="1"/>
              <a:t>How effectively do you</a:t>
            </a:r>
            <a:br>
              <a:rPr lang="en-US" altLang="en-US" sz="2600" b="1"/>
            </a:br>
            <a:r>
              <a:rPr lang="en-US" altLang="en-US" sz="2600" b="1"/>
              <a:t>make yourself understood when you speak with family or friends?</a:t>
            </a:r>
          </a:p>
        </p:txBody>
      </p:sp>
      <p:sp>
        <p:nvSpPr>
          <p:cNvPr id="120835"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2083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083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083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083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0840"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0841"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20842"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20843"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20844"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20845"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37612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tell a story?</a:t>
            </a:r>
          </a:p>
        </p:txBody>
      </p:sp>
      <p:sp>
        <p:nvSpPr>
          <p:cNvPr id="86019"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86020"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6021"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6022"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6023"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6024"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6025"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86026"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86027"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86028"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86029"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36062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2700" b="1"/>
              <a:t>find the words you want to say during conversation?</a:t>
            </a:r>
          </a:p>
        </p:txBody>
      </p:sp>
      <p:sp>
        <p:nvSpPr>
          <p:cNvPr id="122883"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22884"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2885"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2886"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2887"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2888"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2889"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22890"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22891"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22892"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22893"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076107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keep a conversation going?</a:t>
            </a:r>
          </a:p>
        </p:txBody>
      </p:sp>
      <p:sp>
        <p:nvSpPr>
          <p:cNvPr id="131075"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3107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107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107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107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1080"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31081"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31082"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31083"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31084"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31085"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2986072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understand magazine/newspaper articles?</a:t>
            </a:r>
          </a:p>
        </p:txBody>
      </p:sp>
      <p:sp>
        <p:nvSpPr>
          <p:cNvPr id="95235"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9523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523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523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523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5240"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95241"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95242"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95243"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95244"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95245"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298451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call family members by name?</a:t>
            </a:r>
          </a:p>
        </p:txBody>
      </p:sp>
      <p:sp>
        <p:nvSpPr>
          <p:cNvPr id="65539"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65540"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5541"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5542"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5543"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5544"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5545"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65546"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65547"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65548"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65549"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3548068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make your wants and needs known?</a:t>
            </a:r>
          </a:p>
        </p:txBody>
      </p:sp>
      <p:sp>
        <p:nvSpPr>
          <p:cNvPr id="175107"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75108"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5109"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5110"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5111"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5112"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5113"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75114"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75115"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75116"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75117"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5782808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follow therapy instructions?</a:t>
            </a:r>
          </a:p>
        </p:txBody>
      </p:sp>
      <p:sp>
        <p:nvSpPr>
          <p:cNvPr id="102403"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02404"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2405"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2406"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2407"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2408"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2409"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02410"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02411"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02412"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02413"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7374536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follow conversation about familiar topics?</a:t>
            </a:r>
          </a:p>
        </p:txBody>
      </p:sp>
      <p:sp>
        <p:nvSpPr>
          <p:cNvPr id="123907"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23908"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3909"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3910"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3911"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3912"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23913"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23914"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23915"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23916"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23917"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6419899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tell a joke?</a:t>
            </a:r>
          </a:p>
        </p:txBody>
      </p:sp>
      <p:sp>
        <p:nvSpPr>
          <p:cNvPr id="84995"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8499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499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499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499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5000"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85001"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85002"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85003"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85004"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85005"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2421210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introduce yourself?</a:t>
            </a:r>
          </a:p>
        </p:txBody>
      </p:sp>
      <p:sp>
        <p:nvSpPr>
          <p:cNvPr id="74755"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74756"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4757"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4758"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4759"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4760"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74761"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74762"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74763"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74764"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74765"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42189638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talk about current/previous work?</a:t>
            </a:r>
          </a:p>
        </p:txBody>
      </p:sp>
      <p:sp>
        <p:nvSpPr>
          <p:cNvPr id="60419"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60420"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0421"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0422"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0423"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0424"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60425"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60426"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60427"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60428"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60429"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1098811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talk to your closest family member or friend?</a:t>
            </a:r>
          </a:p>
        </p:txBody>
      </p:sp>
      <p:sp>
        <p:nvSpPr>
          <p:cNvPr id="178179"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78180"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8181"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8182"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8183"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8184"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8185"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78186"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78187"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78188"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78189"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428772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write your address?</a:t>
            </a:r>
          </a:p>
        </p:txBody>
      </p:sp>
      <p:sp>
        <p:nvSpPr>
          <p:cNvPr id="32771"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32772"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2773"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2774"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2775"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2776"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32777"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32778"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32779"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32780"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32781"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2917334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read signs in a store to find what you need?</a:t>
            </a:r>
          </a:p>
        </p:txBody>
      </p:sp>
      <p:sp>
        <p:nvSpPr>
          <p:cNvPr id="26627"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26628"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6629"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6630"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6631"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6632"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26633"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26634"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26635"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26636"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26637"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42727490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start a conversation with other people?</a:t>
            </a:r>
          </a:p>
        </p:txBody>
      </p:sp>
      <p:sp>
        <p:nvSpPr>
          <p:cNvPr id="174083"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74084"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4085"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4086"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4087"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4088"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74089"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74090"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74091"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74092"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74093"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7127750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0" y="0"/>
            <a:ext cx="9144000" cy="1418333"/>
          </a:xfrm>
        </p:spPr>
        <p:txBody>
          <a:bodyPr/>
          <a:lstStyle/>
          <a:p>
            <a:pPr algn="l" eaLnBrk="1" hangingPunct="1"/>
            <a:r>
              <a:rPr lang="en-US" altLang="en-US" sz="3000" b="1"/>
              <a:t>How effectively do you</a:t>
            </a:r>
            <a:br>
              <a:rPr lang="en-US" altLang="en-US" sz="3000" b="1"/>
            </a:br>
            <a:r>
              <a:rPr lang="en-US" altLang="en-US" sz="3000" b="1"/>
              <a:t>correct yourself when people do not understand you?</a:t>
            </a:r>
          </a:p>
        </p:txBody>
      </p:sp>
      <p:sp>
        <p:nvSpPr>
          <p:cNvPr id="142339"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42340"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2341"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2342"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2343"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2344"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42345"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42346"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42347"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42348"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42349"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21815223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ctrTitle"/>
          </p:nvPr>
        </p:nvSpPr>
        <p:spPr>
          <a:xfrm>
            <a:off x="0" y="532805"/>
            <a:ext cx="9144000" cy="5868293"/>
          </a:xfrm>
          <a:noFill/>
        </p:spPr>
        <p:txBody>
          <a:bodyPr anchor="t"/>
          <a:lstStyle/>
          <a:p>
            <a:pPr algn="l" eaLnBrk="1" hangingPunct="1"/>
            <a:r>
              <a:rPr lang="en-US" altLang="en-US" sz="2000"/>
              <a:t>Think of the times that you </a:t>
            </a:r>
            <a:r>
              <a:rPr lang="en-US" altLang="en-US" sz="2000" u="sng"/>
              <a:t>have the opportunity to try</a:t>
            </a:r>
            <a:r>
              <a:rPr lang="en-US" altLang="en-US" sz="2000"/>
              <a:t> this activity. How effectively do you do it? </a:t>
            </a:r>
            <a:br>
              <a:rPr lang="en-US" altLang="en-US" sz="2000"/>
            </a:br>
            <a:r>
              <a:rPr lang="en-US" altLang="en-US" sz="2000"/>
              <a:t/>
            </a:r>
            <a:br>
              <a:rPr lang="en-US" altLang="en-US" sz="2000"/>
            </a:br>
            <a:r>
              <a:rPr lang="en-US" altLang="en-US" sz="2000"/>
              <a:t>Think about whether</a:t>
            </a:r>
            <a:br>
              <a:rPr lang="en-US" altLang="en-US" sz="2000"/>
            </a:br>
            <a:r>
              <a:rPr lang="en-US" altLang="en-US" sz="2000"/>
              <a:t>	</a:t>
            </a:r>
            <a:r>
              <a:rPr lang="en-US" altLang="en-US" sz="2000">
                <a:sym typeface="Symbol" pitchFamily="18" charset="2"/>
              </a:rPr>
              <a:t> </a:t>
            </a:r>
            <a:r>
              <a:rPr lang="en-US" altLang="en-US" sz="2000" b="1">
                <a:sym typeface="Symbol" pitchFamily="18" charset="2"/>
              </a:rPr>
              <a:t>you accomplish what you want to</a:t>
            </a:r>
            <a:br>
              <a:rPr lang="en-US" altLang="en-US" sz="2000" b="1">
                <a:sym typeface="Symbol" pitchFamily="18" charset="2"/>
              </a:rPr>
            </a:br>
            <a:r>
              <a:rPr lang="en-US" altLang="en-US" sz="2000" b="1">
                <a:sym typeface="Symbol" pitchFamily="18" charset="2"/>
              </a:rPr>
              <a:t>	</a:t>
            </a:r>
            <a:r>
              <a:rPr lang="en-US" altLang="en-US" sz="2000">
                <a:sym typeface="Symbol" pitchFamily="18" charset="2"/>
              </a:rPr>
              <a:t> </a:t>
            </a:r>
            <a:r>
              <a:rPr lang="en-US" altLang="en-US" sz="2000" b="1">
                <a:sym typeface="Symbol" pitchFamily="18" charset="2"/>
              </a:rPr>
              <a:t>without help</a:t>
            </a:r>
            <a:br>
              <a:rPr lang="en-US" altLang="en-US" sz="2000" b="1">
                <a:sym typeface="Symbol" pitchFamily="18" charset="2"/>
              </a:rPr>
            </a:br>
            <a:r>
              <a:rPr lang="en-US" altLang="en-US" sz="2000" b="1">
                <a:sym typeface="Symbol" pitchFamily="18" charset="2"/>
              </a:rPr>
              <a:t>	</a:t>
            </a:r>
            <a:r>
              <a:rPr lang="en-US" altLang="en-US" sz="2000">
                <a:sym typeface="Symbol" pitchFamily="18" charset="2"/>
              </a:rPr>
              <a:t> </a:t>
            </a:r>
            <a:r>
              <a:rPr lang="en-US" altLang="en-US" sz="2000" b="1">
                <a:sym typeface="Symbol" pitchFamily="18" charset="2"/>
              </a:rPr>
              <a:t>and without taking too much time or effort. </a:t>
            </a:r>
            <a:br>
              <a:rPr lang="en-US" altLang="en-US" sz="2000" b="1">
                <a:sym typeface="Symbol" pitchFamily="18" charset="2"/>
              </a:rPr>
            </a:br>
            <a:r>
              <a:rPr lang="en-US" altLang="en-US" sz="2000" b="1">
                <a:sym typeface="Symbol" pitchFamily="18" charset="2"/>
              </a:rPr>
              <a:t/>
            </a:r>
            <a:br>
              <a:rPr lang="en-US" altLang="en-US" sz="2000" b="1">
                <a:sym typeface="Symbol" pitchFamily="18" charset="2"/>
              </a:rPr>
            </a:br>
            <a:endParaRPr lang="en-US" altLang="en-US" sz="2000">
              <a:sym typeface="Symbol" pitchFamily="18" charset="2"/>
            </a:endParaRPr>
          </a:p>
        </p:txBody>
      </p:sp>
    </p:spTree>
    <p:extLst>
      <p:ext uri="{BB962C8B-B14F-4D97-AF65-F5344CB8AC3E}">
        <p14:creationId xmlns:p14="http://schemas.microsoft.com/office/powerpoint/2010/main" val="1433671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ctrTitle"/>
          </p:nvPr>
        </p:nvSpPr>
        <p:spPr>
          <a:xfrm>
            <a:off x="1233714" y="1714500"/>
            <a:ext cx="7910286" cy="4686598"/>
          </a:xfrm>
          <a:noFill/>
        </p:spPr>
        <p:txBody>
          <a:bodyPr anchor="t"/>
          <a:lstStyle/>
          <a:p>
            <a:pPr algn="l" eaLnBrk="1" hangingPunct="1"/>
            <a:r>
              <a:rPr lang="en-US" altLang="en-US" sz="3000" b="1"/>
              <a:t>That’s because</a:t>
            </a:r>
            <a:r>
              <a:rPr lang="en-US" altLang="en-US" sz="3000"/>
              <a:t/>
            </a:r>
            <a:br>
              <a:rPr lang="en-US" altLang="en-US" sz="3000"/>
            </a:br>
            <a:r>
              <a:rPr lang="en-US" altLang="en-US" sz="3000"/>
              <a:t/>
            </a:r>
            <a:br>
              <a:rPr lang="en-US" altLang="en-US" sz="3000"/>
            </a:br>
            <a:r>
              <a:rPr lang="en-US" altLang="en-US" sz="3000"/>
              <a:t>	</a:t>
            </a:r>
            <a:r>
              <a:rPr lang="en-US" altLang="en-US" sz="2100" b="1">
                <a:sym typeface="Wingdings" pitchFamily="2" charset="2"/>
              </a:rPr>
              <a:t>Of my communication difficulties</a:t>
            </a:r>
            <a:r>
              <a:rPr lang="en-US" altLang="en-US" sz="2000" b="1">
                <a:sym typeface="Symbol" pitchFamily="18" charset="2"/>
              </a:rPr>
              <a:t> </a:t>
            </a:r>
            <a:br>
              <a:rPr lang="en-US" altLang="en-US" sz="2000" b="1">
                <a:sym typeface="Symbol" pitchFamily="18" charset="2"/>
              </a:rPr>
            </a:br>
            <a:r>
              <a:rPr lang="en-US" altLang="en-US" sz="2000" b="1">
                <a:sym typeface="Symbol" pitchFamily="18" charset="2"/>
              </a:rPr>
              <a:t/>
            </a:r>
            <a:br>
              <a:rPr lang="en-US" altLang="en-US" sz="2000" b="1">
                <a:sym typeface="Symbol" pitchFamily="18" charset="2"/>
              </a:rPr>
            </a:br>
            <a:r>
              <a:rPr lang="en-US" altLang="en-US" sz="2000" b="1">
                <a:sym typeface="Symbol" pitchFamily="18" charset="2"/>
              </a:rPr>
              <a:t>	</a:t>
            </a:r>
            <a:r>
              <a:rPr lang="en-US" altLang="en-US" sz="2100" b="1">
                <a:sym typeface="Wingdings" pitchFamily="2" charset="2"/>
              </a:rPr>
              <a:t>Of some other reason not related to my </a:t>
            </a:r>
            <a:br>
              <a:rPr lang="en-US" altLang="en-US" sz="2100" b="1">
                <a:sym typeface="Wingdings" pitchFamily="2" charset="2"/>
              </a:rPr>
            </a:br>
            <a:r>
              <a:rPr lang="en-US" altLang="en-US" sz="2100" b="1">
                <a:sym typeface="Wingdings" pitchFamily="2" charset="2"/>
              </a:rPr>
              <a:t>	communication difficulties</a:t>
            </a:r>
            <a:endParaRPr lang="en-US" altLang="en-US" sz="2600" b="1">
              <a:sym typeface="Wingdings" pitchFamily="2" charset="2"/>
            </a:endParaRPr>
          </a:p>
        </p:txBody>
      </p:sp>
      <p:sp>
        <p:nvSpPr>
          <p:cNvPr id="187395" name="Oval 4"/>
          <p:cNvSpPr>
            <a:spLocks noChangeArrowheads="1"/>
          </p:cNvSpPr>
          <p:nvPr/>
        </p:nvSpPr>
        <p:spPr bwMode="auto">
          <a:xfrm>
            <a:off x="1741714" y="2857500"/>
            <a:ext cx="217714" cy="2143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87396" name="Oval 5"/>
          <p:cNvSpPr>
            <a:spLocks noChangeArrowheads="1"/>
          </p:cNvSpPr>
          <p:nvPr/>
        </p:nvSpPr>
        <p:spPr bwMode="auto">
          <a:xfrm>
            <a:off x="1741714" y="3571875"/>
            <a:ext cx="217714" cy="2143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131482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0" y="0"/>
            <a:ext cx="9144000" cy="1418333"/>
          </a:xfrm>
        </p:spPr>
        <p:txBody>
          <a:bodyPr/>
          <a:lstStyle/>
          <a:p>
            <a:pPr algn="l" eaLnBrk="1" hangingPunct="1"/>
            <a:r>
              <a:rPr lang="en-US" altLang="en-US" sz="3000" b="1"/>
              <a:t>How effectively do you</a:t>
            </a:r>
            <a:br>
              <a:rPr lang="en-US" altLang="en-US" sz="3000" b="1"/>
            </a:br>
            <a:r>
              <a:rPr lang="en-US" altLang="en-US" sz="3000" b="1"/>
              <a:t>write messages in greeting cards?</a:t>
            </a:r>
          </a:p>
        </p:txBody>
      </p:sp>
      <p:sp>
        <p:nvSpPr>
          <p:cNvPr id="185347" name="Rectangle 3"/>
          <p:cNvSpPr>
            <a:spLocks noGrp="1" noChangeArrowheads="1"/>
          </p:cNvSpPr>
          <p:nvPr>
            <p:ph type="body" idx="1"/>
          </p:nvPr>
        </p:nvSpPr>
        <p:spPr>
          <a:xfrm>
            <a:off x="1524000" y="1214438"/>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85348"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85349"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85350"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85351"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85352"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85353"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85354"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85355"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85356"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85357"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404969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0" y="0"/>
            <a:ext cx="9144000" cy="1418333"/>
          </a:xfrm>
        </p:spPr>
        <p:txBody>
          <a:bodyPr/>
          <a:lstStyle/>
          <a:p>
            <a:pPr algn="l" eaLnBrk="1" hangingPunct="1"/>
            <a:r>
              <a:rPr lang="en-US" altLang="en-US" sz="3000" b="1"/>
              <a:t>How effectively do you</a:t>
            </a:r>
            <a:br>
              <a:rPr lang="en-US" altLang="en-US" sz="3000" b="1"/>
            </a:br>
            <a:r>
              <a:rPr lang="en-US" altLang="en-US" sz="3000" b="1"/>
              <a:t>understand humor in pictures(e.g., comics, photographs)?</a:t>
            </a:r>
          </a:p>
        </p:txBody>
      </p:sp>
      <p:sp>
        <p:nvSpPr>
          <p:cNvPr id="159747"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59748"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9749"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9750"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9751"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9752"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59753"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59754"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59755"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59756"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59757"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45166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0" y="275333"/>
            <a:ext cx="9144000" cy="1143000"/>
          </a:xfrm>
        </p:spPr>
        <p:txBody>
          <a:bodyPr/>
          <a:lstStyle/>
          <a:p>
            <a:pPr algn="l" eaLnBrk="1" hangingPunct="1"/>
            <a:r>
              <a:rPr lang="en-US" altLang="en-US" sz="3000" b="1"/>
              <a:t>How effectively do you</a:t>
            </a:r>
            <a:br>
              <a:rPr lang="en-US" altLang="en-US" sz="3000" b="1"/>
            </a:br>
            <a:r>
              <a:rPr lang="en-US" altLang="en-US" sz="3000" b="1"/>
              <a:t>talk about your health concerns with family members?</a:t>
            </a:r>
          </a:p>
        </p:txBody>
      </p:sp>
      <p:sp>
        <p:nvSpPr>
          <p:cNvPr id="106499" name="Rectangle 3"/>
          <p:cNvSpPr>
            <a:spLocks noGrp="1" noChangeArrowheads="1"/>
          </p:cNvSpPr>
          <p:nvPr>
            <p:ph type="body" idx="1"/>
          </p:nvPr>
        </p:nvSpPr>
        <p:spPr>
          <a:xfrm>
            <a:off x="1524000" y="1218903"/>
            <a:ext cx="7620000" cy="4801195"/>
          </a:xfrm>
        </p:spPr>
        <p:txBody>
          <a:bodyPr/>
          <a:lstStyle/>
          <a:p>
            <a:pPr eaLnBrk="1" hangingPunct="1">
              <a:lnSpc>
                <a:spcPct val="90000"/>
              </a:lnSpc>
              <a:buFontTx/>
              <a:buNone/>
            </a:pPr>
            <a:endParaRPr lang="en-US" altLang="en-US" sz="2000"/>
          </a:p>
          <a:p>
            <a:pPr eaLnBrk="1" hangingPunct="1">
              <a:lnSpc>
                <a:spcPct val="90000"/>
              </a:lnSpc>
              <a:buFont typeface="Wingdings" pitchFamily="2" charset="2"/>
              <a:buNone/>
            </a:pPr>
            <a:r>
              <a:rPr lang="en-US" altLang="en-US" sz="2000">
                <a:sym typeface="Wingdings" pitchFamily="2" charset="2"/>
              </a:rPr>
              <a:t>Completely</a:t>
            </a:r>
            <a:endParaRPr lang="en-US" altLang="en-US" sz="2000"/>
          </a:p>
          <a:p>
            <a:pPr eaLnBrk="1" hangingPunct="1">
              <a:lnSpc>
                <a:spcPct val="90000"/>
              </a:lnSpc>
              <a:buFontTx/>
              <a:buNone/>
            </a:pPr>
            <a:endParaRPr lang="en-US" altLang="en-US" sz="1400"/>
          </a:p>
          <a:p>
            <a:pPr eaLnBrk="1" hangingPunct="1">
              <a:lnSpc>
                <a:spcPct val="90000"/>
              </a:lnSpc>
              <a:buFont typeface="Wingdings" pitchFamily="2" charset="2"/>
              <a:buNone/>
            </a:pPr>
            <a:r>
              <a:rPr lang="en-US" altLang="en-US" sz="2000">
                <a:sym typeface="Wingdings" pitchFamily="2" charset="2"/>
              </a:rPr>
              <a:t>Mostly</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None/>
            </a:pPr>
            <a:r>
              <a:rPr lang="en-US" altLang="en-US" sz="2000"/>
              <a:t>Somewhat</a:t>
            </a:r>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2000"/>
          </a:p>
          <a:p>
            <a:pPr eaLnBrk="1" hangingPunct="1">
              <a:lnSpc>
                <a:spcPct val="90000"/>
              </a:lnSpc>
              <a:buFont typeface="Wingdings" pitchFamily="2" charset="2"/>
              <a:buChar char="ß"/>
            </a:pPr>
            <a:endParaRPr lang="en-US" altLang="en-US" sz="1200"/>
          </a:p>
          <a:p>
            <a:pPr eaLnBrk="1" hangingPunct="1">
              <a:lnSpc>
                <a:spcPct val="90000"/>
              </a:lnSpc>
              <a:buFont typeface="Wingdings" pitchFamily="2" charset="2"/>
              <a:buNone/>
            </a:pPr>
            <a:r>
              <a:rPr lang="en-US" altLang="en-US" sz="2000"/>
              <a:t>Not very</a:t>
            </a:r>
          </a:p>
          <a:p>
            <a:pPr eaLnBrk="1" hangingPunct="1">
              <a:lnSpc>
                <a:spcPct val="90000"/>
              </a:lnSpc>
              <a:buFont typeface="Wingdings" pitchFamily="2" charset="2"/>
              <a:buChar char="ß"/>
            </a:pPr>
            <a:endParaRPr lang="en-US" altLang="en-US" sz="2800"/>
          </a:p>
          <a:p>
            <a:pPr eaLnBrk="1" hangingPunct="1">
              <a:lnSpc>
                <a:spcPct val="90000"/>
              </a:lnSpc>
              <a:buFont typeface="Wingdings" pitchFamily="2" charset="2"/>
              <a:buNone/>
            </a:pPr>
            <a:r>
              <a:rPr lang="en-US" altLang="en-US" sz="2000"/>
              <a:t>Does not apply to me</a:t>
            </a:r>
          </a:p>
        </p:txBody>
      </p:sp>
      <p:sp>
        <p:nvSpPr>
          <p:cNvPr id="106500" name="Rectangle 4"/>
          <p:cNvSpPr>
            <a:spLocks noChangeArrowheads="1"/>
          </p:cNvSpPr>
          <p:nvPr/>
        </p:nvSpPr>
        <p:spPr bwMode="auto">
          <a:xfrm>
            <a:off x="686405" y="1707059"/>
            <a:ext cx="684893" cy="46136"/>
          </a:xfrm>
          <a:prstGeom prst="rect">
            <a:avLst/>
          </a:prstGeom>
          <a:solidFill>
            <a:schemeClr val="tx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6501" name="Rectangle 5"/>
          <p:cNvSpPr>
            <a:spLocks noChangeArrowheads="1"/>
          </p:cNvSpPr>
          <p:nvPr/>
        </p:nvSpPr>
        <p:spPr bwMode="auto">
          <a:xfrm>
            <a:off x="686405" y="1741289"/>
            <a:ext cx="684893" cy="1077516"/>
          </a:xfrm>
          <a:prstGeom prst="rect">
            <a:avLst/>
          </a:prstGeom>
          <a:solidFill>
            <a:srgbClr val="80808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6502" name="Rectangle 6"/>
          <p:cNvSpPr>
            <a:spLocks noChangeArrowheads="1"/>
          </p:cNvSpPr>
          <p:nvPr/>
        </p:nvSpPr>
        <p:spPr bwMode="auto">
          <a:xfrm>
            <a:off x="686405" y="2818805"/>
            <a:ext cx="684893" cy="1482328"/>
          </a:xfrm>
          <a:prstGeom prst="rect">
            <a:avLst/>
          </a:prstGeom>
          <a:solidFill>
            <a:srgbClr val="C0C0C0"/>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6503" name="Rectangle 7"/>
          <p:cNvSpPr>
            <a:spLocks noChangeArrowheads="1"/>
          </p:cNvSpPr>
          <p:nvPr/>
        </p:nvSpPr>
        <p:spPr bwMode="auto">
          <a:xfrm>
            <a:off x="686405" y="4266903"/>
            <a:ext cx="684893" cy="1107281"/>
          </a:xfrm>
          <a:prstGeom prst="rect">
            <a:avLst/>
          </a:prstGeom>
          <a:solidFill>
            <a:schemeClr val="bg1"/>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6504" name="Rectangle 8"/>
          <p:cNvSpPr>
            <a:spLocks noChangeArrowheads="1"/>
          </p:cNvSpPr>
          <p:nvPr/>
        </p:nvSpPr>
        <p:spPr bwMode="auto">
          <a:xfrm>
            <a:off x="686405" y="5563196"/>
            <a:ext cx="684893" cy="165200"/>
          </a:xfrm>
          <a:prstGeom prst="rect">
            <a:avLst/>
          </a:prstGeom>
          <a:solidFill>
            <a:srgbClr val="FFCC99"/>
          </a:solidFill>
          <a:ln w="9525">
            <a:solidFill>
              <a:srgbClr val="969696"/>
            </a:solidFill>
            <a:miter lim="800000"/>
            <a:headEnd/>
            <a:tailEnd/>
          </a:ln>
        </p:spPr>
        <p:txBody>
          <a:bodyPr wrap="none" lIns="86493" tIns="43247" rIns="86493" bIns="43247" anchor="ctr"/>
          <a:lstStyle>
            <a:lvl1pPr eaLnBrk="0" hangingPunct="0">
              <a:spcBef>
                <a:spcPct val="20000"/>
              </a:spcBef>
              <a:buChar char="•"/>
              <a:defRPr sz="3400">
                <a:solidFill>
                  <a:schemeClr val="tx1"/>
                </a:solidFill>
                <a:latin typeface="Arial" charset="0"/>
              </a:defRPr>
            </a:lvl1pPr>
            <a:lvl2pPr marL="742950" indent="-285750" eaLnBrk="0" hangingPunct="0">
              <a:spcBef>
                <a:spcPct val="20000"/>
              </a:spcBef>
              <a:buChar char="–"/>
              <a:defRPr sz="3000">
                <a:solidFill>
                  <a:schemeClr val="tx1"/>
                </a:solidFill>
                <a:latin typeface="Arial" charset="0"/>
              </a:defRPr>
            </a:lvl2pPr>
            <a:lvl3pPr marL="1143000" indent="-228600" eaLnBrk="0" hangingPunct="0">
              <a:spcBef>
                <a:spcPct val="20000"/>
              </a:spcBef>
              <a:buChar char="•"/>
              <a:defRPr sz="2500">
                <a:solidFill>
                  <a:schemeClr val="tx1"/>
                </a:solidFill>
                <a:latin typeface="Arial" charset="0"/>
              </a:defRPr>
            </a:lvl3pPr>
            <a:lvl4pPr marL="1600200" indent="-228600" eaLnBrk="0" hangingPunct="0">
              <a:spcBef>
                <a:spcPct val="20000"/>
              </a:spcBef>
              <a:buChar char="–"/>
              <a:defRPr sz="2100">
                <a:solidFill>
                  <a:schemeClr val="tx1"/>
                </a:solidFill>
                <a:latin typeface="Arial" charset="0"/>
              </a:defRPr>
            </a:lvl4pPr>
            <a:lvl5pPr marL="2057400" indent="-228600" eaLnBrk="0" hangingPunct="0">
              <a:spcBef>
                <a:spcPct val="20000"/>
              </a:spcBef>
              <a:buChar char="»"/>
              <a:defRPr sz="2100">
                <a:solidFill>
                  <a:schemeClr val="tx1"/>
                </a:solidFill>
                <a:latin typeface="Arial" charset="0"/>
              </a:defRPr>
            </a:lvl5pPr>
            <a:lvl6pPr marL="2514600" indent="-228600" eaLnBrk="0" fontAlgn="base" hangingPunct="0">
              <a:spcBef>
                <a:spcPct val="20000"/>
              </a:spcBef>
              <a:spcAft>
                <a:spcPct val="0"/>
              </a:spcAft>
              <a:buChar char="»"/>
              <a:defRPr sz="2100">
                <a:solidFill>
                  <a:schemeClr val="tx1"/>
                </a:solidFill>
                <a:latin typeface="Arial" charset="0"/>
              </a:defRPr>
            </a:lvl6pPr>
            <a:lvl7pPr marL="2971800" indent="-228600" eaLnBrk="0" fontAlgn="base" hangingPunct="0">
              <a:spcBef>
                <a:spcPct val="20000"/>
              </a:spcBef>
              <a:spcAft>
                <a:spcPct val="0"/>
              </a:spcAft>
              <a:buChar char="»"/>
              <a:defRPr sz="2100">
                <a:solidFill>
                  <a:schemeClr val="tx1"/>
                </a:solidFill>
                <a:latin typeface="Arial" charset="0"/>
              </a:defRPr>
            </a:lvl7pPr>
            <a:lvl8pPr marL="3429000" indent="-228600" eaLnBrk="0" fontAlgn="base" hangingPunct="0">
              <a:spcBef>
                <a:spcPct val="20000"/>
              </a:spcBef>
              <a:spcAft>
                <a:spcPct val="0"/>
              </a:spcAft>
              <a:buChar char="»"/>
              <a:defRPr sz="2100">
                <a:solidFill>
                  <a:schemeClr val="tx1"/>
                </a:solidFill>
                <a:latin typeface="Arial" charset="0"/>
              </a:defRPr>
            </a:lvl8pPr>
            <a:lvl9pPr marL="3886200" indent="-228600" eaLnBrk="0" fontAlgn="base" hangingPunct="0">
              <a:spcBef>
                <a:spcPct val="20000"/>
              </a:spcBef>
              <a:spcAft>
                <a:spcPct val="0"/>
              </a:spcAft>
              <a:buChar char="»"/>
              <a:defRPr sz="2100">
                <a:solidFill>
                  <a:schemeClr val="tx1"/>
                </a:solidFill>
                <a:latin typeface="Arial" charset="0"/>
              </a:defRPr>
            </a:lvl9pPr>
          </a:lstStyle>
          <a:p>
            <a:pPr eaLnBrk="1" hangingPunct="1">
              <a:spcBef>
                <a:spcPct val="0"/>
              </a:spcBef>
              <a:buFontTx/>
              <a:buNone/>
            </a:pPr>
            <a:endParaRPr lang="en-US" altLang="en-US" sz="1800"/>
          </a:p>
        </p:txBody>
      </p:sp>
      <p:sp>
        <p:nvSpPr>
          <p:cNvPr id="106505" name="Text Box 9"/>
          <p:cNvSpPr txBox="1">
            <a:spLocks noChangeArrowheads="1"/>
          </p:cNvSpPr>
          <p:nvPr/>
        </p:nvSpPr>
        <p:spPr bwMode="auto">
          <a:xfrm>
            <a:off x="152704" y="1448098"/>
            <a:ext cx="684892"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100%</a:t>
            </a:r>
          </a:p>
        </p:txBody>
      </p:sp>
      <p:sp>
        <p:nvSpPr>
          <p:cNvPr id="106506" name="Text Box 10"/>
          <p:cNvSpPr txBox="1">
            <a:spLocks noChangeArrowheads="1"/>
          </p:cNvSpPr>
          <p:nvPr/>
        </p:nvSpPr>
        <p:spPr bwMode="auto">
          <a:xfrm>
            <a:off x="228298" y="1599903"/>
            <a:ext cx="686405" cy="27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99%</a:t>
            </a:r>
          </a:p>
        </p:txBody>
      </p:sp>
      <p:sp>
        <p:nvSpPr>
          <p:cNvPr id="106507" name="Text Box 11"/>
          <p:cNvSpPr txBox="1">
            <a:spLocks noChangeArrowheads="1"/>
          </p:cNvSpPr>
          <p:nvPr/>
        </p:nvSpPr>
        <p:spPr bwMode="auto">
          <a:xfrm>
            <a:off x="228298" y="2667000"/>
            <a:ext cx="686405" cy="27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70%</a:t>
            </a:r>
          </a:p>
        </p:txBody>
      </p:sp>
      <p:sp>
        <p:nvSpPr>
          <p:cNvPr id="106508" name="Text Box 12"/>
          <p:cNvSpPr txBox="1">
            <a:spLocks noChangeArrowheads="1"/>
          </p:cNvSpPr>
          <p:nvPr/>
        </p:nvSpPr>
        <p:spPr bwMode="auto">
          <a:xfrm>
            <a:off x="228298" y="4115098"/>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30%</a:t>
            </a:r>
          </a:p>
        </p:txBody>
      </p:sp>
      <p:sp>
        <p:nvSpPr>
          <p:cNvPr id="106509" name="Text Box 13"/>
          <p:cNvSpPr txBox="1">
            <a:spLocks noChangeArrowheads="1"/>
          </p:cNvSpPr>
          <p:nvPr/>
        </p:nvSpPr>
        <p:spPr bwMode="auto">
          <a:xfrm>
            <a:off x="228298" y="5211961"/>
            <a:ext cx="686405" cy="27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defTabSz="966788" eaLnBrk="0" hangingPunct="0">
              <a:spcBef>
                <a:spcPct val="20000"/>
              </a:spcBef>
              <a:buChar char="•"/>
              <a:defRPr sz="3400">
                <a:solidFill>
                  <a:schemeClr val="tx1"/>
                </a:solidFill>
                <a:latin typeface="Arial" charset="0"/>
              </a:defRPr>
            </a:lvl1pPr>
            <a:lvl2pPr marL="742950" indent="-285750" defTabSz="966788" eaLnBrk="0" hangingPunct="0">
              <a:spcBef>
                <a:spcPct val="20000"/>
              </a:spcBef>
              <a:buChar char="–"/>
              <a:defRPr sz="3000">
                <a:solidFill>
                  <a:schemeClr val="tx1"/>
                </a:solidFill>
                <a:latin typeface="Arial" charset="0"/>
              </a:defRPr>
            </a:lvl2pPr>
            <a:lvl3pPr marL="1143000" indent="-228600" defTabSz="966788" eaLnBrk="0" hangingPunct="0">
              <a:spcBef>
                <a:spcPct val="20000"/>
              </a:spcBef>
              <a:buChar char="•"/>
              <a:defRPr sz="2500">
                <a:solidFill>
                  <a:schemeClr val="tx1"/>
                </a:solidFill>
                <a:latin typeface="Arial" charset="0"/>
              </a:defRPr>
            </a:lvl3pPr>
            <a:lvl4pPr marL="1600200" indent="-228600" defTabSz="966788" eaLnBrk="0" hangingPunct="0">
              <a:spcBef>
                <a:spcPct val="20000"/>
              </a:spcBef>
              <a:buChar char="–"/>
              <a:defRPr sz="2100">
                <a:solidFill>
                  <a:schemeClr val="tx1"/>
                </a:solidFill>
                <a:latin typeface="Arial" charset="0"/>
              </a:defRPr>
            </a:lvl4pPr>
            <a:lvl5pPr marL="2057400" indent="-228600" defTabSz="966788" eaLnBrk="0" hangingPunct="0">
              <a:spcBef>
                <a:spcPct val="20000"/>
              </a:spcBef>
              <a:buChar char="»"/>
              <a:defRPr sz="2100">
                <a:solidFill>
                  <a:schemeClr val="tx1"/>
                </a:solidFill>
                <a:latin typeface="Arial" charset="0"/>
              </a:defRPr>
            </a:lvl5pPr>
            <a:lvl6pPr marL="2514600" indent="-228600" defTabSz="966788" eaLnBrk="0" fontAlgn="base" hangingPunct="0">
              <a:spcBef>
                <a:spcPct val="20000"/>
              </a:spcBef>
              <a:spcAft>
                <a:spcPct val="0"/>
              </a:spcAft>
              <a:buChar char="»"/>
              <a:defRPr sz="2100">
                <a:solidFill>
                  <a:schemeClr val="tx1"/>
                </a:solidFill>
                <a:latin typeface="Arial" charset="0"/>
              </a:defRPr>
            </a:lvl6pPr>
            <a:lvl7pPr marL="2971800" indent="-228600" defTabSz="966788" eaLnBrk="0" fontAlgn="base" hangingPunct="0">
              <a:spcBef>
                <a:spcPct val="20000"/>
              </a:spcBef>
              <a:spcAft>
                <a:spcPct val="0"/>
              </a:spcAft>
              <a:buChar char="»"/>
              <a:defRPr sz="2100">
                <a:solidFill>
                  <a:schemeClr val="tx1"/>
                </a:solidFill>
                <a:latin typeface="Arial" charset="0"/>
              </a:defRPr>
            </a:lvl7pPr>
            <a:lvl8pPr marL="3429000" indent="-228600" defTabSz="966788" eaLnBrk="0" fontAlgn="base" hangingPunct="0">
              <a:spcBef>
                <a:spcPct val="20000"/>
              </a:spcBef>
              <a:spcAft>
                <a:spcPct val="0"/>
              </a:spcAft>
              <a:buChar char="»"/>
              <a:defRPr sz="2100">
                <a:solidFill>
                  <a:schemeClr val="tx1"/>
                </a:solidFill>
                <a:latin typeface="Arial" charset="0"/>
              </a:defRPr>
            </a:lvl8pPr>
            <a:lvl9pPr marL="3886200" indent="-228600" defTabSz="966788" eaLnBrk="0" fontAlgn="base" hangingPunct="0">
              <a:spcBef>
                <a:spcPct val="20000"/>
              </a:spcBef>
              <a:spcAft>
                <a:spcPct val="0"/>
              </a:spcAft>
              <a:buChar char="»"/>
              <a:defRPr sz="2100">
                <a:solidFill>
                  <a:schemeClr val="tx1"/>
                </a:solidFill>
                <a:latin typeface="Arial" charset="0"/>
              </a:defRPr>
            </a:lvl9pPr>
          </a:lstStyle>
          <a:p>
            <a:pPr eaLnBrk="1" hangingPunct="1">
              <a:spcBef>
                <a:spcPct val="50000"/>
              </a:spcBef>
              <a:buFontTx/>
              <a:buNone/>
            </a:pPr>
            <a:r>
              <a:rPr lang="en-US" altLang="en-US" sz="1200" b="1"/>
              <a:t>  0%</a:t>
            </a:r>
          </a:p>
        </p:txBody>
      </p:sp>
    </p:spTree>
    <p:extLst>
      <p:ext uri="{BB962C8B-B14F-4D97-AF65-F5344CB8AC3E}">
        <p14:creationId xmlns:p14="http://schemas.microsoft.com/office/powerpoint/2010/main" val="1938685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1712</Words>
  <Application>Microsoft Office PowerPoint</Application>
  <PresentationFormat>On-screen Show (4:3)</PresentationFormat>
  <Paragraphs>1287</Paragraphs>
  <Slides>64</Slides>
  <Notes>59</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I am going to show you a number of everyday communication tasks.   Communication tasks are activities and situations that involve speaking and listening, reading and writing, and using numbers.   We want to know how effectively you perform these tasks.   “Effectively” means that   you accomplish what you want to   without help   and without taking too much time or effort.   Your task will be to tell us how effectively you perform each task when you have the opportunity to try it.   To do this, you will use the rating scale shown on the next page:</vt:lpstr>
      <vt:lpstr>You will rate how effectively you perform tasks using the following categories: </vt:lpstr>
      <vt:lpstr>That’s because   Of my communication difficulties    Of some other reason not related to my   communication difficulties</vt:lpstr>
      <vt:lpstr>How effectively do you talk with a group of people?</vt:lpstr>
      <vt:lpstr>How effectively do you find the words you want to say during conversation?</vt:lpstr>
      <vt:lpstr>How effectively do you write your address?</vt:lpstr>
      <vt:lpstr>How effectively do you write messages in greeting cards?</vt:lpstr>
      <vt:lpstr>How effectively do you understand humor in pictures(e.g., comics, photographs)?</vt:lpstr>
      <vt:lpstr>How effectively do you talk about your health concerns with family members?</vt:lpstr>
      <vt:lpstr>How effectively do you talk about movies that you have seen?</vt:lpstr>
      <vt:lpstr>How effectively do you leave a message on an answering machine?</vt:lpstr>
      <vt:lpstr>How effectively do you understand your bank/credit card statements?</vt:lpstr>
      <vt:lpstr>How effectively do you understand medicine labels?</vt:lpstr>
      <vt:lpstr>How effectively do you say the names of body parts?</vt:lpstr>
      <vt:lpstr>How effectively do you talk about your day with family or friends?</vt:lpstr>
      <vt:lpstr>How effectively do you follow simple spoken requests (e.g., pass the salt)?</vt:lpstr>
      <vt:lpstr>How effectively do you tell people about yourself?</vt:lpstr>
      <vt:lpstr>How effectively do you correct mistakes you make when you talk?</vt:lpstr>
      <vt:lpstr>How effectively do you understand your closest family member or friend when they talk to you?</vt:lpstr>
      <vt:lpstr>How effectively do you answer yes/no questions?</vt:lpstr>
      <vt:lpstr>How effectively do you share opinions?</vt:lpstr>
      <vt:lpstr>How effectively do you explain your health concerns to your doctor?</vt:lpstr>
      <vt:lpstr>How effectively do you write a personal letter?</vt:lpstr>
      <vt:lpstr>How effectively do you write a simple “to do” list?</vt:lpstr>
      <vt:lpstr>How effectively do you follow a story someone tells?</vt:lpstr>
      <vt:lpstr>How effectively do you say your address?</vt:lpstr>
      <vt:lpstr>How effectively do you read product labels?</vt:lpstr>
      <vt:lpstr>How effectively do you read food labels?</vt:lpstr>
      <vt:lpstr>How effectively do you say your name?</vt:lpstr>
      <vt:lpstr>How effectively do you understand newspaper headlines?</vt:lpstr>
      <vt:lpstr>How effectively do you explain how to get somewhere?</vt:lpstr>
      <vt:lpstr>How effectively do you write your phone number?</vt:lpstr>
      <vt:lpstr>How effectively do you read traffic signs?</vt:lpstr>
      <vt:lpstr>How effectively do you discuss family matters with your spouse and children?</vt:lpstr>
      <vt:lpstr>How effectively do you ask for information from store employees?</vt:lpstr>
      <vt:lpstr>How effectively do you make yourself understood when you speak with strangers?</vt:lpstr>
      <vt:lpstr>How effectively do you fill out simple forms?</vt:lpstr>
      <vt:lpstr>How effectively do you say the names of food items?</vt:lpstr>
      <vt:lpstr>How effectively do you have a conversation with strangers?</vt:lpstr>
      <vt:lpstr>How effectively do you say the names of clothing items?</vt:lpstr>
      <vt:lpstr>How effectively do you tell people why you can’t talk very well?</vt:lpstr>
      <vt:lpstr>How effectively do you fill out complex forms?</vt:lpstr>
      <vt:lpstr>How effectively do you read street name signs?</vt:lpstr>
      <vt:lpstr>How effectively do you talk about your future plans with family or friends?</vt:lpstr>
      <vt:lpstr>How effectively do you explain how to do something?</vt:lpstr>
      <vt:lpstr>How effectively do you say the names of common objects (e.g., bed, lamp, pencil) ?</vt:lpstr>
      <vt:lpstr>How effectively do you start a new topic in conversation?</vt:lpstr>
      <vt:lpstr>How effectively do you make yourself understood when you speak with family or friends?</vt:lpstr>
      <vt:lpstr>How effectively do you tell a story?</vt:lpstr>
      <vt:lpstr>How effectively do you keep a conversation going?</vt:lpstr>
      <vt:lpstr>How effectively do you understand magazine/newspaper articles?</vt:lpstr>
      <vt:lpstr>How effectively do you call family members by name?</vt:lpstr>
      <vt:lpstr>How effectively do you make your wants and needs known?</vt:lpstr>
      <vt:lpstr>How effectively do you follow therapy instructions?</vt:lpstr>
      <vt:lpstr>How effectively do you follow conversation about familiar topics?</vt:lpstr>
      <vt:lpstr>How effectively do you tell a joke?</vt:lpstr>
      <vt:lpstr>How effectively do you introduce yourself?</vt:lpstr>
      <vt:lpstr>How effectively do you talk about current/previous work?</vt:lpstr>
      <vt:lpstr>How effectively do you talk to your closest family member or friend?</vt:lpstr>
      <vt:lpstr>How effectively do you read signs in a store to find what you need?</vt:lpstr>
      <vt:lpstr>How effectively do you start a conversation with other people?</vt:lpstr>
      <vt:lpstr>How effectively do you correct yourself when people do not understand you?</vt:lpstr>
      <vt:lpstr>Think of the times that you have the opportunity to try this activity. How effectively do you do it?   Think about whether   you accomplish what you want to   without help   and without taking too much time or effort.   </vt:lpstr>
      <vt:lpstr>That’s because   Of my communication difficulties    Of some other reason not related to my   communication difficulties</vt:lpstr>
    </vt:vector>
  </TitlesOfParts>
  <Company>Veteran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going to show you a number of everyday communication tasks.   Communication tasks are activities and situations that involve speaking and listening, reading and writing, and using numbers.   We want to know how effectively you perform these tasks.   “Effectively” means that   you accomplish what you want to   without help   and without taking too much time or effort.   Your task will be to tell us how effectively you perform each task when you have the opportunity to try it.   To do this, you will use the rating scale shown on the next page:</dc:title>
  <dc:creator>Kellough, Stacey C</dc:creator>
  <cp:lastModifiedBy>Kellough, Stacey C</cp:lastModifiedBy>
  <cp:revision>1</cp:revision>
  <dcterms:created xsi:type="dcterms:W3CDTF">2017-06-22T17:07:14Z</dcterms:created>
  <dcterms:modified xsi:type="dcterms:W3CDTF">2017-06-22T17:08:32Z</dcterms:modified>
</cp:coreProperties>
</file>