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316" r:id="rId2"/>
    <p:sldId id="296" r:id="rId3"/>
    <p:sldId id="267" r:id="rId4"/>
    <p:sldId id="433" r:id="rId5"/>
    <p:sldId id="436" r:id="rId6"/>
    <p:sldId id="435" r:id="rId7"/>
    <p:sldId id="437" r:id="rId8"/>
    <p:sldId id="438" r:id="rId9"/>
    <p:sldId id="430" r:id="rId10"/>
    <p:sldId id="434" r:id="rId11"/>
    <p:sldId id="268" r:id="rId12"/>
    <p:sldId id="449" r:id="rId13"/>
    <p:sldId id="270" r:id="rId14"/>
    <p:sldId id="328" r:id="rId15"/>
    <p:sldId id="330" r:id="rId16"/>
    <p:sldId id="273" r:id="rId17"/>
    <p:sldId id="450" r:id="rId18"/>
    <p:sldId id="275" r:id="rId19"/>
    <p:sldId id="440" r:id="rId20"/>
    <p:sldId id="442" r:id="rId21"/>
    <p:sldId id="441" r:id="rId22"/>
    <p:sldId id="454" r:id="rId23"/>
    <p:sldId id="451" r:id="rId24"/>
    <p:sldId id="321" r:id="rId25"/>
    <p:sldId id="276" r:id="rId26"/>
    <p:sldId id="331" r:id="rId27"/>
    <p:sldId id="455" r:id="rId28"/>
    <p:sldId id="446" r:id="rId29"/>
    <p:sldId id="326" r:id="rId30"/>
    <p:sldId id="445" r:id="rId31"/>
    <p:sldId id="452" r:id="rId32"/>
    <p:sldId id="278" r:id="rId33"/>
    <p:sldId id="282" r:id="rId34"/>
    <p:sldId id="447" r:id="rId35"/>
    <p:sldId id="285" r:id="rId36"/>
    <p:sldId id="448" r:id="rId37"/>
    <p:sldId id="453" r:id="rId38"/>
    <p:sldId id="335" r:id="rId39"/>
    <p:sldId id="337" r:id="rId40"/>
    <p:sldId id="333" r:id="rId4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75510"/>
  </p:normalViewPr>
  <p:slideViewPr>
    <p:cSldViewPr>
      <p:cViewPr varScale="1">
        <p:scale>
          <a:sx n="82" d="100"/>
          <a:sy n="82" d="100"/>
        </p:scale>
        <p:origin x="2664" y="168"/>
      </p:cViewPr>
      <p:guideLst>
        <p:guide orient="horz" pos="214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49375" y="965200"/>
            <a:ext cx="5070475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201738" y="4784725"/>
            <a:ext cx="5372100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2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Did change it yesterday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Longitudinal sixth graders, causal learning</a:t>
            </a:r>
          </a:p>
          <a:p>
            <a:r>
              <a:rPr lang="en-US" dirty="0"/>
              <a:t>Marketing - firm-brand-store-individual</a:t>
            </a:r>
          </a:p>
          <a:p>
            <a:endParaRPr lang="en-US" dirty="0"/>
          </a:p>
          <a:p>
            <a:r>
              <a:rPr lang="en-US" dirty="0"/>
              <a:t>½ R, MATLAB (also Python)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CHECK THE MAX</a:t>
            </a:r>
            <a:r>
              <a:rPr lang="en-US" baseline="0" dirty="0"/>
              <a:t> RT.  Note this is a subset of the ORIGINAL </a:t>
            </a:r>
            <a:r>
              <a:rPr lang="en-US" baseline="0"/>
              <a:t>dataframe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CHECK THE MAX</a:t>
            </a:r>
            <a:r>
              <a:rPr lang="en-US" baseline="0" dirty="0"/>
              <a:t> RT.  Note this is a subset of the ORIGINAL </a:t>
            </a:r>
            <a:r>
              <a:rPr lang="en-US" baseline="0"/>
              <a:t>dataframe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57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1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914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548204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64914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52719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9374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93126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035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1429232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199184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981037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4074741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509761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50816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7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299784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42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623459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1855092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1987038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 dirty="0">
                <a:cs typeface="Lucida Sans Unicode" charset="0"/>
              </a:rPr>
              <a:t>One thing to watch out for</a:t>
            </a:r>
          </a:p>
        </p:txBody>
      </p:sp>
    </p:spTree>
    <p:extLst>
      <p:ext uri="{BB962C8B-B14F-4D97-AF65-F5344CB8AC3E}">
        <p14:creationId xmlns:p14="http://schemas.microsoft.com/office/powerpoint/2010/main" val="1836829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 dirty="0">
                <a:cs typeface="Lucida Sans Unicode" charset="0"/>
              </a:rPr>
              <a:t>One thing to watch out for</a:t>
            </a:r>
          </a:p>
        </p:txBody>
      </p:sp>
    </p:spTree>
    <p:extLst>
      <p:ext uri="{BB962C8B-B14F-4D97-AF65-F5344CB8AC3E}">
        <p14:creationId xmlns:p14="http://schemas.microsoft.com/office/powerpoint/2010/main" val="4047754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50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714713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 dirty="0" err="1">
                <a:cs typeface="Lucida Sans Unicode" charset="0"/>
              </a:rPr>
              <a:t>Stringr</a:t>
            </a:r>
            <a:r>
              <a:rPr lang="en-US" sz="2400" dirty="0">
                <a:cs typeface="Lucida Sans Unicode" charset="0"/>
              </a:rPr>
              <a:t> – </a:t>
            </a:r>
            <a:r>
              <a:rPr lang="en-US" sz="2400" dirty="0" err="1">
                <a:cs typeface="Lucida Sans Unicode" charset="0"/>
              </a:rPr>
              <a:t>followup</a:t>
            </a:r>
            <a:r>
              <a:rPr lang="en-US" sz="2400" dirty="0">
                <a:cs typeface="Lucida Sans Unicode" charset="0"/>
              </a:rPr>
              <a:t> from last week</a:t>
            </a:r>
          </a:p>
        </p:txBody>
      </p:sp>
    </p:spTree>
    <p:extLst>
      <p:ext uri="{BB962C8B-B14F-4D97-AF65-F5344CB8AC3E}">
        <p14:creationId xmlns:p14="http://schemas.microsoft.com/office/powerpoint/2010/main" val="174788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9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Log(1) =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Log(2) = 0.69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sz="2400">
                <a:cs typeface="Lucida Sans Unicode" charset="0"/>
              </a:rPr>
              <a:t>Log(3) = 1.10</a:t>
            </a:r>
          </a:p>
        </p:txBody>
      </p:sp>
    </p:spTree>
    <p:extLst>
      <p:ext uri="{BB962C8B-B14F-4D97-AF65-F5344CB8AC3E}">
        <p14:creationId xmlns:p14="http://schemas.microsoft.com/office/powerpoint/2010/main" val="30189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3688" y="965200"/>
            <a:ext cx="4643437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73687" cy="3773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CHECK THE MAX</a:t>
            </a:r>
            <a:r>
              <a:rPr lang="en-US" baseline="0" dirty="0"/>
              <a:t> RT.  Note this is a subset of the ORIGINAL </a:t>
            </a:r>
            <a:r>
              <a:rPr lang="en-US" baseline="0"/>
              <a:t>dataframe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488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815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9963" y="282575"/>
            <a:ext cx="2192337" cy="6064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6200" cy="6064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25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45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2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08475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238" y="1963738"/>
            <a:ext cx="4310062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0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831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4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87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282575"/>
            <a:ext cx="8607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770937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723900" y="7077075"/>
            <a:ext cx="9355138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987550" y="7289800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 i="1">
          <a:solidFill>
            <a:srgbClr val="FF9966"/>
          </a:solidFill>
          <a:latin typeface="Arial" charset="0"/>
          <a:ea typeface="ＭＳ Ｐゴシック" charset="0"/>
          <a:cs typeface="Lucida Sans Unicode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Course Business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570037"/>
            <a:ext cx="8947149" cy="5083175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First lab today—materials are on Canvas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Canvas: Modules </a:t>
            </a:r>
            <a:r>
              <a:rPr lang="en-US" sz="3200" dirty="0">
                <a:solidFill>
                  <a:schemeClr val="bg1"/>
                </a:solidFill>
                <a:latin typeface="Arial" charset="0"/>
                <a:sym typeface="Wingdings"/>
              </a:rPr>
              <a:t>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 Week </a:t>
            </a:r>
            <a:r>
              <a:rPr lang="en-US" sz="3200" dirty="0">
                <a:solidFill>
                  <a:schemeClr val="bg1"/>
                </a:solidFill>
                <a:latin typeface="Arial" charset="0"/>
                <a:sym typeface="Wingdings" pitchFamily="2" charset="2"/>
              </a:rPr>
              <a:t>2.2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Can download to your computer before class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chemeClr val="bg1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Readings now available on Canvas</a:t>
            </a:r>
          </a:p>
        </p:txBody>
      </p:sp>
    </p:spTree>
    <p:extLst>
      <p:ext uri="{BB962C8B-B14F-4D97-AF65-F5344CB8AC3E}">
        <p14:creationId xmlns:p14="http://schemas.microsoft.com/office/powerpoint/2010/main" val="305934594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Why not just delete the bad RTs from the spreadsheet?</a:t>
            </a:r>
          </a:p>
        </p:txBody>
      </p:sp>
    </p:spTree>
    <p:extLst>
      <p:ext uri="{BB962C8B-B14F-4D97-AF65-F5344CB8AC3E}">
        <p14:creationId xmlns:p14="http://schemas.microsoft.com/office/powerpoint/2010/main" val="17669130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Why not just delete the bad RTs from the spreadsheet?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Easy to make a mistake / miss some of them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Faster to have the computer do it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We’d lose the original data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No documentation of how we </a:t>
            </a:r>
            <a:r>
              <a:rPr lang="en-US" dirty="0" err="1">
                <a:solidFill>
                  <a:srgbClr val="FFFFFF"/>
                </a:solidFill>
                <a:latin typeface="Arial" charset="0"/>
                <a:cs typeface="Arial" charset="0"/>
              </a:rPr>
              <a:t>subsetted</a:t>
            </a: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1491354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 tIns="35280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dirty="0"/>
              <a:t>Week 2.2: Data Processing in 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56518"/>
            <a:ext cx="8772525" cy="4846637"/>
          </a:xfrm>
        </p:spPr>
        <p:txBody>
          <a:bodyPr tIns="31752"/>
          <a:lstStyle/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Advanced Filtering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Mutate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Variable Creation and Editing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err="1">
                <a:solidFill>
                  <a:schemeClr val="bg1"/>
                </a:solidFill>
                <a:latin typeface="Arial" charset="0"/>
              </a:rPr>
              <a:t>if_else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()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Variable Types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Other Functions &amp; Packages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BE35D66-9F3F-4040-B8A4-B5CCC7B4077D}"/>
              </a:ext>
            </a:extLst>
          </p:cNvPr>
          <p:cNvSpPr/>
          <p:nvPr/>
        </p:nvSpPr>
        <p:spPr bwMode="auto">
          <a:xfrm>
            <a:off x="731811" y="2266156"/>
            <a:ext cx="762000" cy="527049"/>
          </a:xfrm>
          <a:prstGeom prst="rightArrow">
            <a:avLst/>
          </a:prstGeom>
          <a:solidFill>
            <a:srgbClr val="0FF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3375EB33-12E9-2744-A12F-C0882E3F09B6}"/>
              </a:ext>
            </a:extLst>
          </p:cNvPr>
          <p:cNvSpPr/>
          <p:nvPr/>
        </p:nvSpPr>
        <p:spPr bwMode="auto">
          <a:xfrm>
            <a:off x="741363" y="1704195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80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Data: AND and OR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3812"/>
            <a:ext cx="8915400" cy="5838825"/>
          </a:xfrm>
          <a:ln/>
        </p:spPr>
        <p:txBody>
          <a:bodyPr tIns="26460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00"/>
              </a:solidFill>
              <a:latin typeface="Arial" charset="0"/>
              <a:cs typeface="Monaco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What if we wanted only RTs between 200 and 2000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cs typeface="Arial" charset="0"/>
              </a:rPr>
              <a:t>ms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?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 </a:t>
            </a: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 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filter(RT &gt;= 200 </a:t>
            </a:r>
            <a:r>
              <a:rPr lang="en-US" sz="3000" dirty="0">
                <a:solidFill>
                  <a:srgbClr val="FF85FF"/>
                </a:solidFill>
                <a:latin typeface="Monaco" charset="0"/>
                <a:cs typeface="Arial" charset="0"/>
              </a:rPr>
              <a:t>&amp;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RT &lt;= 2000)</a:t>
            </a:r>
            <a:b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</a:b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Monaco" charset="0"/>
              <a:cs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85FF"/>
                </a:solidFill>
                <a:latin typeface="Arial" charset="0"/>
                <a:cs typeface="Arial" charset="0"/>
              </a:rPr>
              <a:t>|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 means OR: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</a:t>
            </a: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 filter(RT &lt; 200 </a:t>
            </a:r>
            <a:r>
              <a:rPr lang="en-US" sz="3000" dirty="0">
                <a:solidFill>
                  <a:srgbClr val="FF85FF"/>
                </a:solidFill>
                <a:latin typeface="Monaco" charset="0"/>
                <a:cs typeface="Arial" charset="0"/>
              </a:rPr>
              <a:t>|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RT &gt; 2000)</a:t>
            </a: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 -&gt;</a:t>
            </a: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  </a:t>
            </a:r>
            <a:r>
              <a:rPr lang="en-US" sz="3000" dirty="0" err="1">
                <a:solidFill>
                  <a:srgbClr val="FFFF00"/>
                </a:solidFill>
                <a:latin typeface="Monaco" charset="0"/>
                <a:cs typeface="Arial" charset="0"/>
              </a:rPr>
              <a:t>experiment.outliers</a:t>
            </a:r>
            <a:endParaRPr lang="en-US" sz="3000" dirty="0">
              <a:solidFill>
                <a:srgbClr val="FFFF00"/>
              </a:solidFill>
              <a:latin typeface="Monaco" charset="0"/>
              <a:cs typeface="Arial" charset="0"/>
            </a:endParaRP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Logical OR (“either or both”)</a:t>
            </a:r>
          </a:p>
        </p:txBody>
      </p:sp>
    </p:spTree>
    <p:extLst>
      <p:ext uri="{BB962C8B-B14F-4D97-AF65-F5344CB8AC3E}">
        <p14:creationId xmlns:p14="http://schemas.microsoft.com/office/powerpoint/2010/main" val="2024463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Data: == and !=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19150"/>
            <a:ext cx="8915400" cy="5838825"/>
          </a:xfrm>
          <a:ln/>
        </p:spPr>
        <p:txBody>
          <a:bodyPr tIns="26460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00"/>
              </a:solidFill>
              <a:latin typeface="Arial" charset="0"/>
              <a:cs typeface="Monaco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Get a match / equals: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</a:t>
            </a: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 filter(</a:t>
            </a:r>
            <a:r>
              <a:rPr lang="en-US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TrialsRemaining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</a:t>
            </a:r>
            <a:r>
              <a:rPr lang="en-US" sz="3000" dirty="0">
                <a:solidFill>
                  <a:srgbClr val="FF85FF"/>
                </a:solidFill>
                <a:latin typeface="Monaco" charset="0"/>
                <a:cs typeface="Arial" charset="0"/>
              </a:rPr>
              <a:t>==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0)</a:t>
            </a: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endParaRPr lang="en-US" sz="3000" dirty="0">
              <a:solidFill>
                <a:srgbClr val="FFFF00"/>
              </a:solidFill>
              <a:latin typeface="Monaco" charset="0"/>
              <a:cs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Words/categorical variables need quotes: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 </a:t>
            </a: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filter(Condition=='Implausible')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85FF"/>
                </a:solidFill>
                <a:latin typeface="Arial" charset="0"/>
                <a:cs typeface="Arial" charset="0"/>
              </a:rPr>
              <a:t>!=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 means “not equal to”: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 </a:t>
            </a:r>
            <a:br>
              <a:rPr lang="en-US" sz="30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filter(Subject </a:t>
            </a:r>
            <a:r>
              <a:rPr lang="en-US" sz="3000" dirty="0">
                <a:solidFill>
                  <a:srgbClr val="FF85FF"/>
                </a:solidFill>
                <a:latin typeface="Monaco" charset="0"/>
                <a:cs typeface="Arial" charset="0"/>
              </a:rPr>
              <a:t>!=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'S23’)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Drops Subject “S23”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00"/>
              </a:solidFill>
              <a:latin typeface="Monaco" charset="0"/>
              <a:cs typeface="Arial" charset="0"/>
            </a:endParaRP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00"/>
              </a:solidFill>
              <a:latin typeface="Monaco" charset="0"/>
              <a:cs typeface="Arial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6107112" y="2737956"/>
            <a:ext cx="1471135" cy="373062"/>
          </a:xfrm>
          <a:prstGeom prst="line">
            <a:avLst/>
          </a:prstGeom>
          <a:noFill/>
          <a:ln w="57150">
            <a:solidFill>
              <a:srgbClr val="FF8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16112" y="2886317"/>
            <a:ext cx="4211637" cy="71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/>
            <a:r>
              <a:rPr lang="en-US" sz="2400" dirty="0">
                <a:solidFill>
                  <a:srgbClr val="FF85FF"/>
                </a:solidFill>
              </a:rPr>
              <a:t>Note DOUBLE</a:t>
            </a:r>
            <a:br>
              <a:rPr lang="en-US" sz="2400" dirty="0">
                <a:solidFill>
                  <a:srgbClr val="FF85FF"/>
                </a:solidFill>
              </a:rPr>
            </a:br>
            <a:r>
              <a:rPr lang="en-US" sz="2400" dirty="0">
                <a:solidFill>
                  <a:srgbClr val="FF85FF"/>
                </a:solidFill>
              </a:rPr>
              <a:t>equals sign</a:t>
            </a:r>
          </a:p>
        </p:txBody>
      </p:sp>
    </p:spTree>
    <p:extLst>
      <p:ext uri="{BB962C8B-B14F-4D97-AF65-F5344CB8AC3E}">
        <p14:creationId xmlns:p14="http://schemas.microsoft.com/office/powerpoint/2010/main" val="1735496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Data: %in%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36637"/>
            <a:ext cx="8915400" cy="6019800"/>
          </a:xfrm>
          <a:ln/>
        </p:spPr>
        <p:txBody>
          <a:bodyPr tIns="26460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00"/>
              </a:solidFill>
              <a:latin typeface="Arial" charset="0"/>
              <a:cs typeface="Monaco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Sometimes our inclusion criteria aren't so mathematical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Suppose I just want the “Ducks” and “Panther” items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FFFFFF"/>
                </a:solidFill>
                <a:latin typeface="Arial" charset="0"/>
                <a:cs typeface="Arial" charset="0"/>
              </a:rPr>
              <a:t>We can check against any arbitrary list:</a:t>
            </a:r>
          </a:p>
          <a:p>
            <a:pPr marL="1263650" lvl="2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</a:t>
            </a:r>
            <a:br>
              <a:rPr lang="en-US" sz="2600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sz="2600" dirty="0">
                <a:solidFill>
                  <a:srgbClr val="FFFF00"/>
                </a:solidFill>
                <a:latin typeface="Monaco" charset="0"/>
                <a:cs typeface="Arial" charset="0"/>
              </a:rPr>
              <a:t>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filter(</a:t>
            </a:r>
            <a:r>
              <a:rPr lang="en-US" sz="2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ItemName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%in% </a:t>
            </a:r>
            <a:b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</a:b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 c('Ducks', 'Panther'))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Or, keep just things that </a:t>
            </a:r>
            <a:r>
              <a:rPr lang="en-US" i="1" dirty="0">
                <a:solidFill>
                  <a:srgbClr val="FFFFFF"/>
                </a:solidFill>
                <a:latin typeface="Arial" charset="0"/>
                <a:cs typeface="Arial" charset="0"/>
              </a:rPr>
              <a:t>aren't</a:t>
            </a: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in a list: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experiment %&gt;% </a:t>
            </a:r>
            <a:b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Monaco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Monaco" charset="0"/>
              </a:rPr>
              <a:t>  filter(Subject %in% </a:t>
            </a:r>
            <a:b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Monaco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Monaco" charset="0"/>
              </a:rPr>
              <a:t>  c('S10', 'S23') == FALSE)</a:t>
            </a:r>
          </a:p>
        </p:txBody>
      </p:sp>
    </p:spTree>
    <p:extLst>
      <p:ext uri="{BB962C8B-B14F-4D97-AF65-F5344CB8AC3E}">
        <p14:creationId xmlns:p14="http://schemas.microsoft.com/office/powerpoint/2010/main" val="2684677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Logical Operators Review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Summary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&gt;				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Monaco" charset="0"/>
              </a:rPr>
              <a:t>Greater than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&gt;=				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Greater than or equal to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&lt;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Monaco" charset="0"/>
              </a:rPr>
              <a:t>				Less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 than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&lt;=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				Less than or equal to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&amp;				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AND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|				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OR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==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				Equal to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!=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				Not equal to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  <a:cs typeface="Monaco" charset="0"/>
              </a:rPr>
              <a:t>%in%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			Is this included in a list?</a:t>
            </a:r>
          </a:p>
        </p:txBody>
      </p:sp>
    </p:spTree>
    <p:extLst>
      <p:ext uri="{BB962C8B-B14F-4D97-AF65-F5344CB8AC3E}">
        <p14:creationId xmlns:p14="http://schemas.microsoft.com/office/powerpoint/2010/main" val="4113418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 tIns="35280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dirty="0"/>
              <a:t>Week 2.2: Data Processing in 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56518"/>
            <a:ext cx="8772525" cy="4846637"/>
          </a:xfrm>
        </p:spPr>
        <p:txBody>
          <a:bodyPr tIns="31752"/>
          <a:lstStyle/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Advanced Filtering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Mutate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Variable Creation and Editing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err="1">
                <a:solidFill>
                  <a:schemeClr val="bg1"/>
                </a:solidFill>
                <a:latin typeface="Arial" charset="0"/>
              </a:rPr>
              <a:t>if_else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()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Variable Types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Other Functions &amp; Packages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BE35D66-9F3F-4040-B8A4-B5CCC7B4077D}"/>
              </a:ext>
            </a:extLst>
          </p:cNvPr>
          <p:cNvSpPr/>
          <p:nvPr/>
        </p:nvSpPr>
        <p:spPr bwMode="auto">
          <a:xfrm>
            <a:off x="741363" y="3324622"/>
            <a:ext cx="762000" cy="527049"/>
          </a:xfrm>
          <a:prstGeom prst="rightArrow">
            <a:avLst/>
          </a:prstGeom>
          <a:solidFill>
            <a:srgbClr val="0FF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3375EB33-12E9-2744-A12F-C0882E3F09B6}"/>
              </a:ext>
            </a:extLst>
          </p:cNvPr>
          <p:cNvSpPr/>
          <p:nvPr/>
        </p:nvSpPr>
        <p:spPr bwMode="auto">
          <a:xfrm>
            <a:off x="741363" y="1704195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38A0AE6E-00CF-F341-AD05-9EB129939F9C}"/>
              </a:ext>
            </a:extLst>
          </p:cNvPr>
          <p:cNvSpPr/>
          <p:nvPr/>
        </p:nvSpPr>
        <p:spPr bwMode="auto">
          <a:xfrm>
            <a:off x="761516" y="2186781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20850D0-F887-C749-9165-25FD2C92E06D}"/>
              </a:ext>
            </a:extLst>
          </p:cNvPr>
          <p:cNvSpPr/>
          <p:nvPr/>
        </p:nvSpPr>
        <p:spPr bwMode="auto">
          <a:xfrm>
            <a:off x="404020" y="1267497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38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Mutate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The last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</a:rPr>
              <a:t>tidyverse</a:t>
            </a:r>
            <a:r>
              <a:rPr lang="en-US" sz="3600" dirty="0">
                <a:solidFill>
                  <a:srgbClr val="FFFFFF"/>
                </a:solidFill>
                <a:latin typeface="Arial" charset="0"/>
              </a:rPr>
              <a:t> function we’ll look at is 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</a:rPr>
              <a:t>mutate()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/>
              </a:rPr>
              <a:t>Add new variables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/>
              </a:rPr>
              <a:t>Transform variables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/>
              </a:rPr>
              <a:t>Recode or rescore variables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28" name="Picture 4" descr="Etsy Picks of the Week: Teenage Mutant Ninja Turtles – Nerdy Ninja ...">
            <a:extLst>
              <a:ext uri="{FF2B5EF4-FFF2-40B4-BE49-F238E27FC236}">
                <a16:creationId xmlns:a16="http://schemas.microsoft.com/office/drawing/2014/main" id="{2BD60B1C-B22E-964D-AAE2-7447C0CE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97" y="3779837"/>
            <a:ext cx="5445629" cy="30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514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Mutate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We can use 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</a:rPr>
              <a:t>mutate()</a:t>
            </a:r>
            <a:r>
              <a:rPr lang="en-US" sz="3600" dirty="0">
                <a:solidFill>
                  <a:srgbClr val="FFFFFF"/>
                </a:solidFill>
                <a:latin typeface="Arial" charset="0"/>
              </a:rPr>
              <a:t> t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o create new columns in our </a:t>
            </a:r>
            <a:r>
              <a:rPr lang="en-US" dirty="0" err="1">
                <a:solidFill>
                  <a:srgbClr val="FFFFFF"/>
                </a:solidFill>
                <a:latin typeface="Arial" charset="0"/>
              </a:rPr>
              <a:t>dataframe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</a:rPr>
              <a:t>experiment %&gt;%</a:t>
            </a:r>
            <a:br>
              <a:rPr lang="en-US" sz="3000" dirty="0">
                <a:solidFill>
                  <a:srgbClr val="FFFF00"/>
                </a:solidFill>
                <a:latin typeface="Monaco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  mutate(</a:t>
            </a:r>
            <a:r>
              <a:rPr lang="en-US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ExperimentNumber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= </a:t>
            </a:r>
            <a:r>
              <a:rPr lang="en-US" sz="3000" dirty="0">
                <a:solidFill>
                  <a:srgbClr val="FFC000"/>
                </a:solidFill>
                <a:latin typeface="Monaco" charset="0"/>
              </a:rPr>
              <a:t>1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)</a:t>
            </a:r>
            <a:b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sz="3000" dirty="0">
                <a:solidFill>
                  <a:srgbClr val="92D050"/>
                </a:solidFill>
                <a:latin typeface="Monaco" charset="0"/>
              </a:rPr>
              <a:t>   -&gt; experiment</a:t>
            </a:r>
            <a:br>
              <a:rPr lang="en-US" sz="3000" dirty="0">
                <a:solidFill>
                  <a:srgbClr val="FFFF00"/>
                </a:solidFill>
                <a:latin typeface="Monaco" charset="0"/>
              </a:rPr>
            </a:br>
            <a:endParaRPr lang="en-US" sz="3000" dirty="0">
              <a:solidFill>
                <a:srgbClr val="FFFF00"/>
              </a:solidFill>
              <a:latin typeface="Monaco" charset="0"/>
            </a:endParaRP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03B64A4-743A-4C42-9394-2D8D12D777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7110" y="3779837"/>
            <a:ext cx="381001" cy="1600200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F35A88-5ABB-544A-814F-AE3AB1F7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2" y="5380037"/>
            <a:ext cx="42672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are creating a column named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ExperimentNumber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assigning the value </a:t>
            </a:r>
            <a:r>
              <a:rPr lang="en-US" sz="2400" dirty="0">
                <a:solidFill>
                  <a:srgbClr val="FFC000"/>
                </a:solidFill>
              </a:rPr>
              <a:t>1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for every observation</a:t>
            </a: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2873B6BF-4259-B64D-B810-7067E9A88D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0910" y="4084636"/>
            <a:ext cx="1371598" cy="1470026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26BA242-B3CD-624D-88F3-96D5E19B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5554662"/>
            <a:ext cx="42672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r>
              <a:rPr lang="en-US" sz="2400" dirty="0">
                <a:solidFill>
                  <a:srgbClr val="92D050"/>
                </a:solidFill>
              </a:rPr>
              <a:t>Then, we need to store the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updated data back into our </a:t>
            </a:r>
            <a:r>
              <a:rPr lang="en-US" sz="2400" b="1" dirty="0">
                <a:solidFill>
                  <a:srgbClr val="92D050"/>
                </a:solidFill>
                <a:latin typeface="Monaco" pitchFamily="2" charset="77"/>
              </a:rPr>
              <a:t>experiment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dataframe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1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 tIns="35280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dirty="0"/>
              <a:t>Week 2.2: Data Processing in 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56518"/>
            <a:ext cx="8772525" cy="4846637"/>
          </a:xfrm>
        </p:spPr>
        <p:txBody>
          <a:bodyPr tIns="31752"/>
          <a:lstStyle/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Advanced Filtering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Mutate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Variable Creation and Editing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err="1">
                <a:solidFill>
                  <a:schemeClr val="bg1"/>
                </a:solidFill>
                <a:latin typeface="Arial" charset="0"/>
              </a:rPr>
              <a:t>if_else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()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Variable Types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Other Functions &amp; Packages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BE35D66-9F3F-4040-B8A4-B5CCC7B4077D}"/>
              </a:ext>
            </a:extLst>
          </p:cNvPr>
          <p:cNvSpPr/>
          <p:nvPr/>
        </p:nvSpPr>
        <p:spPr bwMode="auto">
          <a:xfrm>
            <a:off x="741363" y="1881188"/>
            <a:ext cx="762000" cy="527049"/>
          </a:xfrm>
          <a:prstGeom prst="rightArrow">
            <a:avLst/>
          </a:prstGeom>
          <a:solidFill>
            <a:srgbClr val="0FF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98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Mutate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We can use 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</a:rPr>
              <a:t>mutate()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 to create new columns in our </a:t>
            </a:r>
            <a:r>
              <a:rPr lang="en-US" dirty="0" err="1">
                <a:solidFill>
                  <a:srgbClr val="FFFFFF"/>
                </a:solidFill>
                <a:latin typeface="Arial" charset="0"/>
              </a:rPr>
              <a:t>dataframe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</a:rPr>
              <a:t>experiment %&gt;%</a:t>
            </a:r>
            <a:br>
              <a:rPr lang="en-US" sz="3000" dirty="0">
                <a:solidFill>
                  <a:srgbClr val="FFFF00"/>
                </a:solidFill>
                <a:latin typeface="Monaco" charset="0"/>
              </a:rPr>
            </a:b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  mutate(</a:t>
            </a:r>
            <a:r>
              <a:rPr lang="en-US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ExperimentNumber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= </a:t>
            </a:r>
            <a:r>
              <a:rPr lang="en-US" sz="3000" dirty="0">
                <a:solidFill>
                  <a:srgbClr val="FFC000"/>
                </a:solidFill>
                <a:latin typeface="Monaco" charset="0"/>
              </a:rPr>
              <a:t>1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)</a:t>
            </a:r>
            <a:b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sz="3000" dirty="0">
                <a:solidFill>
                  <a:srgbClr val="92D050"/>
                </a:solidFill>
                <a:latin typeface="Monaco" charset="0"/>
              </a:rPr>
              <a:t>   -&gt; experiment</a:t>
            </a:r>
            <a:br>
              <a:rPr lang="en-US" sz="3000" dirty="0">
                <a:solidFill>
                  <a:srgbClr val="FFFF00"/>
                </a:solidFill>
                <a:latin typeface="Monaco" charset="0"/>
              </a:rPr>
            </a:br>
            <a:endParaRPr lang="en-US" sz="3000" dirty="0">
              <a:solidFill>
                <a:srgbClr val="FFFF00"/>
              </a:solidFill>
              <a:latin typeface="Monaco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C60E1-21CF-D241-9BC2-3126B4ED4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8" y="4547225"/>
            <a:ext cx="9821808" cy="2011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238C12D5-CAAE-5C4D-BAAF-7B7EA57A508B}"/>
              </a:ext>
            </a:extLst>
          </p:cNvPr>
          <p:cNvSpPr/>
          <p:nvPr/>
        </p:nvSpPr>
        <p:spPr bwMode="auto">
          <a:xfrm>
            <a:off x="7859712" y="4465637"/>
            <a:ext cx="2220913" cy="2204412"/>
          </a:xfrm>
          <a:prstGeom prst="frame">
            <a:avLst>
              <a:gd name="adj1" fmla="val 7255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894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Mutate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A more interesting example is where the assigned value is based on a </a:t>
            </a:r>
            <a:r>
              <a:rPr lang="en-US" i="1" dirty="0">
                <a:solidFill>
                  <a:srgbClr val="FFC000"/>
                </a:solidFill>
                <a:latin typeface="Arial" charset="0"/>
              </a:rPr>
              <a:t>formula</a:t>
            </a:r>
            <a:endParaRPr lang="en-US" dirty="0">
              <a:solidFill>
                <a:srgbClr val="FFC000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</a:rPr>
              <a:t>experiment %&gt;%</a:t>
            </a:r>
            <a:br>
              <a:rPr lang="en-US" dirty="0">
                <a:solidFill>
                  <a:srgbClr val="FFFF00"/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  mutate(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RTinSeconds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Monaco" charset="0"/>
              </a:rPr>
              <a:t>RT/1000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)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dirty="0">
                <a:solidFill>
                  <a:srgbClr val="92D050"/>
                </a:solidFill>
                <a:latin typeface="Monaco" charset="0"/>
              </a:rPr>
              <a:t>   -&gt; experiment </a:t>
            </a:r>
            <a:endParaRPr lang="en-US" sz="3600" dirty="0">
              <a:solidFill>
                <a:srgbClr val="92D050"/>
              </a:solidFill>
              <a:latin typeface="Monaco" charset="0"/>
              <a:cs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For each row, finds the RT in seconds for </a:t>
            </a:r>
            <a:r>
              <a:rPr lang="en-US" i="1" dirty="0">
                <a:solidFill>
                  <a:srgbClr val="FFFFFF"/>
                </a:solidFill>
                <a:latin typeface="Arial" charset="0"/>
                <a:cs typeface="Arial" charset="0"/>
              </a:rPr>
              <a:t>that specific trial </a:t>
            </a: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and saves that into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sz="3000" dirty="0" err="1">
                <a:solidFill>
                  <a:srgbClr val="FFFF00"/>
                </a:solidFill>
                <a:latin typeface="Monaco" pitchFamily="2" charset="77"/>
                <a:cs typeface="Arial" charset="0"/>
              </a:rPr>
              <a:t>RTinSeconds</a:t>
            </a:r>
            <a:endParaRPr lang="en-US" sz="3000" dirty="0">
              <a:solidFill>
                <a:srgbClr val="FFFF00"/>
              </a:solidFill>
              <a:latin typeface="Monaco" pitchFamily="2" charset="77"/>
              <a:cs typeface="Arial" charset="0"/>
            </a:endParaRP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Similar to an Excel formula</a:t>
            </a:r>
          </a:p>
          <a:p>
            <a:pPr marL="463550" indent="-573088">
              <a:buClr>
                <a:srgbClr val="E6E6E6"/>
              </a:buClr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If we wanted to alter the original 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  <a:cs typeface="Arial"/>
              </a:rPr>
              <a:t>RT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column, we could instead do:</a:t>
            </a:r>
            <a:br>
              <a:rPr lang="en-US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mutate(</a:t>
            </a:r>
            <a:r>
              <a:rPr lang="en-US" dirty="0">
                <a:solidFill>
                  <a:srgbClr val="FFFF00"/>
                </a:solidFill>
                <a:latin typeface="Monaco" charset="0"/>
              </a:rPr>
              <a:t>RT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Monaco" charset="0"/>
              </a:rPr>
              <a:t>RT/1000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)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436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Mutate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We can even use other functions in calculating new columns</a:t>
            </a:r>
            <a:endParaRPr lang="en-US" dirty="0">
              <a:solidFill>
                <a:srgbClr val="FFC000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</a:rPr>
              <a:t>experiment %&gt;%</a:t>
            </a:r>
            <a:br>
              <a:rPr lang="en-US" dirty="0">
                <a:solidFill>
                  <a:srgbClr val="FFFF00"/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  mutate(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logRT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Monaco" charset="0"/>
              </a:rPr>
              <a:t>log(RT)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)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dirty="0">
                <a:solidFill>
                  <a:srgbClr val="92D050"/>
                </a:solidFill>
                <a:latin typeface="Monaco" charset="0"/>
              </a:rPr>
              <a:t>   -&gt; experiment </a:t>
            </a:r>
            <a:endParaRPr lang="en-US" sz="3600" dirty="0">
              <a:solidFill>
                <a:srgbClr val="92D050"/>
              </a:solidFill>
              <a:latin typeface="Monaco" charset="0"/>
              <a:cs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Applies the logarithmic transformation to each RT and saves that as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logRT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7883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 tIns="35280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dirty="0"/>
              <a:t>Week 2.2: Data Processing in 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56518"/>
            <a:ext cx="8772525" cy="4846637"/>
          </a:xfrm>
        </p:spPr>
        <p:txBody>
          <a:bodyPr tIns="31752"/>
          <a:lstStyle/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Advanced Filtering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Mutate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Variable Creation and Editing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err="1">
                <a:solidFill>
                  <a:schemeClr val="bg1"/>
                </a:solidFill>
                <a:latin typeface="Arial" charset="0"/>
              </a:rPr>
              <a:t>if_else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()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Variable Types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Other Functions &amp; Packages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BE35D66-9F3F-4040-B8A4-B5CCC7B4077D}"/>
              </a:ext>
            </a:extLst>
          </p:cNvPr>
          <p:cNvSpPr/>
          <p:nvPr/>
        </p:nvSpPr>
        <p:spPr bwMode="auto">
          <a:xfrm>
            <a:off x="741363" y="3769525"/>
            <a:ext cx="762000" cy="527049"/>
          </a:xfrm>
          <a:prstGeom prst="rightArrow">
            <a:avLst/>
          </a:prstGeom>
          <a:solidFill>
            <a:srgbClr val="0FF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3375EB33-12E9-2744-A12F-C0882E3F09B6}"/>
              </a:ext>
            </a:extLst>
          </p:cNvPr>
          <p:cNvSpPr/>
          <p:nvPr/>
        </p:nvSpPr>
        <p:spPr bwMode="auto">
          <a:xfrm>
            <a:off x="741363" y="1704195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38A0AE6E-00CF-F341-AD05-9EB129939F9C}"/>
              </a:ext>
            </a:extLst>
          </p:cNvPr>
          <p:cNvSpPr/>
          <p:nvPr/>
        </p:nvSpPr>
        <p:spPr bwMode="auto">
          <a:xfrm>
            <a:off x="761516" y="2186781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20850D0-F887-C749-9165-25FD2C92E06D}"/>
              </a:ext>
            </a:extLst>
          </p:cNvPr>
          <p:cNvSpPr/>
          <p:nvPr/>
        </p:nvSpPr>
        <p:spPr bwMode="auto">
          <a:xfrm>
            <a:off x="404020" y="1267497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2A09E55A-B55B-1348-98C2-51B14AC4278B}"/>
              </a:ext>
            </a:extLst>
          </p:cNvPr>
          <p:cNvSpPr/>
          <p:nvPr/>
        </p:nvSpPr>
        <p:spPr bwMode="auto">
          <a:xfrm>
            <a:off x="823120" y="3216274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33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if_else</a:t>
            </a:r>
            <a:r>
              <a:rPr lang="en-US" dirty="0"/>
              <a:t>()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722437"/>
            <a:ext cx="8772525" cy="4794250"/>
          </a:xfrm>
          <a:ln/>
        </p:spPr>
        <p:txBody>
          <a:bodyPr tIns="31752"/>
          <a:lstStyle/>
          <a:p>
            <a:pPr marL="107950" indent="0" algn="ctr">
              <a:buClr>
                <a:srgbClr val="E6E6E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7200" dirty="0">
                <a:solidFill>
                  <a:schemeClr val="bg1"/>
                </a:solidFill>
                <a:latin typeface="EarwigFactory-Regular"/>
                <a:cs typeface="EarwigFactory-Regular"/>
              </a:rPr>
              <a:t>IF YOU WANT DESSERT, EAT YOUR PEAS</a:t>
            </a:r>
            <a:br>
              <a:rPr lang="en-US" sz="7200" dirty="0">
                <a:solidFill>
                  <a:schemeClr val="bg1"/>
                </a:solidFill>
                <a:latin typeface="EarwigFactory-Regular"/>
                <a:cs typeface="EarwigFactory-Regular"/>
              </a:rPr>
            </a:br>
            <a:endParaRPr lang="en-US" sz="7200" dirty="0">
              <a:solidFill>
                <a:schemeClr val="bg1"/>
              </a:solidFill>
              <a:latin typeface="EarwigFactory-Regular"/>
              <a:cs typeface="EarwigFactory-Regular"/>
            </a:endParaRPr>
          </a:p>
          <a:p>
            <a:pPr marL="107950" indent="0" algn="ctr">
              <a:buClr>
                <a:srgbClr val="E6E6E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7200" dirty="0">
                <a:solidFill>
                  <a:schemeClr val="bg1"/>
                </a:solidFill>
                <a:latin typeface="EarwigFactory-Regular"/>
                <a:cs typeface="EarwigFactory-Regular"/>
              </a:rPr>
              <a:t>… OR ELSE!</a:t>
            </a:r>
          </a:p>
        </p:txBody>
      </p:sp>
    </p:spTree>
    <p:extLst>
      <p:ext uri="{BB962C8B-B14F-4D97-AF65-F5344CB8AC3E}">
        <p14:creationId xmlns:p14="http://schemas.microsoft.com/office/powerpoint/2010/main" val="331027783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if_else</a:t>
            </a:r>
            <a:r>
              <a:rPr lang="en-US" dirty="0"/>
              <a:t>()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41437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solidFill>
                  <a:srgbClr val="FFFF00"/>
                </a:solidFill>
                <a:latin typeface="Monaco" pitchFamily="2" charset="77"/>
              </a:rPr>
              <a:t>if_else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</a:rPr>
              <a:t>()</a:t>
            </a:r>
            <a:r>
              <a:rPr lang="en-US" sz="3600" dirty="0">
                <a:solidFill>
                  <a:srgbClr val="FFFFFF"/>
                </a:solidFill>
                <a:latin typeface="Arial" charset="0"/>
              </a:rPr>
              <a:t>: A function that uses a test to decide </a:t>
            </a:r>
            <a:r>
              <a:rPr lang="en-US" sz="3600" i="1" dirty="0">
                <a:solidFill>
                  <a:srgbClr val="FFFFFF"/>
                </a:solidFill>
                <a:latin typeface="Arial" charset="0"/>
              </a:rPr>
              <a:t>which of two values</a:t>
            </a:r>
            <a:r>
              <a:rPr lang="en-US" sz="3600" dirty="0">
                <a:solidFill>
                  <a:srgbClr val="FFFFFF"/>
                </a:solidFill>
                <a:latin typeface="Arial" charset="0"/>
              </a:rPr>
              <a:t> to assign:</a:t>
            </a:r>
            <a:br>
              <a:rPr lang="en-US" sz="3600" dirty="0">
                <a:solidFill>
                  <a:srgbClr val="FFFFFF"/>
                </a:solidFill>
                <a:latin typeface="Arial" charset="0"/>
              </a:rPr>
            </a:br>
            <a:endParaRPr lang="en-US" sz="3600" dirty="0">
              <a:solidFill>
                <a:srgbClr val="FF0000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</a:rPr>
              <a:t>experiment %&gt;% mutate(</a:t>
            </a:r>
            <a:br>
              <a:rPr lang="en-US" dirty="0">
                <a:solidFill>
                  <a:srgbClr val="FFFF00"/>
                </a:solidFill>
                <a:latin typeface="Monaco" charset="0"/>
              </a:rPr>
            </a:br>
            <a:r>
              <a:rPr lang="en-US" dirty="0">
                <a:solidFill>
                  <a:srgbClr val="92D050"/>
                </a:solidFill>
                <a:latin typeface="Monaco" charset="0"/>
              </a:rPr>
              <a:t> Half=</a:t>
            </a:r>
            <a:br>
              <a:rPr lang="en-US" dirty="0">
                <a:solidFill>
                  <a:srgbClr val="FFFF00"/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if_else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(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TrialsRemaining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&gt;= 15,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1,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2)</a:t>
            </a:r>
            <a:br>
              <a:rPr lang="en-US" dirty="0">
                <a:solidFill>
                  <a:srgbClr val="FFFF00"/>
                </a:solidFill>
                <a:latin typeface="Monaco" charset="0"/>
              </a:rPr>
            </a:br>
            <a:r>
              <a:rPr lang="en-US" dirty="0">
                <a:solidFill>
                  <a:srgbClr val="FFFF00"/>
                </a:solidFill>
                <a:latin typeface="Monaco" charset="0"/>
              </a:rPr>
              <a:t> ) -&gt; experiment </a:t>
            </a:r>
            <a:br>
              <a:rPr lang="en-US" sz="2400" dirty="0">
                <a:solidFill>
                  <a:srgbClr val="FFFF00"/>
                </a:solidFill>
                <a:latin typeface="Monaco" charset="0"/>
              </a:rPr>
            </a:br>
            <a:endParaRPr lang="en-US"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5712" y="3811632"/>
            <a:ext cx="365760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5712" y="4186833"/>
            <a:ext cx="277495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15 or more</a:t>
            </a:r>
            <a:b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trials remain…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5712" y="4967327"/>
            <a:ext cx="175260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“Half” is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2215" y="5325212"/>
            <a:ext cx="342900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NOT, “Half” is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508C7-DEA1-4247-9EB5-DDC853CE7B39}"/>
              </a:ext>
            </a:extLst>
          </p:cNvPr>
          <p:cNvSpPr txBox="1"/>
          <p:nvPr/>
        </p:nvSpPr>
        <p:spPr>
          <a:xfrm>
            <a:off x="7021512" y="2408237"/>
            <a:ext cx="2769703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A new column called “Half”--what value are we going to assign ?</a:t>
            </a:r>
          </a:p>
        </p:txBody>
      </p:sp>
    </p:spTree>
    <p:extLst>
      <p:ext uri="{BB962C8B-B14F-4D97-AF65-F5344CB8AC3E}">
        <p14:creationId xmlns:p14="http://schemas.microsoft.com/office/powerpoint/2010/main" val="221593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Which do you like better?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31837"/>
            <a:ext cx="9155112" cy="7262812"/>
          </a:xfrm>
          <a:ln/>
        </p:spPr>
        <p:txBody>
          <a:bodyPr tIns="0"/>
          <a:lstStyle/>
          <a:p>
            <a:pPr marL="431800" indent="-323850">
              <a:lnSpc>
                <a:spcPct val="104000"/>
              </a:lnSpc>
              <a:buClr>
                <a:srgbClr val="E6E6E6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00"/>
              </a:solidFill>
              <a:latin typeface="Monaco" charset="0"/>
            </a:endParaRP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</a:rPr>
              <a:t>experiment %&gt;% mutate(</a:t>
            </a:r>
            <a:br>
              <a:rPr lang="en-US" dirty="0">
                <a:solidFill>
                  <a:srgbClr val="FFFF00"/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Half=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if_else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TrialsRemaining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&gt;= 15,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1, 2)</a:t>
            </a:r>
            <a:r>
              <a:rPr lang="en-US" dirty="0">
                <a:solidFill>
                  <a:srgbClr val="FFFF00"/>
                </a:solidFill>
                <a:latin typeface="Monaco" charset="0"/>
              </a:rPr>
              <a:t>) -&gt; experiment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 err="1">
                <a:solidFill>
                  <a:srgbClr val="FFFFFF"/>
                </a:solidFill>
                <a:latin typeface="Arial" charset="0"/>
                <a:cs typeface="Arial" charset="0"/>
              </a:rPr>
              <a:t>vs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solidFill>
                  <a:srgbClr val="FFFF00"/>
                </a:solidFill>
                <a:latin typeface="Monaco" charset="0"/>
                <a:cs typeface="Arial" charset="0"/>
              </a:rPr>
              <a:t>TrialsPerSubject</a:t>
            </a:r>
            <a: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  <a:t> &lt;- 30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 mutate(</a:t>
            </a:r>
            <a:b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Half=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if_else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TrialsRemaining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&gt;=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TrialsPerSubject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/ 2, 1, 2)</a:t>
            </a:r>
            <a: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  <a:t>) -&gt; experiment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15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Which do you like better?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31837"/>
            <a:ext cx="9155112" cy="7262812"/>
          </a:xfrm>
          <a:ln/>
        </p:spPr>
        <p:txBody>
          <a:bodyPr tIns="0"/>
          <a:lstStyle/>
          <a:p>
            <a:pPr marL="431800" indent="-323850">
              <a:lnSpc>
                <a:spcPct val="104000"/>
              </a:lnSpc>
              <a:buClr>
                <a:srgbClr val="E6E6E6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00"/>
              </a:solidFill>
              <a:latin typeface="Monaco" charset="0"/>
            </a:endParaRP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</a:rPr>
              <a:t>experiment %&gt;% mutate(</a:t>
            </a:r>
            <a:br>
              <a:rPr lang="en-US" dirty="0">
                <a:solidFill>
                  <a:srgbClr val="FFFF00"/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Half=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if_else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TrialsRemaining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&gt;= 15,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 1, 2)</a:t>
            </a:r>
            <a:r>
              <a:rPr lang="en-US" dirty="0">
                <a:solidFill>
                  <a:srgbClr val="FFFF00"/>
                </a:solidFill>
                <a:latin typeface="Monaco" charset="0"/>
              </a:rPr>
              <a:t>) -&gt; experiment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 err="1">
                <a:solidFill>
                  <a:srgbClr val="FFFFFF"/>
                </a:solidFill>
                <a:latin typeface="Arial" charset="0"/>
                <a:cs typeface="Arial" charset="0"/>
              </a:rPr>
              <a:t>vs</a:t>
            </a:r>
            <a:r>
              <a:rPr lang="en-US" sz="3000" dirty="0">
                <a:solidFill>
                  <a:srgbClr val="FFFFFF"/>
                </a:solidFill>
                <a:latin typeface="Arial" charset="0"/>
                <a:cs typeface="Arial" charset="0"/>
              </a:rPr>
              <a:t>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solidFill>
                  <a:srgbClr val="FFFF00"/>
                </a:solidFill>
                <a:latin typeface="Monaco" charset="0"/>
                <a:cs typeface="Arial" charset="0"/>
              </a:rPr>
              <a:t>TrialsPerSubject</a:t>
            </a:r>
            <a: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  <a:t> &lt;- 30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  <a:t>experiment %&gt;% mutate(</a:t>
            </a:r>
            <a:b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Half=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if_else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TrialsRemaining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&gt;=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TrialsPerSubject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  <a:cs typeface="Arial" charset="0"/>
              </a:rPr>
              <a:t> / 2, 1, 2)</a:t>
            </a:r>
            <a:r>
              <a:rPr lang="en-US" dirty="0">
                <a:solidFill>
                  <a:srgbClr val="FFFF00"/>
                </a:solidFill>
                <a:latin typeface="Monaco" charset="0"/>
                <a:cs typeface="Arial" charset="0"/>
              </a:rPr>
              <a:t>) -&gt; experiment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</a:rPr>
              <a:t>Explains where the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15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</a:rPr>
              <a:t> comes from—helpful if we come back to this script later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</a:rPr>
              <a:t>We can also refer to </a:t>
            </a:r>
            <a:r>
              <a:rPr lang="en-US" sz="2400" dirty="0" err="1">
                <a:solidFill>
                  <a:srgbClr val="FFFF00"/>
                </a:solidFill>
                <a:latin typeface="Monaco"/>
                <a:cs typeface="Monaco"/>
              </a:rPr>
              <a:t>CriticalTrialsPerSubject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</a:rPr>
              <a:t> variable later in the script &amp; this ensure it’s consistent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</a:rPr>
              <a:t>Easy to update if we change the number of trials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15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if_else</a:t>
            </a:r>
            <a:r>
              <a:rPr lang="en-US" dirty="0"/>
              <a:t>()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41437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Instead of comparing to specific numbers (like 15), we can use other columns or a formula: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  <a:t>experiment %&gt;% mutate(</a:t>
            </a:r>
            <a:b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92D050"/>
                </a:solidFill>
                <a:latin typeface="Monaco"/>
                <a:cs typeface="Monaco"/>
              </a:rPr>
              <a:t>  </a:t>
            </a:r>
            <a:r>
              <a:rPr lang="en-US" sz="2800" dirty="0" err="1">
                <a:solidFill>
                  <a:srgbClr val="92D050"/>
                </a:solidFill>
                <a:latin typeface="Monaco"/>
                <a:cs typeface="Monaco"/>
              </a:rPr>
              <a:t>RT.Fenced</a:t>
            </a:r>
            <a:r>
              <a:rPr lang="en-US" sz="2800" dirty="0">
                <a:solidFill>
                  <a:srgbClr val="92D050"/>
                </a:solidFill>
                <a:latin typeface="Monaco"/>
                <a:cs typeface="Monaco"/>
              </a:rPr>
              <a:t> =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if_else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(RT &lt; 200, 200, </a:t>
            </a:r>
            <a:r>
              <a:rPr lang="en-US" sz="2800" dirty="0">
                <a:solidFill>
                  <a:srgbClr val="FFC000"/>
                </a:solidFill>
                <a:latin typeface="Monaco"/>
                <a:cs typeface="Monaco"/>
              </a:rPr>
              <a:t>RT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)) </a:t>
            </a:r>
            <a:b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  <a:t>  -&gt; experiment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FFFF00"/>
              </a:solidFill>
              <a:latin typeface="Monaco"/>
              <a:cs typeface="Monaco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this doing?</a:t>
            </a:r>
            <a:br>
              <a:rPr lang="en-US" sz="3000" dirty="0">
                <a:solidFill>
                  <a:srgbClr val="FFFF00"/>
                </a:solidFill>
                <a:latin typeface="Monaco"/>
                <a:cs typeface="Monaco"/>
              </a:rPr>
            </a:br>
            <a:br>
              <a:rPr lang="en-US" sz="3000" dirty="0">
                <a:solidFill>
                  <a:srgbClr val="FFFF00"/>
                </a:solidFill>
                <a:latin typeface="Monaco"/>
                <a:cs typeface="Monaco"/>
              </a:rPr>
            </a:br>
            <a:br>
              <a:rPr lang="en-US" sz="3000" dirty="0">
                <a:solidFill>
                  <a:srgbClr val="FFFF00"/>
                </a:solidFill>
                <a:latin typeface="Monaco"/>
                <a:cs typeface="Monaco"/>
              </a:rPr>
            </a:br>
            <a:br>
              <a:rPr lang="en-US" sz="3000" dirty="0">
                <a:solidFill>
                  <a:srgbClr val="FFFF00"/>
                </a:solidFill>
                <a:latin typeface="Monaco"/>
                <a:cs typeface="Monaco"/>
              </a:rPr>
            </a:br>
            <a:br>
              <a:rPr lang="en-US" sz="3000" dirty="0">
                <a:solidFill>
                  <a:srgbClr val="FFFF00"/>
                </a:solidFill>
                <a:latin typeface="Monaco"/>
                <a:cs typeface="Monaco"/>
              </a:rPr>
            </a:br>
            <a:endParaRPr lang="en-US" sz="3000" dirty="0">
              <a:solidFill>
                <a:srgbClr val="FFFF00"/>
              </a:solidFill>
              <a:latin typeface="Monaco"/>
              <a:cs typeface="Monac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A698B-FF0D-AD4F-972F-A6C4B82B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10" y="4831597"/>
            <a:ext cx="1905000" cy="2051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F2DD6A-7D2C-BE40-BC25-DCF89495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12" y="4846637"/>
            <a:ext cx="1900195" cy="2051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4888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if_else</a:t>
            </a:r>
            <a:r>
              <a:rPr lang="en-US" dirty="0"/>
              <a:t>()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41437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Instead of comparing to specific numbers (like 15), we can use other columns or a formula: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  <a:t>experiment %&gt;% mutate(</a:t>
            </a:r>
            <a:b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92D050"/>
                </a:solidFill>
                <a:latin typeface="Monaco"/>
                <a:cs typeface="Monaco"/>
              </a:rPr>
              <a:t>  </a:t>
            </a:r>
            <a:r>
              <a:rPr lang="en-US" sz="2800" dirty="0" err="1">
                <a:solidFill>
                  <a:srgbClr val="92D050"/>
                </a:solidFill>
                <a:latin typeface="Monaco"/>
                <a:cs typeface="Monaco"/>
              </a:rPr>
              <a:t>RT.Fenced</a:t>
            </a:r>
            <a:r>
              <a:rPr lang="en-US" sz="2800" dirty="0">
                <a:solidFill>
                  <a:srgbClr val="92D050"/>
                </a:solidFill>
                <a:latin typeface="Monaco"/>
                <a:cs typeface="Monaco"/>
              </a:rPr>
              <a:t> =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if_else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(RT &lt; 200, 200, </a:t>
            </a:r>
            <a:r>
              <a:rPr lang="en-US" sz="2800" dirty="0">
                <a:solidFill>
                  <a:srgbClr val="FFC000"/>
                </a:solidFill>
                <a:latin typeface="Monaco"/>
                <a:cs typeface="Monaco"/>
              </a:rPr>
              <a:t>RT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)) </a:t>
            </a:r>
            <a:b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  <a:t>  -&gt; experiment</a:t>
            </a:r>
            <a:br>
              <a:rPr lang="en-US" sz="3000" dirty="0">
                <a:solidFill>
                  <a:srgbClr val="FFFF00"/>
                </a:solidFill>
                <a:latin typeface="Monaco"/>
                <a:cs typeface="Monaco"/>
              </a:rPr>
            </a:br>
            <a:endParaRPr lang="en-US" sz="3000" dirty="0">
              <a:solidFill>
                <a:srgbClr val="FFFF00"/>
              </a:solidFill>
              <a:latin typeface="Monaco"/>
              <a:cs typeface="Monaco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Creates an </a:t>
            </a:r>
            <a:r>
              <a:rPr lang="en-US" dirty="0" err="1">
                <a:solidFill>
                  <a:srgbClr val="92D050"/>
                </a:solidFill>
                <a:latin typeface="Arial"/>
                <a:cs typeface="Arial"/>
              </a:rPr>
              <a:t>RT.Fenced</a:t>
            </a:r>
            <a:r>
              <a:rPr lang="en-US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column where: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Where RTs are less than 200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, replace them with 200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C000"/>
                </a:solidFill>
                <a:latin typeface="Arial"/>
                <a:cs typeface="Arial"/>
              </a:rPr>
              <a:t>Otherwise, use the original RT value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i.e., replace all RTs less than 200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ms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with the value 200</a:t>
            </a:r>
          </a:p>
        </p:txBody>
      </p:sp>
    </p:spTree>
    <p:extLst>
      <p:ext uri="{BB962C8B-B14F-4D97-AF65-F5344CB8AC3E}">
        <p14:creationId xmlns:p14="http://schemas.microsoft.com/office/powerpoint/2010/main" val="41261914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582738"/>
            <a:ext cx="8772525" cy="5227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We didn’t see a big difference between conditions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But, some RTs look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en-US" dirty="0">
                <a:solidFill>
                  <a:schemeClr val="bg1"/>
                </a:solidFill>
                <a:latin typeface="Arial" charset="0"/>
              </a:rPr>
              <a:t>like outliers—we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en-US" dirty="0">
                <a:solidFill>
                  <a:schemeClr val="bg1"/>
                </a:solidFill>
                <a:latin typeface="Arial" charset="0"/>
              </a:rPr>
              <a:t>may want to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exclude them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51D241-4897-624E-B724-7F3745FA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7468" y="2103437"/>
            <a:ext cx="3626483" cy="1841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picture containing knife&#10;&#10;Description automatically generated">
            <a:extLst>
              <a:ext uri="{FF2B5EF4-FFF2-40B4-BE49-F238E27FC236}">
                <a16:creationId xmlns:a16="http://schemas.microsoft.com/office/drawing/2014/main" id="{2B195021-1DDA-AD4B-B266-0B27A2C9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967" y="2304043"/>
            <a:ext cx="2998065" cy="143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lose up of an object&#10;&#10;Description automatically generated">
            <a:extLst>
              <a:ext uri="{FF2B5EF4-FFF2-40B4-BE49-F238E27FC236}">
                <a16:creationId xmlns:a16="http://schemas.microsoft.com/office/drawing/2014/main" id="{978976C7-EE99-C944-A12F-EDDD3AFF2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312" y="4389437"/>
            <a:ext cx="5192713" cy="2636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932DE0D8-EDAD-7E43-B5BA-4FF833FB3C13}"/>
              </a:ext>
            </a:extLst>
          </p:cNvPr>
          <p:cNvSpPr/>
          <p:nvPr/>
        </p:nvSpPr>
        <p:spPr bwMode="auto">
          <a:xfrm>
            <a:off x="4887912" y="4306887"/>
            <a:ext cx="4964113" cy="2139950"/>
          </a:xfrm>
          <a:prstGeom prst="donut">
            <a:avLst>
              <a:gd name="adj" fmla="val 501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37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if_else</a:t>
            </a:r>
            <a:r>
              <a:rPr lang="en-US" dirty="0"/>
              <a:t>()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41437"/>
            <a:ext cx="8772525" cy="5175250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Instead of comparing to specific numbers (like 15), we can use other columns or a formula: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  <a:t>experiment %&gt;% mutate(</a:t>
            </a:r>
            <a:b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92D050"/>
                </a:solidFill>
                <a:latin typeface="Monaco"/>
                <a:cs typeface="Monaco"/>
              </a:rPr>
              <a:t>  </a:t>
            </a:r>
            <a:r>
              <a:rPr lang="en-US" sz="2800" dirty="0" err="1">
                <a:solidFill>
                  <a:srgbClr val="92D050"/>
                </a:solidFill>
                <a:latin typeface="Monaco"/>
                <a:cs typeface="Monaco"/>
              </a:rPr>
              <a:t>RT.Fenced</a:t>
            </a:r>
            <a:r>
              <a:rPr lang="en-US" sz="2800" dirty="0">
                <a:solidFill>
                  <a:srgbClr val="92D050"/>
                </a:solidFill>
                <a:latin typeface="Monaco"/>
                <a:cs typeface="Monaco"/>
              </a:rPr>
              <a:t> =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if_else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(RT &lt; 200, 200, </a:t>
            </a:r>
            <a:r>
              <a:rPr lang="en-US" sz="2800" dirty="0">
                <a:solidFill>
                  <a:srgbClr val="FFC000"/>
                </a:solidFill>
                <a:latin typeface="Monaco"/>
                <a:cs typeface="Monaco"/>
              </a:rPr>
              <a:t>RT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)) </a:t>
            </a:r>
            <a:b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</a:br>
            <a:r>
              <a:rPr lang="en-US" sz="2800" dirty="0">
                <a:solidFill>
                  <a:srgbClr val="FFFF00"/>
                </a:solidFill>
                <a:latin typeface="Monaco"/>
                <a:cs typeface="Monaco"/>
              </a:rPr>
              <a:t>  -&gt; experiment</a:t>
            </a:r>
            <a:br>
              <a:rPr lang="en-US" sz="3000" dirty="0">
                <a:solidFill>
                  <a:srgbClr val="FFFF00"/>
                </a:solidFill>
                <a:latin typeface="Monaco"/>
                <a:cs typeface="Monaco"/>
              </a:rPr>
            </a:br>
            <a:endParaRPr lang="en-US" sz="3000" dirty="0">
              <a:solidFill>
                <a:srgbClr val="FFFF00"/>
              </a:solidFill>
              <a:latin typeface="Monaco"/>
              <a:cs typeface="Monaco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For even more complex rescoring, use </a:t>
            </a:r>
            <a:r>
              <a:rPr lang="en-US" sz="2800" dirty="0" err="1">
                <a:solidFill>
                  <a:srgbClr val="FFFF00"/>
                </a:solidFill>
                <a:latin typeface="Monaco" pitchFamily="2" charset="77"/>
                <a:cs typeface="Arial"/>
              </a:rPr>
              <a:t>case_when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68537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 tIns="35280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dirty="0"/>
              <a:t>Week 2.2: Data Processing in 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56518"/>
            <a:ext cx="8772525" cy="4846637"/>
          </a:xfrm>
        </p:spPr>
        <p:txBody>
          <a:bodyPr tIns="31752"/>
          <a:lstStyle/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Advanced Filtering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Mutate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Variable Creation and Editing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err="1">
                <a:solidFill>
                  <a:schemeClr val="bg1"/>
                </a:solidFill>
                <a:latin typeface="Arial" charset="0"/>
              </a:rPr>
              <a:t>if_else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()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Variable Types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Other Functions &amp; Packages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BE35D66-9F3F-4040-B8A4-B5CCC7B4077D}"/>
              </a:ext>
            </a:extLst>
          </p:cNvPr>
          <p:cNvSpPr/>
          <p:nvPr/>
        </p:nvSpPr>
        <p:spPr bwMode="auto">
          <a:xfrm>
            <a:off x="360363" y="4207855"/>
            <a:ext cx="762000" cy="527049"/>
          </a:xfrm>
          <a:prstGeom prst="rightArrow">
            <a:avLst/>
          </a:prstGeom>
          <a:solidFill>
            <a:srgbClr val="0FF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3375EB33-12E9-2744-A12F-C0882E3F09B6}"/>
              </a:ext>
            </a:extLst>
          </p:cNvPr>
          <p:cNvSpPr/>
          <p:nvPr/>
        </p:nvSpPr>
        <p:spPr bwMode="auto">
          <a:xfrm>
            <a:off x="741363" y="1704195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38A0AE6E-00CF-F341-AD05-9EB129939F9C}"/>
              </a:ext>
            </a:extLst>
          </p:cNvPr>
          <p:cNvSpPr/>
          <p:nvPr/>
        </p:nvSpPr>
        <p:spPr bwMode="auto">
          <a:xfrm>
            <a:off x="761516" y="2186781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20850D0-F887-C749-9165-25FD2C92E06D}"/>
              </a:ext>
            </a:extLst>
          </p:cNvPr>
          <p:cNvSpPr/>
          <p:nvPr/>
        </p:nvSpPr>
        <p:spPr bwMode="auto">
          <a:xfrm>
            <a:off x="404020" y="1267497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2A09E55A-B55B-1348-98C2-51B14AC4278B}"/>
              </a:ext>
            </a:extLst>
          </p:cNvPr>
          <p:cNvSpPr/>
          <p:nvPr/>
        </p:nvSpPr>
        <p:spPr bwMode="auto">
          <a:xfrm>
            <a:off x="823120" y="3216274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F315DE5D-53FB-9F4F-9A09-CF438DB735DC}"/>
              </a:ext>
            </a:extLst>
          </p:cNvPr>
          <p:cNvSpPr/>
          <p:nvPr/>
        </p:nvSpPr>
        <p:spPr bwMode="auto">
          <a:xfrm>
            <a:off x="785020" y="3680221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64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Types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2" y="1570037"/>
            <a:ext cx="9339262" cy="528478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R treats continuous &amp; categorical variables differently: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sz="3000" dirty="0">
                <a:solidFill>
                  <a:srgbClr val="FFFF00"/>
                </a:solidFill>
                <a:latin typeface="Arial" charset="0"/>
              </a:rPr>
            </a:br>
            <a:br>
              <a:rPr lang="en-US" sz="3000" dirty="0">
                <a:solidFill>
                  <a:srgbClr val="FFFF00"/>
                </a:solidFill>
                <a:latin typeface="Arial" charset="0"/>
              </a:rPr>
            </a:br>
            <a:endParaRPr lang="en-US" sz="3000" dirty="0">
              <a:solidFill>
                <a:srgbClr val="FFFF00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These are different data 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  <a:cs typeface="Arial" charset="0"/>
              </a:rPr>
              <a:t>types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: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b="1" u="sng" dirty="0">
                <a:solidFill>
                  <a:srgbClr val="FFFFFF"/>
                </a:solidFill>
                <a:latin typeface="Arial" charset="0"/>
                <a:cs typeface="Arial" charset="0"/>
              </a:rPr>
              <a:t>Numeric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b="1" u="sng" dirty="0">
                <a:solidFill>
                  <a:srgbClr val="FFFFFF"/>
                </a:solidFill>
                <a:latin typeface="Arial" charset="0"/>
                <a:cs typeface="Arial" charset="0"/>
              </a:rPr>
              <a:t>Character: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 Freely entered text (e.g., open response question)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b="1" u="sng" dirty="0">
                <a:solidFill>
                  <a:srgbClr val="FFFFFF"/>
                </a:solidFill>
                <a:latin typeface="Arial" charset="0"/>
                <a:cs typeface="Arial" charset="0"/>
              </a:rPr>
              <a:t>Factor: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 Variable w/ </a:t>
            </a:r>
            <a:r>
              <a:rPr lang="en-US" sz="3600" i="1" dirty="0">
                <a:solidFill>
                  <a:srgbClr val="FFFFFF"/>
                </a:solidFill>
                <a:latin typeface="Arial" charset="0"/>
                <a:cs typeface="Arial" charset="0"/>
              </a:rPr>
              <a:t>fixed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 set of categories (e.g., treatment vs. placebo)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6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 descr="Screen Shot 2014-08-28 at 9.5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12" y="2293937"/>
            <a:ext cx="15113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49912" y="2294979"/>
            <a:ext cx="1358900" cy="13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51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Types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9088437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R’s current heuristic when reading in data: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No letters, purely numbers → 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numeric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Letters 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anywhere</a:t>
            </a:r>
            <a:r>
              <a:rPr lang="en-US" sz="3600" dirty="0">
                <a:solidFill>
                  <a:srgbClr val="FFFFFF"/>
                </a:solidFill>
                <a:latin typeface="Arial" charset="0"/>
              </a:rPr>
              <a:t> in the column → 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character</a:t>
            </a:r>
          </a:p>
          <a:p>
            <a:pPr marL="863600" lvl="1" indent="-573088"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600" b="1" dirty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7969" y="3779837"/>
            <a:ext cx="8719253" cy="3161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91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Types: </a:t>
            </a:r>
            <a:r>
              <a:rPr lang="en-US" dirty="0" err="1"/>
              <a:t>as.factor</a:t>
            </a:r>
            <a:r>
              <a:rPr lang="en-US" dirty="0"/>
              <a:t>()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9088437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For variables with a fixed set of categories, we may want to convert to factor</a:t>
            </a:r>
            <a:endParaRPr lang="en-US" sz="3600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experiment %&gt;% </a:t>
            </a:r>
            <a:br>
              <a:rPr lang="en-US" sz="2800" dirty="0">
                <a:solidFill>
                  <a:srgbClr val="FFFF00"/>
                </a:solidFill>
                <a:latin typeface="Monaco" pitchFamily="2" charset="77"/>
              </a:rPr>
            </a:b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  mutate(Condition=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as.factor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(Condition)) </a:t>
            </a:r>
            <a:br>
              <a:rPr lang="en-US" sz="2800" dirty="0">
                <a:solidFill>
                  <a:srgbClr val="FFFF00"/>
                </a:solidFill>
                <a:latin typeface="Monaco" pitchFamily="2" charset="77"/>
              </a:rPr>
            </a:b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  -&gt; experiment</a:t>
            </a:r>
          </a:p>
        </p:txBody>
      </p:sp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E32EB47-0765-8646-B670-09C81CA5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12" y="3932237"/>
            <a:ext cx="8407400" cy="30861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B0EE681-A8D2-1E4D-8CE2-B287E177CFB0}"/>
              </a:ext>
            </a:extLst>
          </p:cNvPr>
          <p:cNvSpPr/>
          <p:nvPr/>
        </p:nvSpPr>
        <p:spPr bwMode="auto">
          <a:xfrm>
            <a:off x="6335712" y="3779837"/>
            <a:ext cx="1752600" cy="1066800"/>
          </a:xfrm>
          <a:prstGeom prst="fram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6D8A09D-894E-A34E-A79F-7F25375B9533}"/>
              </a:ext>
            </a:extLst>
          </p:cNvPr>
          <p:cNvSpPr/>
          <p:nvPr/>
        </p:nvSpPr>
        <p:spPr bwMode="auto">
          <a:xfrm>
            <a:off x="58926" y="76200"/>
            <a:ext cx="104586" cy="122237"/>
          </a:xfrm>
          <a:prstGeom prst="fram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09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859837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Types: </a:t>
            </a:r>
            <a:r>
              <a:rPr lang="en-US" dirty="0" err="1"/>
              <a:t>as.numeric</a:t>
            </a:r>
            <a:r>
              <a:rPr lang="en-US" dirty="0"/>
              <a:t>()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9088437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Age was read as a character variable because some people “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Declined to report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”</a:t>
            </a: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But, we may want to treat it as numeric despite this</a:t>
            </a: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290512" lvl="1" indent="0">
              <a:lnSpc>
                <a:spcPct val="104000"/>
              </a:lnSpc>
              <a:buClr>
                <a:srgbClr val="E6E6E6"/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sz="2600" dirty="0">
                <a:solidFill>
                  <a:srgbClr val="FFFF00"/>
                </a:solidFill>
                <a:latin typeface="Monaco" charset="0"/>
              </a:rPr>
            </a:br>
            <a:endParaRPr lang="en-US" sz="3000" dirty="0">
              <a:solidFill>
                <a:srgbClr val="FFFF00"/>
              </a:solidFill>
              <a:latin typeface="Monaco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3D223C-52EF-D944-8116-C00868CE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2" y="2697162"/>
            <a:ext cx="6006080" cy="2165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029950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859837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Types: </a:t>
            </a:r>
            <a:r>
              <a:rPr lang="en-US" dirty="0" err="1"/>
              <a:t>as.numeric</a:t>
            </a:r>
            <a:r>
              <a:rPr lang="en-US" dirty="0"/>
              <a:t>()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9088437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Age was read as a character variable because some people “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Declined to report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”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>
                <a:solidFill>
                  <a:srgbClr val="FFFF00"/>
                </a:solidFill>
                <a:latin typeface="Monaco" charset="0"/>
              </a:rPr>
              <a:t>experiment %&gt;%</a:t>
            </a:r>
            <a:br>
              <a:rPr lang="en-US" sz="2600" dirty="0">
                <a:solidFill>
                  <a:srgbClr val="FFFF00"/>
                </a:solidFill>
                <a:latin typeface="Monaco" charset="0"/>
              </a:rPr>
            </a:br>
            <a:r>
              <a:rPr lang="en-US" sz="2600" dirty="0">
                <a:solidFill>
                  <a:srgbClr val="FFFF00"/>
                </a:solidFill>
                <a:latin typeface="Monaco" charset="0"/>
              </a:rPr>
              <a:t> 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mutate(</a:t>
            </a:r>
            <a:r>
              <a:rPr lang="en-US" sz="2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AgeNumeric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=</a:t>
            </a:r>
            <a:r>
              <a:rPr lang="en-US" sz="2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as.numeric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charset="0"/>
              </a:rPr>
              <a:t>(Age))</a:t>
            </a:r>
            <a:r>
              <a:rPr lang="en-US" sz="2600" dirty="0">
                <a:solidFill>
                  <a:srgbClr val="FFFF00"/>
                </a:solidFill>
                <a:latin typeface="Monaco" charset="0"/>
              </a:rPr>
              <a:t> -&gt;</a:t>
            </a:r>
            <a:br>
              <a:rPr lang="en-US" sz="2600" dirty="0">
                <a:solidFill>
                  <a:srgbClr val="FFFF00"/>
                </a:solidFill>
                <a:latin typeface="Monaco" charset="0"/>
              </a:rPr>
            </a:br>
            <a:r>
              <a:rPr lang="en-US" sz="2600" dirty="0">
                <a:solidFill>
                  <a:srgbClr val="FFFF00"/>
                </a:solidFill>
                <a:latin typeface="Monaco" charset="0"/>
              </a:rPr>
              <a:t>  experiment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600" dirty="0">
              <a:solidFill>
                <a:srgbClr val="FFFF00"/>
              </a:solidFill>
              <a:latin typeface="Monaco" charset="0"/>
            </a:endParaRPr>
          </a:p>
          <a:p>
            <a:pPr marL="463550" indent="-573088">
              <a:lnSpc>
                <a:spcPct val="104000"/>
              </a:lnSpc>
              <a:buClr>
                <a:srgbClr val="E6E6E6"/>
              </a:buClr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now get quantitative</a:t>
            </a:r>
            <a:b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on Age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that couldn’t be turned</a:t>
            </a:r>
            <a:b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numbers are listed as 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  <a:cs typeface="Arial" panose="020B0604020202020204" pitchFamily="34" charset="0"/>
              </a:rPr>
              <a:t>NA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pitchFamily="2" charset="77"/>
                <a:cs typeface="Arial" panose="020B0604020202020204" pitchFamily="34" charset="0"/>
              </a:rPr>
              <a:t>NA</a:t>
            </a: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means missing data--we’ll</a:t>
            </a:r>
            <a:b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that more later in the term</a:t>
            </a:r>
            <a:br>
              <a:rPr lang="en-US" sz="2600" dirty="0">
                <a:solidFill>
                  <a:srgbClr val="FFFF00"/>
                </a:solidFill>
                <a:latin typeface="Monaco" charset="0"/>
              </a:rPr>
            </a:br>
            <a:endParaRPr lang="en-US" sz="3000" dirty="0">
              <a:solidFill>
                <a:srgbClr val="FFFF00"/>
              </a:solidFill>
              <a:latin typeface="Monaco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FEE627-BB12-9F47-BAA9-A81AEF10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36" y="3747272"/>
            <a:ext cx="2305050" cy="29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 tIns="35280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dirty="0"/>
              <a:t>Week 2.2: Data Processing in 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356518"/>
            <a:ext cx="8772525" cy="4846637"/>
          </a:xfrm>
        </p:spPr>
        <p:txBody>
          <a:bodyPr tIns="31752"/>
          <a:lstStyle/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Filtering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Advanced Filtering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Mutate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Basic Variable Creation and Editing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err="1">
                <a:solidFill>
                  <a:schemeClr val="bg1"/>
                </a:solidFill>
                <a:latin typeface="Arial" charset="0"/>
              </a:rPr>
              <a:t>if_else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()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Variable Types</a:t>
            </a:r>
          </a:p>
          <a:p>
            <a:pPr marL="431800" indent="-323850" eaLnBrk="1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</a:rPr>
              <a:t>Other Functions &amp; Packages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BE35D66-9F3F-4040-B8A4-B5CCC7B4077D}"/>
              </a:ext>
            </a:extLst>
          </p:cNvPr>
          <p:cNvSpPr/>
          <p:nvPr/>
        </p:nvSpPr>
        <p:spPr bwMode="auto">
          <a:xfrm>
            <a:off x="360363" y="4757538"/>
            <a:ext cx="762000" cy="527049"/>
          </a:xfrm>
          <a:prstGeom prst="rightArrow">
            <a:avLst/>
          </a:prstGeom>
          <a:solidFill>
            <a:srgbClr val="0FF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3375EB33-12E9-2744-A12F-C0882E3F09B6}"/>
              </a:ext>
            </a:extLst>
          </p:cNvPr>
          <p:cNvSpPr/>
          <p:nvPr/>
        </p:nvSpPr>
        <p:spPr bwMode="auto">
          <a:xfrm>
            <a:off x="741363" y="1704195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38A0AE6E-00CF-F341-AD05-9EB129939F9C}"/>
              </a:ext>
            </a:extLst>
          </p:cNvPr>
          <p:cNvSpPr/>
          <p:nvPr/>
        </p:nvSpPr>
        <p:spPr bwMode="auto">
          <a:xfrm>
            <a:off x="761516" y="2186781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20850D0-F887-C749-9165-25FD2C92E06D}"/>
              </a:ext>
            </a:extLst>
          </p:cNvPr>
          <p:cNvSpPr/>
          <p:nvPr/>
        </p:nvSpPr>
        <p:spPr bwMode="auto">
          <a:xfrm>
            <a:off x="404020" y="1267497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2A09E55A-B55B-1348-98C2-51B14AC4278B}"/>
              </a:ext>
            </a:extLst>
          </p:cNvPr>
          <p:cNvSpPr/>
          <p:nvPr/>
        </p:nvSpPr>
        <p:spPr bwMode="auto">
          <a:xfrm>
            <a:off x="823120" y="3216274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F315DE5D-53FB-9F4F-9A09-CF438DB735DC}"/>
              </a:ext>
            </a:extLst>
          </p:cNvPr>
          <p:cNvSpPr/>
          <p:nvPr/>
        </p:nvSpPr>
        <p:spPr bwMode="auto">
          <a:xfrm>
            <a:off x="785020" y="3680221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4B1FFB1F-1B11-DB4A-8B16-DE2997EC292F}"/>
              </a:ext>
            </a:extLst>
          </p:cNvPr>
          <p:cNvSpPr/>
          <p:nvPr/>
        </p:nvSpPr>
        <p:spPr bwMode="auto">
          <a:xfrm>
            <a:off x="403831" y="4155917"/>
            <a:ext cx="838200" cy="68580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21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859837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Other Functions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9088437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Some built-in analyses: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>
                <a:solidFill>
                  <a:srgbClr val="FFFF00"/>
                </a:solidFill>
                <a:latin typeface="Monaco"/>
                <a:cs typeface="Monaco"/>
              </a:rPr>
              <a:t>aov</a:t>
            </a:r>
            <a:r>
              <a:rPr lang="en-US" sz="2400" dirty="0">
                <a:solidFill>
                  <a:srgbClr val="FFFF00"/>
                </a:solidFill>
                <a:latin typeface="Monaco"/>
                <a:cs typeface="Monaco"/>
              </a:rPr>
              <a:t>()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 ANOVA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00"/>
                </a:solidFill>
                <a:latin typeface="Monaco"/>
                <a:cs typeface="Monaco"/>
              </a:rPr>
              <a:t>lm()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 Linear regression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>
                <a:solidFill>
                  <a:srgbClr val="FFFF00"/>
                </a:solidFill>
                <a:latin typeface="Monaco"/>
                <a:cs typeface="Monaco"/>
              </a:rPr>
              <a:t>glm</a:t>
            </a:r>
            <a:r>
              <a:rPr lang="en-US" sz="2400" dirty="0">
                <a:solidFill>
                  <a:srgbClr val="FFFF00"/>
                </a:solidFill>
                <a:latin typeface="Monaco"/>
                <a:cs typeface="Monaco"/>
              </a:rPr>
              <a:t>()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Generalized linear models (e.g., logistic)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>
                <a:solidFill>
                  <a:srgbClr val="FFFF00"/>
                </a:solidFill>
                <a:latin typeface="Monaco"/>
                <a:cs typeface="Monaco"/>
              </a:rPr>
              <a:t>cor.test</a:t>
            </a:r>
            <a:r>
              <a:rPr lang="en-US" sz="2400" dirty="0">
                <a:solidFill>
                  <a:srgbClr val="FFFF00"/>
                </a:solidFill>
                <a:latin typeface="Monaco"/>
                <a:cs typeface="Monaco"/>
              </a:rPr>
              <a:t>()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Correlation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>
                <a:solidFill>
                  <a:srgbClr val="FFFF00"/>
                </a:solidFill>
                <a:latin typeface="Monaco"/>
                <a:cs typeface="Monaco"/>
              </a:rPr>
              <a:t>t.test</a:t>
            </a:r>
            <a:r>
              <a:rPr lang="en-US" sz="2400" dirty="0">
                <a:solidFill>
                  <a:srgbClr val="FFFF00"/>
                </a:solidFill>
                <a:latin typeface="Monaco"/>
                <a:cs typeface="Monaco"/>
              </a:rPr>
              <a:t>()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t-test</a:t>
            </a:r>
            <a:br>
              <a:rPr lang="en-US" sz="3000" dirty="0">
                <a:solidFill>
                  <a:srgbClr val="FFFFFF"/>
                </a:solidFill>
                <a:latin typeface="Arial" charset="0"/>
              </a:rPr>
            </a:br>
            <a:endParaRPr lang="en-US" sz="30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476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859837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Other Packages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9088437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Some other relevant packages: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>
                <a:solidFill>
                  <a:srgbClr val="FFFF00"/>
                </a:solidFill>
                <a:latin typeface="Monaco"/>
                <a:cs typeface="Monaco"/>
              </a:rPr>
              <a:t>lavaan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Arial" charset="0"/>
              </a:rPr>
              <a:t>La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tent </a:t>
            </a:r>
            <a:r>
              <a:rPr lang="en-US" sz="3000" dirty="0">
                <a:solidFill>
                  <a:srgbClr val="FFFF00"/>
                </a:solidFill>
                <a:latin typeface="Arial" charset="0"/>
              </a:rPr>
              <a:t>va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riable </a:t>
            </a:r>
            <a:r>
              <a:rPr lang="en-US" sz="3000" dirty="0">
                <a:solidFill>
                  <a:srgbClr val="FFFF00"/>
                </a:solidFill>
                <a:latin typeface="Arial" charset="0"/>
              </a:rPr>
              <a:t>an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alysis and </a:t>
            </a:r>
            <a:br>
              <a:rPr lang="en-US" sz="3000" dirty="0">
                <a:solidFill>
                  <a:srgbClr val="FFFFFF"/>
                </a:solidFill>
                <a:latin typeface="Arial" charset="0"/>
              </a:rPr>
            </a:b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           structural equation modeling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00"/>
                </a:solidFill>
                <a:latin typeface="Monaco"/>
                <a:cs typeface="Monaco"/>
              </a:rPr>
              <a:t>psych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Psychometrics (scale construction, etc.)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00"/>
                </a:solidFill>
                <a:latin typeface="Monaco"/>
                <a:cs typeface="Monaco"/>
              </a:rPr>
              <a:t>party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   Random forests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>
                <a:solidFill>
                  <a:srgbClr val="FFFF00"/>
                </a:solidFill>
                <a:latin typeface="Monaco" pitchFamily="2" charset="77"/>
              </a:rPr>
              <a:t>stringr</a:t>
            </a:r>
            <a:r>
              <a:rPr lang="en-US" sz="2400" dirty="0">
                <a:solidFill>
                  <a:srgbClr val="FFFFFF"/>
                </a:solidFill>
                <a:latin typeface="Arial" charset="0"/>
              </a:rPr>
              <a:t>   </a:t>
            </a:r>
            <a:r>
              <a:rPr lang="en-US" sz="3000" dirty="0">
                <a:solidFill>
                  <a:srgbClr val="FFFFFF"/>
                </a:solidFill>
                <a:latin typeface="Arial" charset="0"/>
              </a:rPr>
              <a:t>Working with character variables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i="1" dirty="0">
              <a:solidFill>
                <a:srgbClr val="FFFFFF"/>
              </a:solidFill>
              <a:latin typeface="Arial" charset="0"/>
              <a:cs typeface="Arial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pitchFamily="2" charset="77"/>
                <a:cs typeface="Arial"/>
              </a:rPr>
              <a:t>lme4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 Package for </a:t>
            </a:r>
            <a:r>
              <a:rPr lang="en-US" b="1" u="sng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inear </a:t>
            </a:r>
            <a:r>
              <a:rPr lang="en-US" b="1" u="sng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ixed-</a:t>
            </a:r>
            <a:r>
              <a:rPr lang="en-US" b="1" u="sng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ffects models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Get this one for next week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000" dirty="0">
              <a:solidFill>
                <a:srgbClr val="FFFFFF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21346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582738"/>
            <a:ext cx="8772525" cy="5227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Often, we want to examine or use just </a:t>
            </a:r>
            <a:r>
              <a:rPr lang="en-US" i="1" dirty="0">
                <a:solidFill>
                  <a:srgbClr val="FFFFFF"/>
                </a:solidFill>
                <a:latin typeface="Arial" charset="0"/>
              </a:rPr>
              <a:t>part 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of a </a:t>
            </a:r>
            <a:r>
              <a:rPr lang="en-US" dirty="0" err="1">
                <a:solidFill>
                  <a:srgbClr val="FFFFFF"/>
                </a:solidFill>
                <a:latin typeface="Arial" charset="0"/>
              </a:rPr>
              <a:t>dataframe</a:t>
            </a: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00"/>
                </a:solidFill>
                <a:latin typeface="Monaco" pitchFamily="2" charset="77"/>
              </a:rPr>
              <a:t>filter()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 lets us retain only certain observations</a:t>
            </a: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FFFF00"/>
                </a:solidFill>
                <a:latin typeface="Monaco" charset="0"/>
                <a:cs typeface="Monaco" charset="0"/>
              </a:rPr>
              <a:t>experiment %&gt;% </a:t>
            </a:r>
            <a:br>
              <a:rPr lang="en-US" sz="3200" dirty="0">
                <a:solidFill>
                  <a:srgbClr val="FF6600"/>
                </a:solidFill>
                <a:latin typeface="Monaco" charset="0"/>
                <a:cs typeface="Monaco" charset="0"/>
              </a:rPr>
            </a:b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onaco" charset="0"/>
                <a:cs typeface="Monaco" charset="0"/>
              </a:rPr>
              <a:t>  filter(RT &lt; 2000) </a:t>
            </a:r>
            <a:r>
              <a:rPr lang="en-US" dirty="0">
                <a:solidFill>
                  <a:srgbClr val="FFC000"/>
                </a:solidFill>
                <a:latin typeface="Monaco" charset="0"/>
              </a:rPr>
              <a:t>%&gt;%</a:t>
            </a:r>
            <a:br>
              <a:rPr lang="en-US" dirty="0">
                <a:solidFill>
                  <a:srgbClr val="FFC000"/>
                </a:solidFill>
                <a:latin typeface="Monaco" charset="0"/>
              </a:rPr>
            </a:br>
            <a:r>
              <a:rPr lang="en-US" dirty="0">
                <a:solidFill>
                  <a:srgbClr val="FFC000"/>
                </a:solidFill>
                <a:latin typeface="Monaco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latin typeface="Monaco" charset="0"/>
              </a:rPr>
              <a:t>group_by</a:t>
            </a:r>
            <a:r>
              <a:rPr lang="en-US" dirty="0">
                <a:solidFill>
                  <a:srgbClr val="FFC000"/>
                </a:solidFill>
                <a:latin typeface="Monaco" charset="0"/>
              </a:rPr>
              <a:t>(Condition) %&gt;% </a:t>
            </a:r>
            <a:br>
              <a:rPr lang="en-US" dirty="0">
                <a:solidFill>
                  <a:srgbClr val="FFC000"/>
                </a:solidFill>
                <a:latin typeface="Monaco" charset="0"/>
              </a:rPr>
            </a:br>
            <a:r>
              <a:rPr lang="en-US" dirty="0">
                <a:solidFill>
                  <a:srgbClr val="FFC000"/>
                </a:solidFill>
                <a:latin typeface="Monaco" charset="0"/>
              </a:rPr>
              <a:t>  summarize(M=mean(RT))</a:t>
            </a:r>
            <a:endParaRPr lang="en-US" sz="4000" dirty="0">
              <a:solidFill>
                <a:srgbClr val="FFC000"/>
              </a:solidFill>
              <a:latin typeface="Arial" charset="0"/>
            </a:endParaRPr>
          </a:p>
          <a:p>
            <a:pPr marL="107950" indent="0">
              <a:buClr>
                <a:srgbClr val="E6E6E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sz="3200" dirty="0">
                <a:latin typeface="Arial" charset="0"/>
                <a:cs typeface="Arial" charset="0"/>
              </a:rPr>
            </a:b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H="1">
            <a:off x="5268912" y="3434737"/>
            <a:ext cx="827088" cy="817924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21319" y="2991102"/>
            <a:ext cx="3392569" cy="94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Inclusion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criterion: We want to </a:t>
            </a:r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RTs less than 2000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04E2A935-B007-6644-AD98-30A50B2A0F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69112" y="5482558"/>
            <a:ext cx="609600" cy="782276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3A50D56-E5BE-3C4D-9885-5BB0E639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264834"/>
            <a:ext cx="6344484" cy="94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</a:rPr>
              <a:t>As we saw last time, this gets the mean RT for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3060771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0" grpId="0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859837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Getting Help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674813"/>
            <a:ext cx="9088437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Get help on a specific known function: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</a:rPr>
              <a:t>?</a:t>
            </a:r>
            <a:r>
              <a:rPr lang="en-US" sz="3000" dirty="0" err="1">
                <a:solidFill>
                  <a:srgbClr val="FFFF00"/>
                </a:solidFill>
                <a:latin typeface="Monaco" charset="0"/>
              </a:rPr>
              <a:t>t.test</a:t>
            </a:r>
            <a:endParaRPr lang="en-US" sz="3000" dirty="0">
              <a:solidFill>
                <a:srgbClr val="FFFF00"/>
              </a:solidFill>
              <a:latin typeface="Monaco" charset="0"/>
            </a:endParaRP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chemeClr val="bg1"/>
                </a:solidFill>
                <a:latin typeface="Arial"/>
                <a:cs typeface="Arial"/>
              </a:rPr>
              <a:t>Lists all</a:t>
            </a:r>
            <a:br>
              <a:rPr lang="en-US" sz="30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000" dirty="0">
                <a:solidFill>
                  <a:schemeClr val="bg1"/>
                </a:solidFill>
                <a:latin typeface="Arial"/>
                <a:cs typeface="Arial"/>
              </a:rPr>
              <a:t>arguments</a:t>
            </a:r>
            <a:br>
              <a:rPr lang="en-US" sz="3000" dirty="0">
                <a:solidFill>
                  <a:schemeClr val="bg1"/>
                </a:solidFill>
                <a:latin typeface="Arial"/>
                <a:cs typeface="Arial"/>
              </a:rPr>
            </a:br>
            <a:endParaRPr lang="en-US" sz="3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Try to find a</a:t>
            </a:r>
            <a:br>
              <a:rPr lang="en-US" sz="3600" dirty="0">
                <a:solidFill>
                  <a:srgbClr val="FFFFFF"/>
                </a:solidFill>
                <a:latin typeface="Arial" charset="0"/>
              </a:rPr>
            </a:br>
            <a:r>
              <a:rPr lang="en-US" sz="3600" dirty="0">
                <a:solidFill>
                  <a:srgbClr val="FFFFFF"/>
                </a:solidFill>
                <a:latin typeface="Arial" charset="0"/>
              </a:rPr>
              <a:t>function on a</a:t>
            </a:r>
            <a:br>
              <a:rPr lang="en-US" sz="3600" dirty="0">
                <a:solidFill>
                  <a:srgbClr val="FFFFFF"/>
                </a:solidFill>
                <a:latin typeface="Arial" charset="0"/>
              </a:rPr>
            </a:br>
            <a:r>
              <a:rPr lang="en-US" sz="3600" dirty="0">
                <a:solidFill>
                  <a:srgbClr val="FFFFFF"/>
                </a:solidFill>
                <a:latin typeface="Arial" charset="0"/>
              </a:rPr>
              <a:t>particular topic:</a:t>
            </a:r>
          </a:p>
          <a:p>
            <a:pPr marL="863600" lvl="1" indent="-573088">
              <a:lnSpc>
                <a:spcPct val="104000"/>
              </a:lnSpc>
              <a:buClr>
                <a:srgbClr val="E6E6E6"/>
              </a:buClr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FFFF00"/>
                </a:solidFill>
                <a:latin typeface="Monaco" charset="0"/>
              </a:rPr>
              <a:t>??logarithm</a:t>
            </a:r>
            <a:br>
              <a:rPr lang="en-US" sz="3000" dirty="0">
                <a:solidFill>
                  <a:srgbClr val="FFFF00"/>
                </a:solidFill>
                <a:latin typeface="Monaco" charset="0"/>
              </a:rPr>
            </a:br>
            <a:endParaRPr lang="en-US" sz="3400" dirty="0">
              <a:solidFill>
                <a:srgbClr val="FFFF00"/>
              </a:solidFill>
              <a:latin typeface="Monaco" charset="0"/>
            </a:endParaRPr>
          </a:p>
        </p:txBody>
      </p:sp>
      <p:pic>
        <p:nvPicPr>
          <p:cNvPr id="2" name="Picture 1" descr="Screen Shot 2017-10-03 at 12.3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11" y="2636838"/>
            <a:ext cx="5859595" cy="375179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 bwMode="auto">
          <a:xfrm>
            <a:off x="8469312" y="5867400"/>
            <a:ext cx="685800" cy="96043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19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582738"/>
            <a:ext cx="8772525" cy="5227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Often, we want to examine or use just </a:t>
            </a:r>
            <a:r>
              <a:rPr lang="en-US" i="1" dirty="0">
                <a:solidFill>
                  <a:srgbClr val="FFFFFF"/>
                </a:solidFill>
                <a:latin typeface="Arial" charset="0"/>
              </a:rPr>
              <a:t>part 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of a </a:t>
            </a:r>
            <a:r>
              <a:rPr lang="en-US" dirty="0" err="1">
                <a:solidFill>
                  <a:srgbClr val="FFFFFF"/>
                </a:solidFill>
                <a:latin typeface="Arial" charset="0"/>
              </a:rPr>
              <a:t>dataframe</a:t>
            </a: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00"/>
                </a:solidFill>
                <a:latin typeface="Monaco" pitchFamily="2" charset="77"/>
              </a:rPr>
              <a:t>filter()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 lets us retain only certain observations</a:t>
            </a: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FFFF00"/>
                </a:solidFill>
                <a:latin typeface="Monaco" charset="0"/>
                <a:cs typeface="Monaco" charset="0"/>
              </a:rPr>
              <a:t>experiment %&gt;% </a:t>
            </a:r>
            <a:br>
              <a:rPr lang="en-US" sz="3200" dirty="0">
                <a:solidFill>
                  <a:srgbClr val="FF6600"/>
                </a:solidFill>
                <a:latin typeface="Monaco" charset="0"/>
                <a:cs typeface="Monaco" charset="0"/>
              </a:rPr>
            </a:b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onaco" charset="0"/>
                <a:cs typeface="Monaco" charset="0"/>
              </a:rPr>
              <a:t>  filter(RT &lt; 2000) </a:t>
            </a:r>
            <a:r>
              <a:rPr lang="en-US" dirty="0">
                <a:solidFill>
                  <a:srgbClr val="FFC000"/>
                </a:solidFill>
                <a:latin typeface="Monaco" charset="0"/>
              </a:rPr>
              <a:t>%&gt;%</a:t>
            </a:r>
            <a:br>
              <a:rPr lang="en-US" dirty="0">
                <a:solidFill>
                  <a:srgbClr val="FFC000"/>
                </a:solidFill>
                <a:latin typeface="Monaco" charset="0"/>
              </a:rPr>
            </a:br>
            <a:r>
              <a:rPr lang="en-US" dirty="0">
                <a:solidFill>
                  <a:srgbClr val="FFC000"/>
                </a:solidFill>
                <a:latin typeface="Monaco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latin typeface="Monaco" charset="0"/>
              </a:rPr>
              <a:t>group_by</a:t>
            </a:r>
            <a:r>
              <a:rPr lang="en-US" dirty="0">
                <a:solidFill>
                  <a:srgbClr val="FFC000"/>
                </a:solidFill>
                <a:latin typeface="Monaco" charset="0"/>
              </a:rPr>
              <a:t>(Condition) %&gt;% </a:t>
            </a:r>
            <a:br>
              <a:rPr lang="en-US" dirty="0">
                <a:solidFill>
                  <a:srgbClr val="FFC000"/>
                </a:solidFill>
                <a:latin typeface="Monaco" charset="0"/>
              </a:rPr>
            </a:br>
            <a:r>
              <a:rPr lang="en-US" dirty="0">
                <a:solidFill>
                  <a:srgbClr val="FFC000"/>
                </a:solidFill>
                <a:latin typeface="Monaco" charset="0"/>
              </a:rPr>
              <a:t>  summarize(M=mean(RT))</a:t>
            </a:r>
            <a:endParaRPr lang="en-US" sz="4000" dirty="0">
              <a:solidFill>
                <a:srgbClr val="FFC000"/>
              </a:solidFill>
              <a:latin typeface="Arial" charset="0"/>
            </a:endParaRPr>
          </a:p>
          <a:p>
            <a:pPr marL="107950" indent="0">
              <a:buClr>
                <a:srgbClr val="E6E6E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sz="3200" dirty="0">
                <a:latin typeface="Arial" charset="0"/>
                <a:cs typeface="Arial" charset="0"/>
              </a:rPr>
            </a:b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H="1">
            <a:off x="5268912" y="3434737"/>
            <a:ext cx="827088" cy="817924"/>
          </a:xfrm>
          <a:prstGeom prst="lin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21319" y="2991102"/>
            <a:ext cx="3392569" cy="94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Inclusion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criterion: We want to </a:t>
            </a:r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RTs less than 2000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8E951274-6FC7-A942-891F-5DA3BA28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12" y="5303837"/>
            <a:ext cx="2628900" cy="1507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22016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582738"/>
            <a:ext cx="8772525" cy="5227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This only temporarily filtered the data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If we want to  </a:t>
            </a: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endParaRPr lang="en-US" sz="3200" dirty="0">
              <a:latin typeface="Arial" charset="0"/>
              <a:cs typeface="Arial" charset="0"/>
            </a:endParaRP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0A19C8CA-DF90-A840-BDC9-767A42C0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3" y="2141537"/>
            <a:ext cx="9194652" cy="4305300"/>
          </a:xfrm>
          <a:prstGeom prst="rect">
            <a:avLst/>
          </a:prstGeom>
        </p:spPr>
      </p:pic>
      <p:sp>
        <p:nvSpPr>
          <p:cNvPr id="12" name="Donut 11">
            <a:extLst>
              <a:ext uri="{FF2B5EF4-FFF2-40B4-BE49-F238E27FC236}">
                <a16:creationId xmlns:a16="http://schemas.microsoft.com/office/drawing/2014/main" id="{A7AB2984-42B8-E64A-A752-E3810450D4F2}"/>
              </a:ext>
            </a:extLst>
          </p:cNvPr>
          <p:cNvSpPr/>
          <p:nvPr/>
        </p:nvSpPr>
        <p:spPr bwMode="auto">
          <a:xfrm>
            <a:off x="4572000" y="5976937"/>
            <a:ext cx="2297112" cy="552450"/>
          </a:xfrm>
          <a:prstGeom prst="donut">
            <a:avLst>
              <a:gd name="adj" fmla="val 2185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967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582738"/>
            <a:ext cx="8772525" cy="5227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This only temporarily filtered the data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If we want to run a lot of analyses with this filter, we may want to save the filtered data as a new </a:t>
            </a:r>
            <a:r>
              <a:rPr lang="en-US" dirty="0" err="1">
                <a:solidFill>
                  <a:srgbClr val="FFFFFF"/>
                </a:solidFill>
                <a:latin typeface="Arial" charset="0"/>
              </a:rPr>
              <a:t>dataframe</a:t>
            </a: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00"/>
                </a:solidFill>
                <a:latin typeface="Monaco" charset="0"/>
                <a:cs typeface="Monaco" charset="0"/>
              </a:rPr>
              <a:t>experiment %&gt;% </a:t>
            </a:r>
            <a:br>
              <a:rPr lang="en-US" dirty="0">
                <a:solidFill>
                  <a:srgbClr val="FF6600"/>
                </a:solidFill>
                <a:latin typeface="Monaco" charset="0"/>
                <a:cs typeface="Monaco" charset="0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onaco" charset="0"/>
                <a:cs typeface="Monaco" charset="0"/>
              </a:rPr>
              <a:t>  filter(RT &lt; 2000)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onaco" charset="0"/>
                <a:cs typeface="Monaco" charset="0"/>
              </a:rPr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Monaco" charset="0"/>
                <a:cs typeface="Monaco" charset="0"/>
              </a:rPr>
              <a:t>  -&gt;</a:t>
            </a:r>
            <a:r>
              <a:rPr lang="en-US" dirty="0">
                <a:solidFill>
                  <a:srgbClr val="92D050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Monaco" charset="0"/>
                <a:cs typeface="Monaco" charset="0"/>
              </a:rPr>
              <a:t>experiment.filtered</a:t>
            </a: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A11142B0-A3FB-764B-82B9-39DE403153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912" y="5260849"/>
            <a:ext cx="609600" cy="716088"/>
          </a:xfrm>
          <a:prstGeom prst="line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68B4D-4A04-2548-A56C-56E7A0186DF0}"/>
              </a:ext>
            </a:extLst>
          </p:cNvPr>
          <p:cNvSpPr txBox="1"/>
          <p:nvPr/>
        </p:nvSpPr>
        <p:spPr>
          <a:xfrm>
            <a:off x="849312" y="5976937"/>
            <a:ext cx="3962400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-&gt;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is the </a:t>
            </a:r>
            <a:r>
              <a:rPr lang="en-US" sz="24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assignment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It stores results or data in memory.</a:t>
            </a:r>
            <a:endParaRPr lang="en-US" sz="2400" b="1" u="sng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9ADE4C18-67B7-E943-986A-A011CCCA0D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7462" y="5319524"/>
            <a:ext cx="609600" cy="716088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9C8EE-2E84-B449-81D4-FC48A0D463F7}"/>
              </a:ext>
            </a:extLst>
          </p:cNvPr>
          <p:cNvSpPr txBox="1"/>
          <p:nvPr/>
        </p:nvSpPr>
        <p:spPr>
          <a:xfrm>
            <a:off x="5376862" y="6035612"/>
            <a:ext cx="396240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Name of the new </a:t>
            </a:r>
            <a:r>
              <a:rPr lang="en-US" sz="2400" dirty="0" err="1">
                <a:solidFill>
                  <a:srgbClr val="92D050"/>
                </a:solidFill>
              </a:rPr>
              <a:t>dataframe</a:t>
            </a:r>
            <a:r>
              <a:rPr lang="en-US" sz="2400" dirty="0">
                <a:solidFill>
                  <a:srgbClr val="92D050"/>
                </a:solidFill>
              </a:rPr>
              <a:t> (can be whatever you want)</a:t>
            </a:r>
            <a:endParaRPr lang="en-US" sz="240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79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Filtering Data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582738"/>
            <a:ext cx="8772525" cy="5227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This only temporarily filtered the data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If we want to run a lot of analyses with this filter, we may want to save the filtered data as a new </a:t>
            </a:r>
            <a:r>
              <a:rPr lang="en-US" dirty="0" err="1">
                <a:solidFill>
                  <a:srgbClr val="FFFFFF"/>
                </a:solidFill>
                <a:latin typeface="Arial" charset="0"/>
              </a:rPr>
              <a:t>dataframe</a:t>
            </a:r>
            <a:endParaRPr lang="en-US" dirty="0">
              <a:solidFill>
                <a:srgbClr val="FFFFFF"/>
              </a:solidFill>
              <a:latin typeface="Arial" charset="0"/>
            </a:endParaRPr>
          </a:p>
          <a:p>
            <a:pPr marL="107950" indent="0">
              <a:buClr>
                <a:srgbClr val="E6E6E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dirty="0">
                <a:solidFill>
                  <a:srgbClr val="FFFFFF"/>
                </a:solidFill>
                <a:latin typeface="Arial" charset="0"/>
              </a:rPr>
            </a:br>
            <a:endParaRPr lang="en-US" sz="3200" dirty="0">
              <a:latin typeface="Arial" charset="0"/>
              <a:cs typeface="Arial" charset="0"/>
            </a:endParaRP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C5A7331E-835C-174C-85D2-6DF1641B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3629025"/>
            <a:ext cx="6946900" cy="3263900"/>
          </a:xfrm>
          <a:prstGeom prst="rect">
            <a:avLst/>
          </a:prstGeom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62F891A5-7564-704E-92EC-ADC62C93214A}"/>
              </a:ext>
            </a:extLst>
          </p:cNvPr>
          <p:cNvSpPr/>
          <p:nvPr/>
        </p:nvSpPr>
        <p:spPr bwMode="auto">
          <a:xfrm>
            <a:off x="4202112" y="6446837"/>
            <a:ext cx="2297112" cy="552450"/>
          </a:xfrm>
          <a:prstGeom prst="donut">
            <a:avLst>
              <a:gd name="adj" fmla="val 2185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87F2E35-31CE-2D4C-AD6F-7BE0869A795C}"/>
              </a:ext>
            </a:extLst>
          </p:cNvPr>
          <p:cNvSpPr/>
          <p:nvPr/>
        </p:nvSpPr>
        <p:spPr bwMode="auto">
          <a:xfrm>
            <a:off x="1154112" y="3475037"/>
            <a:ext cx="3657600" cy="552450"/>
          </a:xfrm>
          <a:prstGeom prst="donut">
            <a:avLst>
              <a:gd name="adj" fmla="val 21850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9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Writing Data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6637"/>
          </a:xfrm>
          <a:ln/>
        </p:spPr>
        <p:txBody>
          <a:bodyPr tIns="31752"/>
          <a:lstStyle/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</a:rPr>
              <a:t>Note that this is just creating a new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</a:rPr>
              <a:t>dataframe</a:t>
            </a:r>
            <a:r>
              <a:rPr lang="en-US" sz="3600" dirty="0">
                <a:solidFill>
                  <a:srgbClr val="FFFFFF"/>
                </a:solidFill>
                <a:latin typeface="Arial" charset="0"/>
              </a:rPr>
              <a:t> in R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60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If you want to save to a folder on your computer, use </a:t>
            </a:r>
            <a:r>
              <a:rPr lang="en-US" sz="3000" dirty="0" err="1">
                <a:solidFill>
                  <a:srgbClr val="FFFF00"/>
                </a:solidFill>
                <a:latin typeface="Monaco" pitchFamily="2" charset="77"/>
              </a:rPr>
              <a:t>write.csv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()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31850" lvl="1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solidFill>
                  <a:srgbClr val="FFFF00"/>
                </a:solidFill>
                <a:latin typeface="Monaco" pitchFamily="2" charset="77"/>
              </a:rPr>
              <a:t>write.csv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Monaco" pitchFamily="2" charset="77"/>
                <a:cs typeface="Arial" charset="0"/>
              </a:rPr>
              <a:t>experiment.filtered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  <a:cs typeface="Arial" charset="0"/>
              </a:rPr>
              <a:t>, file=</a:t>
            </a:r>
            <a:r>
              <a:rPr lang="en-US" dirty="0">
                <a:solidFill>
                  <a:srgbClr val="FFFF00"/>
                </a:solidFill>
                <a:latin typeface="Monaco" charset="0"/>
                <a:cs typeface="Monaco" charset="0"/>
              </a:rPr>
              <a:t>'</a:t>
            </a:r>
            <a:r>
              <a:rPr lang="en-US" dirty="0" err="1">
                <a:solidFill>
                  <a:srgbClr val="FFFF00"/>
                </a:solidFill>
                <a:latin typeface="Monaco" pitchFamily="2" charset="77"/>
              </a:rPr>
              <a:t>experiment_filtered.csv</a:t>
            </a:r>
            <a:r>
              <a:rPr lang="en-US" dirty="0">
                <a:solidFill>
                  <a:srgbClr val="FFFF00"/>
                </a:solidFill>
                <a:latin typeface="Monaco" charset="0"/>
                <a:cs typeface="Monaco" charset="0"/>
              </a:rPr>
              <a:t>'</a:t>
            </a:r>
            <a:r>
              <a:rPr lang="en-US" dirty="0">
                <a:solidFill>
                  <a:srgbClr val="FFFF00"/>
                </a:solidFill>
                <a:latin typeface="Monaco" pitchFamily="2" charset="77"/>
              </a:rPr>
              <a:t>)</a:t>
            </a: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60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431800" indent="-323850">
              <a:buClr>
                <a:srgbClr val="E6E6E6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565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Lucida Sans Unicode"/>
      </a:majorFont>
      <a:minorFont>
        <a:latin typeface="Times New Roman"/>
        <a:ea typeface="ＭＳ Ｐゴシック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S Gothic" charset="0"/>
            <a:cs typeface="MS 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S Gothic" charset="0"/>
            <a:cs typeface="MS 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13229</TotalTime>
  <Words>2342</Words>
  <Application>Microsoft Macintosh PowerPoint</Application>
  <PresentationFormat>Custom</PresentationFormat>
  <Paragraphs>316</Paragraphs>
  <Slides>40</Slides>
  <Notes>40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EarwigFactory-Regular</vt:lpstr>
      <vt:lpstr>Monaco</vt:lpstr>
      <vt:lpstr>Symbol</vt:lpstr>
      <vt:lpstr>Times New Roman</vt:lpstr>
      <vt:lpstr>Wingdings</vt:lpstr>
      <vt:lpstr>Office Theme</vt:lpstr>
      <vt:lpstr>Course Business</vt:lpstr>
      <vt:lpstr>Week 2.2: Data Processing in R</vt:lpstr>
      <vt:lpstr>Filtering Data</vt:lpstr>
      <vt:lpstr>Filtering Data</vt:lpstr>
      <vt:lpstr>Filtering Data</vt:lpstr>
      <vt:lpstr>Filtering Data</vt:lpstr>
      <vt:lpstr>Filtering Data</vt:lpstr>
      <vt:lpstr>Filtering Data</vt:lpstr>
      <vt:lpstr>Writing Data</vt:lpstr>
      <vt:lpstr>Filtering Data</vt:lpstr>
      <vt:lpstr>Filtering Data</vt:lpstr>
      <vt:lpstr>Week 2.2: Data Processing in R</vt:lpstr>
      <vt:lpstr>Filtering Data: AND and OR</vt:lpstr>
      <vt:lpstr>Filtering Data: == and !=</vt:lpstr>
      <vt:lpstr>Filtering Data: %in%</vt:lpstr>
      <vt:lpstr>Logical Operators Review</vt:lpstr>
      <vt:lpstr>Week 2.2: Data Processing in R</vt:lpstr>
      <vt:lpstr>Mutate</vt:lpstr>
      <vt:lpstr>Mutate</vt:lpstr>
      <vt:lpstr>Mutate</vt:lpstr>
      <vt:lpstr>Mutate</vt:lpstr>
      <vt:lpstr>Mutate</vt:lpstr>
      <vt:lpstr>Week 2.2: Data Processing in R</vt:lpstr>
      <vt:lpstr>if_else()</vt:lpstr>
      <vt:lpstr>if_else()</vt:lpstr>
      <vt:lpstr>Which do you like better?</vt:lpstr>
      <vt:lpstr>Which do you like better?</vt:lpstr>
      <vt:lpstr>if_else()</vt:lpstr>
      <vt:lpstr>if_else()</vt:lpstr>
      <vt:lpstr>if_else()</vt:lpstr>
      <vt:lpstr>Week 2.2: Data Processing in R</vt:lpstr>
      <vt:lpstr>Types</vt:lpstr>
      <vt:lpstr>Types</vt:lpstr>
      <vt:lpstr>Types: as.factor()</vt:lpstr>
      <vt:lpstr>Types: as.numeric()</vt:lpstr>
      <vt:lpstr>Types: as.numeric()</vt:lpstr>
      <vt:lpstr>Week 2.2: Data Processing in R</vt:lpstr>
      <vt:lpstr>Other Functions</vt:lpstr>
      <vt:lpstr>Other Packages</vt:lpstr>
      <vt:lpstr>Getting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Commands</dc:title>
  <cp:lastModifiedBy>Fraundorf, Scott H</cp:lastModifiedBy>
  <cp:revision>445</cp:revision>
  <cp:lastPrinted>2020-08-30T01:39:19Z</cp:lastPrinted>
  <dcterms:created xsi:type="dcterms:W3CDTF">2009-09-03T23:11:13Z</dcterms:created>
  <dcterms:modified xsi:type="dcterms:W3CDTF">2020-08-30T01:39:50Z</dcterms:modified>
</cp:coreProperties>
</file>