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0" r:id="rId3"/>
    <p:sldId id="258" r:id="rId4"/>
    <p:sldId id="259" r:id="rId5"/>
    <p:sldId id="261" r:id="rId6"/>
    <p:sldId id="257"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88"/>
  </p:normalViewPr>
  <p:slideViewPr>
    <p:cSldViewPr snapToGrid="0" snapToObjects="1">
      <p:cViewPr varScale="1">
        <p:scale>
          <a:sx n="90" d="100"/>
          <a:sy n="90" d="100"/>
        </p:scale>
        <p:origin x="232"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7374-1083-5740-BCA2-AA06337D7644}"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3CA77-2BF6-E247-B364-35411370EE1F}" type="slidenum">
              <a:rPr lang="en-US" smtClean="0"/>
              <a:t>‹#›</a:t>
            </a:fld>
            <a:endParaRPr lang="en-US"/>
          </a:p>
        </p:txBody>
      </p:sp>
    </p:spTree>
    <p:extLst>
      <p:ext uri="{BB962C8B-B14F-4D97-AF65-F5344CB8AC3E}">
        <p14:creationId xmlns:p14="http://schemas.microsoft.com/office/powerpoint/2010/main" val="2759761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why long why wide</a:t>
            </a:r>
          </a:p>
        </p:txBody>
      </p:sp>
      <p:sp>
        <p:nvSpPr>
          <p:cNvPr id="4" name="Slide Number Placeholder 3"/>
          <p:cNvSpPr>
            <a:spLocks noGrp="1"/>
          </p:cNvSpPr>
          <p:nvPr>
            <p:ph type="sldNum" sz="quarter" idx="5"/>
          </p:nvPr>
        </p:nvSpPr>
        <p:spPr/>
        <p:txBody>
          <a:bodyPr/>
          <a:lstStyle/>
          <a:p>
            <a:fld id="{F543CA77-2BF6-E247-B364-35411370EE1F}" type="slidenum">
              <a:rPr lang="en-US" smtClean="0"/>
              <a:t>1</a:t>
            </a:fld>
            <a:endParaRPr lang="en-US"/>
          </a:p>
        </p:txBody>
      </p:sp>
    </p:spTree>
    <p:extLst>
      <p:ext uri="{BB962C8B-B14F-4D97-AF65-F5344CB8AC3E}">
        <p14:creationId xmlns:p14="http://schemas.microsoft.com/office/powerpoint/2010/main" val="2043809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A296-D18C-4458-C8FB-D84C00B473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D6B61-0D11-97B4-0665-95D7F7BD3B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B01354-50B5-54F7-64F6-B63AD1C42675}"/>
              </a:ext>
            </a:extLst>
          </p:cNvPr>
          <p:cNvSpPr>
            <a:spLocks noGrp="1"/>
          </p:cNvSpPr>
          <p:nvPr>
            <p:ph type="dt" sz="half" idx="10"/>
          </p:nvPr>
        </p:nvSpPr>
        <p:spPr/>
        <p:txBody>
          <a:bodyPr/>
          <a:lstStyle/>
          <a:p>
            <a:fld id="{B0E55A69-E471-6146-B96A-33816D0EF69C}" type="datetimeFigureOut">
              <a:rPr lang="en-US" smtClean="0"/>
              <a:t>8/1/22</a:t>
            </a:fld>
            <a:endParaRPr lang="en-US"/>
          </a:p>
        </p:txBody>
      </p:sp>
      <p:sp>
        <p:nvSpPr>
          <p:cNvPr id="5" name="Footer Placeholder 4">
            <a:extLst>
              <a:ext uri="{FF2B5EF4-FFF2-40B4-BE49-F238E27FC236}">
                <a16:creationId xmlns:a16="http://schemas.microsoft.com/office/drawing/2014/main" id="{83123FF6-68D8-1A90-471B-30AF972F6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F3B58-740B-1857-D56F-0F6F07F8A3A2}"/>
              </a:ext>
            </a:extLst>
          </p:cNvPr>
          <p:cNvSpPr>
            <a:spLocks noGrp="1"/>
          </p:cNvSpPr>
          <p:nvPr>
            <p:ph type="sldNum" sz="quarter" idx="12"/>
          </p:nvPr>
        </p:nvSpPr>
        <p:spPr/>
        <p:txBody>
          <a:bodyPr/>
          <a:lstStyle/>
          <a:p>
            <a:fld id="{D200C0D8-7EDC-C74B-A0ED-496E2D79F88B}" type="slidenum">
              <a:rPr lang="en-US" smtClean="0"/>
              <a:t>‹#›</a:t>
            </a:fld>
            <a:endParaRPr lang="en-US"/>
          </a:p>
        </p:txBody>
      </p:sp>
    </p:spTree>
    <p:extLst>
      <p:ext uri="{BB962C8B-B14F-4D97-AF65-F5344CB8AC3E}">
        <p14:creationId xmlns:p14="http://schemas.microsoft.com/office/powerpoint/2010/main" val="2275841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E2A9-2281-CCAA-0F0E-AFF760F65E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7E41B0-D618-1211-2CC2-2DFF245C15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7ED52-A831-3EED-6016-2F3EDCB600D2}"/>
              </a:ext>
            </a:extLst>
          </p:cNvPr>
          <p:cNvSpPr>
            <a:spLocks noGrp="1"/>
          </p:cNvSpPr>
          <p:nvPr>
            <p:ph type="dt" sz="half" idx="10"/>
          </p:nvPr>
        </p:nvSpPr>
        <p:spPr/>
        <p:txBody>
          <a:bodyPr/>
          <a:lstStyle/>
          <a:p>
            <a:fld id="{B0E55A69-E471-6146-B96A-33816D0EF69C}" type="datetimeFigureOut">
              <a:rPr lang="en-US" smtClean="0"/>
              <a:t>8/1/22</a:t>
            </a:fld>
            <a:endParaRPr lang="en-US"/>
          </a:p>
        </p:txBody>
      </p:sp>
      <p:sp>
        <p:nvSpPr>
          <p:cNvPr id="5" name="Footer Placeholder 4">
            <a:extLst>
              <a:ext uri="{FF2B5EF4-FFF2-40B4-BE49-F238E27FC236}">
                <a16:creationId xmlns:a16="http://schemas.microsoft.com/office/drawing/2014/main" id="{01B2A266-3C26-2B8B-60F2-1C9EE63E4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4E8C8-A38F-CD26-E301-84FD570C6546}"/>
              </a:ext>
            </a:extLst>
          </p:cNvPr>
          <p:cNvSpPr>
            <a:spLocks noGrp="1"/>
          </p:cNvSpPr>
          <p:nvPr>
            <p:ph type="sldNum" sz="quarter" idx="12"/>
          </p:nvPr>
        </p:nvSpPr>
        <p:spPr/>
        <p:txBody>
          <a:bodyPr/>
          <a:lstStyle/>
          <a:p>
            <a:fld id="{D200C0D8-7EDC-C74B-A0ED-496E2D79F88B}" type="slidenum">
              <a:rPr lang="en-US" smtClean="0"/>
              <a:t>‹#›</a:t>
            </a:fld>
            <a:endParaRPr lang="en-US"/>
          </a:p>
        </p:txBody>
      </p:sp>
    </p:spTree>
    <p:extLst>
      <p:ext uri="{BB962C8B-B14F-4D97-AF65-F5344CB8AC3E}">
        <p14:creationId xmlns:p14="http://schemas.microsoft.com/office/powerpoint/2010/main" val="259054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991F6-185A-BD4B-3A19-07F6FD0DAD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E9635B-AEC5-5F13-12D2-DCC39B4BD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A313A-1EF9-BC1B-4DC0-5AE683E6BA22}"/>
              </a:ext>
            </a:extLst>
          </p:cNvPr>
          <p:cNvSpPr>
            <a:spLocks noGrp="1"/>
          </p:cNvSpPr>
          <p:nvPr>
            <p:ph type="dt" sz="half" idx="10"/>
          </p:nvPr>
        </p:nvSpPr>
        <p:spPr/>
        <p:txBody>
          <a:bodyPr/>
          <a:lstStyle/>
          <a:p>
            <a:fld id="{B0E55A69-E471-6146-B96A-33816D0EF69C}" type="datetimeFigureOut">
              <a:rPr lang="en-US" smtClean="0"/>
              <a:t>8/1/22</a:t>
            </a:fld>
            <a:endParaRPr lang="en-US"/>
          </a:p>
        </p:txBody>
      </p:sp>
      <p:sp>
        <p:nvSpPr>
          <p:cNvPr id="5" name="Footer Placeholder 4">
            <a:extLst>
              <a:ext uri="{FF2B5EF4-FFF2-40B4-BE49-F238E27FC236}">
                <a16:creationId xmlns:a16="http://schemas.microsoft.com/office/drawing/2014/main" id="{EF93FB0E-944B-BFB8-FF07-DE4575717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FA821-81A2-6DBC-71B4-31370EF218FF}"/>
              </a:ext>
            </a:extLst>
          </p:cNvPr>
          <p:cNvSpPr>
            <a:spLocks noGrp="1"/>
          </p:cNvSpPr>
          <p:nvPr>
            <p:ph type="sldNum" sz="quarter" idx="12"/>
          </p:nvPr>
        </p:nvSpPr>
        <p:spPr/>
        <p:txBody>
          <a:bodyPr/>
          <a:lstStyle/>
          <a:p>
            <a:fld id="{D200C0D8-7EDC-C74B-A0ED-496E2D79F88B}" type="slidenum">
              <a:rPr lang="en-US" smtClean="0"/>
              <a:t>‹#›</a:t>
            </a:fld>
            <a:endParaRPr lang="en-US"/>
          </a:p>
        </p:txBody>
      </p:sp>
    </p:spTree>
    <p:extLst>
      <p:ext uri="{BB962C8B-B14F-4D97-AF65-F5344CB8AC3E}">
        <p14:creationId xmlns:p14="http://schemas.microsoft.com/office/powerpoint/2010/main" val="216759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40C5-4AE1-BA28-E649-F6A08A5E16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F5B85-E0B1-A10E-6356-E46DBE1FB8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0CD4C-2FCE-3900-C664-8AB1C11F3AD3}"/>
              </a:ext>
            </a:extLst>
          </p:cNvPr>
          <p:cNvSpPr>
            <a:spLocks noGrp="1"/>
          </p:cNvSpPr>
          <p:nvPr>
            <p:ph type="dt" sz="half" idx="10"/>
          </p:nvPr>
        </p:nvSpPr>
        <p:spPr/>
        <p:txBody>
          <a:bodyPr/>
          <a:lstStyle/>
          <a:p>
            <a:fld id="{B0E55A69-E471-6146-B96A-33816D0EF69C}" type="datetimeFigureOut">
              <a:rPr lang="en-US" smtClean="0"/>
              <a:t>8/1/22</a:t>
            </a:fld>
            <a:endParaRPr lang="en-US"/>
          </a:p>
        </p:txBody>
      </p:sp>
      <p:sp>
        <p:nvSpPr>
          <p:cNvPr id="5" name="Footer Placeholder 4">
            <a:extLst>
              <a:ext uri="{FF2B5EF4-FFF2-40B4-BE49-F238E27FC236}">
                <a16:creationId xmlns:a16="http://schemas.microsoft.com/office/drawing/2014/main" id="{284ACF1D-B307-98C8-A7B6-EA9E7E61B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95688-4162-C0EB-662A-4832210A883F}"/>
              </a:ext>
            </a:extLst>
          </p:cNvPr>
          <p:cNvSpPr>
            <a:spLocks noGrp="1"/>
          </p:cNvSpPr>
          <p:nvPr>
            <p:ph type="sldNum" sz="quarter" idx="12"/>
          </p:nvPr>
        </p:nvSpPr>
        <p:spPr/>
        <p:txBody>
          <a:bodyPr/>
          <a:lstStyle/>
          <a:p>
            <a:fld id="{D200C0D8-7EDC-C74B-A0ED-496E2D79F88B}" type="slidenum">
              <a:rPr lang="en-US" smtClean="0"/>
              <a:t>‹#›</a:t>
            </a:fld>
            <a:endParaRPr lang="en-US"/>
          </a:p>
        </p:txBody>
      </p:sp>
    </p:spTree>
    <p:extLst>
      <p:ext uri="{BB962C8B-B14F-4D97-AF65-F5344CB8AC3E}">
        <p14:creationId xmlns:p14="http://schemas.microsoft.com/office/powerpoint/2010/main" val="85387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5F35-0748-19D7-DC59-A08B27B16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B10043-DE80-C0EB-E67B-C442B574B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2F673-FAEB-CF94-2E06-AE331F84AED0}"/>
              </a:ext>
            </a:extLst>
          </p:cNvPr>
          <p:cNvSpPr>
            <a:spLocks noGrp="1"/>
          </p:cNvSpPr>
          <p:nvPr>
            <p:ph type="dt" sz="half" idx="10"/>
          </p:nvPr>
        </p:nvSpPr>
        <p:spPr/>
        <p:txBody>
          <a:bodyPr/>
          <a:lstStyle/>
          <a:p>
            <a:fld id="{B0E55A69-E471-6146-B96A-33816D0EF69C}" type="datetimeFigureOut">
              <a:rPr lang="en-US" smtClean="0"/>
              <a:t>8/1/22</a:t>
            </a:fld>
            <a:endParaRPr lang="en-US"/>
          </a:p>
        </p:txBody>
      </p:sp>
      <p:sp>
        <p:nvSpPr>
          <p:cNvPr id="5" name="Footer Placeholder 4">
            <a:extLst>
              <a:ext uri="{FF2B5EF4-FFF2-40B4-BE49-F238E27FC236}">
                <a16:creationId xmlns:a16="http://schemas.microsoft.com/office/drawing/2014/main" id="{139BFC90-0E87-60D0-E6E3-41B1366AC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B1831-57DB-738F-E0DD-2C1BD5DD777E}"/>
              </a:ext>
            </a:extLst>
          </p:cNvPr>
          <p:cNvSpPr>
            <a:spLocks noGrp="1"/>
          </p:cNvSpPr>
          <p:nvPr>
            <p:ph type="sldNum" sz="quarter" idx="12"/>
          </p:nvPr>
        </p:nvSpPr>
        <p:spPr/>
        <p:txBody>
          <a:bodyPr/>
          <a:lstStyle/>
          <a:p>
            <a:fld id="{D200C0D8-7EDC-C74B-A0ED-496E2D79F88B}" type="slidenum">
              <a:rPr lang="en-US" smtClean="0"/>
              <a:t>‹#›</a:t>
            </a:fld>
            <a:endParaRPr lang="en-US"/>
          </a:p>
        </p:txBody>
      </p:sp>
    </p:spTree>
    <p:extLst>
      <p:ext uri="{BB962C8B-B14F-4D97-AF65-F5344CB8AC3E}">
        <p14:creationId xmlns:p14="http://schemas.microsoft.com/office/powerpoint/2010/main" val="259937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0B67-C2EA-16FA-E81E-E12B8DC13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E04EF-55B3-E943-1CEB-1A67FB47C1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21EC5E-718E-9E54-98AE-53D7E5DD0A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D590B7-E779-63AE-35D0-A3755F884C78}"/>
              </a:ext>
            </a:extLst>
          </p:cNvPr>
          <p:cNvSpPr>
            <a:spLocks noGrp="1"/>
          </p:cNvSpPr>
          <p:nvPr>
            <p:ph type="dt" sz="half" idx="10"/>
          </p:nvPr>
        </p:nvSpPr>
        <p:spPr/>
        <p:txBody>
          <a:bodyPr/>
          <a:lstStyle/>
          <a:p>
            <a:fld id="{B0E55A69-E471-6146-B96A-33816D0EF69C}" type="datetimeFigureOut">
              <a:rPr lang="en-US" smtClean="0"/>
              <a:t>8/1/22</a:t>
            </a:fld>
            <a:endParaRPr lang="en-US"/>
          </a:p>
        </p:txBody>
      </p:sp>
      <p:sp>
        <p:nvSpPr>
          <p:cNvPr id="6" name="Footer Placeholder 5">
            <a:extLst>
              <a:ext uri="{FF2B5EF4-FFF2-40B4-BE49-F238E27FC236}">
                <a16:creationId xmlns:a16="http://schemas.microsoft.com/office/drawing/2014/main" id="{4E483BA3-8269-E6F2-0989-40583EB24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4C2BB1-95C7-B40F-600F-27D276DBFCF5}"/>
              </a:ext>
            </a:extLst>
          </p:cNvPr>
          <p:cNvSpPr>
            <a:spLocks noGrp="1"/>
          </p:cNvSpPr>
          <p:nvPr>
            <p:ph type="sldNum" sz="quarter" idx="12"/>
          </p:nvPr>
        </p:nvSpPr>
        <p:spPr/>
        <p:txBody>
          <a:bodyPr/>
          <a:lstStyle/>
          <a:p>
            <a:fld id="{D200C0D8-7EDC-C74B-A0ED-496E2D79F88B}" type="slidenum">
              <a:rPr lang="en-US" smtClean="0"/>
              <a:t>‹#›</a:t>
            </a:fld>
            <a:endParaRPr lang="en-US"/>
          </a:p>
        </p:txBody>
      </p:sp>
    </p:spTree>
    <p:extLst>
      <p:ext uri="{BB962C8B-B14F-4D97-AF65-F5344CB8AC3E}">
        <p14:creationId xmlns:p14="http://schemas.microsoft.com/office/powerpoint/2010/main" val="196028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6897-18F9-1F4B-076F-00BC66E491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3113AC-B813-62EA-D2E0-D9F1531DB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E235B7-5AD8-5946-F30F-5068C4750B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B400C0-ABDD-2805-E513-0C282A44D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8A639-3552-1638-5D6E-6E10859A4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4F5681-6156-D227-86AF-3C5B46359CA7}"/>
              </a:ext>
            </a:extLst>
          </p:cNvPr>
          <p:cNvSpPr>
            <a:spLocks noGrp="1"/>
          </p:cNvSpPr>
          <p:nvPr>
            <p:ph type="dt" sz="half" idx="10"/>
          </p:nvPr>
        </p:nvSpPr>
        <p:spPr/>
        <p:txBody>
          <a:bodyPr/>
          <a:lstStyle/>
          <a:p>
            <a:fld id="{B0E55A69-E471-6146-B96A-33816D0EF69C}" type="datetimeFigureOut">
              <a:rPr lang="en-US" smtClean="0"/>
              <a:t>8/1/22</a:t>
            </a:fld>
            <a:endParaRPr lang="en-US"/>
          </a:p>
        </p:txBody>
      </p:sp>
      <p:sp>
        <p:nvSpPr>
          <p:cNvPr id="8" name="Footer Placeholder 7">
            <a:extLst>
              <a:ext uri="{FF2B5EF4-FFF2-40B4-BE49-F238E27FC236}">
                <a16:creationId xmlns:a16="http://schemas.microsoft.com/office/drawing/2014/main" id="{0C6C3331-4678-87F1-0E6C-360DB93F64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D9DEA0-1D0C-F321-9DB9-480241BD6B67}"/>
              </a:ext>
            </a:extLst>
          </p:cNvPr>
          <p:cNvSpPr>
            <a:spLocks noGrp="1"/>
          </p:cNvSpPr>
          <p:nvPr>
            <p:ph type="sldNum" sz="quarter" idx="12"/>
          </p:nvPr>
        </p:nvSpPr>
        <p:spPr/>
        <p:txBody>
          <a:bodyPr/>
          <a:lstStyle/>
          <a:p>
            <a:fld id="{D200C0D8-7EDC-C74B-A0ED-496E2D79F88B}" type="slidenum">
              <a:rPr lang="en-US" smtClean="0"/>
              <a:t>‹#›</a:t>
            </a:fld>
            <a:endParaRPr lang="en-US"/>
          </a:p>
        </p:txBody>
      </p:sp>
    </p:spTree>
    <p:extLst>
      <p:ext uri="{BB962C8B-B14F-4D97-AF65-F5344CB8AC3E}">
        <p14:creationId xmlns:p14="http://schemas.microsoft.com/office/powerpoint/2010/main" val="391167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4657-271D-C486-F730-E43AD36B07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D9628F-965A-A723-C6FD-085EF48E32F4}"/>
              </a:ext>
            </a:extLst>
          </p:cNvPr>
          <p:cNvSpPr>
            <a:spLocks noGrp="1"/>
          </p:cNvSpPr>
          <p:nvPr>
            <p:ph type="dt" sz="half" idx="10"/>
          </p:nvPr>
        </p:nvSpPr>
        <p:spPr/>
        <p:txBody>
          <a:bodyPr/>
          <a:lstStyle/>
          <a:p>
            <a:fld id="{B0E55A69-E471-6146-B96A-33816D0EF69C}" type="datetimeFigureOut">
              <a:rPr lang="en-US" smtClean="0"/>
              <a:t>8/1/22</a:t>
            </a:fld>
            <a:endParaRPr lang="en-US"/>
          </a:p>
        </p:txBody>
      </p:sp>
      <p:sp>
        <p:nvSpPr>
          <p:cNvPr id="4" name="Footer Placeholder 3">
            <a:extLst>
              <a:ext uri="{FF2B5EF4-FFF2-40B4-BE49-F238E27FC236}">
                <a16:creationId xmlns:a16="http://schemas.microsoft.com/office/drawing/2014/main" id="{8E1A2472-C097-4781-62FD-B0569EC43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91B1A1-AC7B-BBDB-74BE-1C2ED8592970}"/>
              </a:ext>
            </a:extLst>
          </p:cNvPr>
          <p:cNvSpPr>
            <a:spLocks noGrp="1"/>
          </p:cNvSpPr>
          <p:nvPr>
            <p:ph type="sldNum" sz="quarter" idx="12"/>
          </p:nvPr>
        </p:nvSpPr>
        <p:spPr/>
        <p:txBody>
          <a:bodyPr/>
          <a:lstStyle/>
          <a:p>
            <a:fld id="{D200C0D8-7EDC-C74B-A0ED-496E2D79F88B}" type="slidenum">
              <a:rPr lang="en-US" smtClean="0"/>
              <a:t>‹#›</a:t>
            </a:fld>
            <a:endParaRPr lang="en-US"/>
          </a:p>
        </p:txBody>
      </p:sp>
    </p:spTree>
    <p:extLst>
      <p:ext uri="{BB962C8B-B14F-4D97-AF65-F5344CB8AC3E}">
        <p14:creationId xmlns:p14="http://schemas.microsoft.com/office/powerpoint/2010/main" val="178041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3D6CD2-21F1-BB32-1DFB-FBC50BA6D1F8}"/>
              </a:ext>
            </a:extLst>
          </p:cNvPr>
          <p:cNvSpPr>
            <a:spLocks noGrp="1"/>
          </p:cNvSpPr>
          <p:nvPr>
            <p:ph type="dt" sz="half" idx="10"/>
          </p:nvPr>
        </p:nvSpPr>
        <p:spPr/>
        <p:txBody>
          <a:bodyPr/>
          <a:lstStyle/>
          <a:p>
            <a:fld id="{B0E55A69-E471-6146-B96A-33816D0EF69C}" type="datetimeFigureOut">
              <a:rPr lang="en-US" smtClean="0"/>
              <a:t>8/1/22</a:t>
            </a:fld>
            <a:endParaRPr lang="en-US"/>
          </a:p>
        </p:txBody>
      </p:sp>
      <p:sp>
        <p:nvSpPr>
          <p:cNvPr id="3" name="Footer Placeholder 2">
            <a:extLst>
              <a:ext uri="{FF2B5EF4-FFF2-40B4-BE49-F238E27FC236}">
                <a16:creationId xmlns:a16="http://schemas.microsoft.com/office/drawing/2014/main" id="{EDDFB6E2-3F4F-0033-8B97-45CEF4673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3E7867-3145-4D97-9625-7D9C765E6DB7}"/>
              </a:ext>
            </a:extLst>
          </p:cNvPr>
          <p:cNvSpPr>
            <a:spLocks noGrp="1"/>
          </p:cNvSpPr>
          <p:nvPr>
            <p:ph type="sldNum" sz="quarter" idx="12"/>
          </p:nvPr>
        </p:nvSpPr>
        <p:spPr/>
        <p:txBody>
          <a:bodyPr/>
          <a:lstStyle/>
          <a:p>
            <a:fld id="{D200C0D8-7EDC-C74B-A0ED-496E2D79F88B}" type="slidenum">
              <a:rPr lang="en-US" smtClean="0"/>
              <a:t>‹#›</a:t>
            </a:fld>
            <a:endParaRPr lang="en-US"/>
          </a:p>
        </p:txBody>
      </p:sp>
    </p:spTree>
    <p:extLst>
      <p:ext uri="{BB962C8B-B14F-4D97-AF65-F5344CB8AC3E}">
        <p14:creationId xmlns:p14="http://schemas.microsoft.com/office/powerpoint/2010/main" val="78607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0B18-2ECC-D30B-A38F-6ECB03683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ED9EDC-85C2-68DA-D2C1-026949063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3F9CAE-8D46-AC4C-31A8-4F09B359B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1E573-2BE1-8E46-D5A8-313AD0945B82}"/>
              </a:ext>
            </a:extLst>
          </p:cNvPr>
          <p:cNvSpPr>
            <a:spLocks noGrp="1"/>
          </p:cNvSpPr>
          <p:nvPr>
            <p:ph type="dt" sz="half" idx="10"/>
          </p:nvPr>
        </p:nvSpPr>
        <p:spPr/>
        <p:txBody>
          <a:bodyPr/>
          <a:lstStyle/>
          <a:p>
            <a:fld id="{B0E55A69-E471-6146-B96A-33816D0EF69C}" type="datetimeFigureOut">
              <a:rPr lang="en-US" smtClean="0"/>
              <a:t>8/1/22</a:t>
            </a:fld>
            <a:endParaRPr lang="en-US"/>
          </a:p>
        </p:txBody>
      </p:sp>
      <p:sp>
        <p:nvSpPr>
          <p:cNvPr id="6" name="Footer Placeholder 5">
            <a:extLst>
              <a:ext uri="{FF2B5EF4-FFF2-40B4-BE49-F238E27FC236}">
                <a16:creationId xmlns:a16="http://schemas.microsoft.com/office/drawing/2014/main" id="{BD1BFCC0-C016-B14C-7365-A6061D7FA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96683-9C56-4EA1-8E7C-FC66A5D0392E}"/>
              </a:ext>
            </a:extLst>
          </p:cNvPr>
          <p:cNvSpPr>
            <a:spLocks noGrp="1"/>
          </p:cNvSpPr>
          <p:nvPr>
            <p:ph type="sldNum" sz="quarter" idx="12"/>
          </p:nvPr>
        </p:nvSpPr>
        <p:spPr/>
        <p:txBody>
          <a:bodyPr/>
          <a:lstStyle/>
          <a:p>
            <a:fld id="{D200C0D8-7EDC-C74B-A0ED-496E2D79F88B}" type="slidenum">
              <a:rPr lang="en-US" smtClean="0"/>
              <a:t>‹#›</a:t>
            </a:fld>
            <a:endParaRPr lang="en-US"/>
          </a:p>
        </p:txBody>
      </p:sp>
    </p:spTree>
    <p:extLst>
      <p:ext uri="{BB962C8B-B14F-4D97-AF65-F5344CB8AC3E}">
        <p14:creationId xmlns:p14="http://schemas.microsoft.com/office/powerpoint/2010/main" val="10624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0308-4AEC-59A8-2703-70CFD1FD8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E03165-3884-4820-C718-BC2341B5C7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085613-1DD0-5FFE-673A-9F5F04313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30C9C-CDF6-91C8-CD44-FB64DF1E1650}"/>
              </a:ext>
            </a:extLst>
          </p:cNvPr>
          <p:cNvSpPr>
            <a:spLocks noGrp="1"/>
          </p:cNvSpPr>
          <p:nvPr>
            <p:ph type="dt" sz="half" idx="10"/>
          </p:nvPr>
        </p:nvSpPr>
        <p:spPr/>
        <p:txBody>
          <a:bodyPr/>
          <a:lstStyle/>
          <a:p>
            <a:fld id="{B0E55A69-E471-6146-B96A-33816D0EF69C}" type="datetimeFigureOut">
              <a:rPr lang="en-US" smtClean="0"/>
              <a:t>8/1/22</a:t>
            </a:fld>
            <a:endParaRPr lang="en-US"/>
          </a:p>
        </p:txBody>
      </p:sp>
      <p:sp>
        <p:nvSpPr>
          <p:cNvPr id="6" name="Footer Placeholder 5">
            <a:extLst>
              <a:ext uri="{FF2B5EF4-FFF2-40B4-BE49-F238E27FC236}">
                <a16:creationId xmlns:a16="http://schemas.microsoft.com/office/drawing/2014/main" id="{B676610D-1202-293C-5B35-ED9B4F183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16ED6-99EE-7D6E-A387-44FD2ABF6094}"/>
              </a:ext>
            </a:extLst>
          </p:cNvPr>
          <p:cNvSpPr>
            <a:spLocks noGrp="1"/>
          </p:cNvSpPr>
          <p:nvPr>
            <p:ph type="sldNum" sz="quarter" idx="12"/>
          </p:nvPr>
        </p:nvSpPr>
        <p:spPr/>
        <p:txBody>
          <a:bodyPr/>
          <a:lstStyle/>
          <a:p>
            <a:fld id="{D200C0D8-7EDC-C74B-A0ED-496E2D79F88B}" type="slidenum">
              <a:rPr lang="en-US" smtClean="0"/>
              <a:t>‹#›</a:t>
            </a:fld>
            <a:endParaRPr lang="en-US"/>
          </a:p>
        </p:txBody>
      </p:sp>
    </p:spTree>
    <p:extLst>
      <p:ext uri="{BB962C8B-B14F-4D97-AF65-F5344CB8AC3E}">
        <p14:creationId xmlns:p14="http://schemas.microsoft.com/office/powerpoint/2010/main" val="188286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F8121E-EAE1-E90F-5E51-60D246D506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443A78-2815-DE2F-7607-3242F6B28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E998F-FDB9-91A4-3A30-61803507F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55A69-E471-6146-B96A-33816D0EF69C}" type="datetimeFigureOut">
              <a:rPr lang="en-US" smtClean="0"/>
              <a:t>8/1/22</a:t>
            </a:fld>
            <a:endParaRPr lang="en-US"/>
          </a:p>
        </p:txBody>
      </p:sp>
      <p:sp>
        <p:nvSpPr>
          <p:cNvPr id="5" name="Footer Placeholder 4">
            <a:extLst>
              <a:ext uri="{FF2B5EF4-FFF2-40B4-BE49-F238E27FC236}">
                <a16:creationId xmlns:a16="http://schemas.microsoft.com/office/drawing/2014/main" id="{EBC05FCF-52DE-0B03-41A4-1F27F8F84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AB7CB-9796-A976-2826-2F1516EE3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0C0D8-7EDC-C74B-A0ED-496E2D79F88B}" type="slidenum">
              <a:rPr lang="en-US" smtClean="0"/>
              <a:t>‹#›</a:t>
            </a:fld>
            <a:endParaRPr lang="en-US"/>
          </a:p>
        </p:txBody>
      </p:sp>
    </p:spTree>
    <p:extLst>
      <p:ext uri="{BB962C8B-B14F-4D97-AF65-F5344CB8AC3E}">
        <p14:creationId xmlns:p14="http://schemas.microsoft.com/office/powerpoint/2010/main" val="4279000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5BFE-A309-AAD8-687A-4D5031CA293A}"/>
              </a:ext>
            </a:extLst>
          </p:cNvPr>
          <p:cNvSpPr>
            <a:spLocks noGrp="1"/>
          </p:cNvSpPr>
          <p:nvPr>
            <p:ph type="ctrTitle"/>
          </p:nvPr>
        </p:nvSpPr>
        <p:spPr/>
        <p:txBody>
          <a:bodyPr/>
          <a:lstStyle/>
          <a:p>
            <a:r>
              <a:rPr lang="en-US" dirty="0"/>
              <a:t>Data Transformation, Tidying, and Wrangling</a:t>
            </a:r>
          </a:p>
        </p:txBody>
      </p:sp>
      <p:pic>
        <p:nvPicPr>
          <p:cNvPr id="1026" name="Picture 2" descr="Cleaning the data. Dirty data contain mistakes as spelling… | by Becky Zhu  | unpack | Medium">
            <a:extLst>
              <a:ext uri="{FF2B5EF4-FFF2-40B4-BE49-F238E27FC236}">
                <a16:creationId xmlns:a16="http://schemas.microsoft.com/office/drawing/2014/main" id="{DB62A13F-AABB-28D9-B799-D6C6CBF24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602" y="3868478"/>
            <a:ext cx="6672795" cy="2546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64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EB98-FA9B-B48F-3958-05357E5F97DD}"/>
              </a:ext>
            </a:extLst>
          </p:cNvPr>
          <p:cNvSpPr>
            <a:spLocks noGrp="1"/>
          </p:cNvSpPr>
          <p:nvPr>
            <p:ph type="title"/>
          </p:nvPr>
        </p:nvSpPr>
        <p:spPr/>
        <p:txBody>
          <a:bodyPr/>
          <a:lstStyle/>
          <a:p>
            <a:r>
              <a:rPr lang="en-US" dirty="0"/>
              <a:t>Long Data</a:t>
            </a:r>
          </a:p>
        </p:txBody>
      </p:sp>
      <p:pic>
        <p:nvPicPr>
          <p:cNvPr id="3" name="Picture 2">
            <a:extLst>
              <a:ext uri="{FF2B5EF4-FFF2-40B4-BE49-F238E27FC236}">
                <a16:creationId xmlns:a16="http://schemas.microsoft.com/office/drawing/2014/main" id="{8A063A86-54B9-A97A-42DE-EC73FDC3FA3C}"/>
              </a:ext>
            </a:extLst>
          </p:cNvPr>
          <p:cNvPicPr>
            <a:picLocks noChangeAspect="1"/>
          </p:cNvPicPr>
          <p:nvPr/>
        </p:nvPicPr>
        <p:blipFill>
          <a:blip r:embed="rId2"/>
          <a:stretch>
            <a:fillRect/>
          </a:stretch>
        </p:blipFill>
        <p:spPr>
          <a:xfrm>
            <a:off x="1416050" y="1555750"/>
            <a:ext cx="9359900" cy="3746500"/>
          </a:xfrm>
          <a:prstGeom prst="rect">
            <a:avLst/>
          </a:prstGeom>
        </p:spPr>
      </p:pic>
    </p:spTree>
    <p:extLst>
      <p:ext uri="{BB962C8B-B14F-4D97-AF65-F5344CB8AC3E}">
        <p14:creationId xmlns:p14="http://schemas.microsoft.com/office/powerpoint/2010/main" val="148257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83EC-609E-C89C-CCFA-CED00D79106E}"/>
              </a:ext>
            </a:extLst>
          </p:cNvPr>
          <p:cNvSpPr>
            <a:spLocks noGrp="1"/>
          </p:cNvSpPr>
          <p:nvPr>
            <p:ph type="title"/>
          </p:nvPr>
        </p:nvSpPr>
        <p:spPr/>
        <p:txBody>
          <a:bodyPr/>
          <a:lstStyle/>
          <a:p>
            <a:r>
              <a:rPr lang="en-US" dirty="0"/>
              <a:t>Why do we care? </a:t>
            </a:r>
          </a:p>
        </p:txBody>
      </p:sp>
      <p:sp>
        <p:nvSpPr>
          <p:cNvPr id="3" name="Content Placeholder 2">
            <a:extLst>
              <a:ext uri="{FF2B5EF4-FFF2-40B4-BE49-F238E27FC236}">
                <a16:creationId xmlns:a16="http://schemas.microsoft.com/office/drawing/2014/main" id="{CBB4FEFF-683C-95A5-2CB5-45173C96475F}"/>
              </a:ext>
            </a:extLst>
          </p:cNvPr>
          <p:cNvSpPr>
            <a:spLocks noGrp="1"/>
          </p:cNvSpPr>
          <p:nvPr>
            <p:ph idx="1"/>
          </p:nvPr>
        </p:nvSpPr>
        <p:spPr/>
        <p:txBody>
          <a:bodyPr/>
          <a:lstStyle/>
          <a:p>
            <a:r>
              <a:rPr lang="en-US" dirty="0"/>
              <a:t>Cleaning your data can take a LONG time</a:t>
            </a:r>
            <a:br>
              <a:rPr lang="en-US" dirty="0"/>
            </a:br>
            <a:endParaRPr lang="en-US" dirty="0"/>
          </a:p>
          <a:p>
            <a:r>
              <a:rPr lang="en-US" dirty="0"/>
              <a:t>You can and should use R / R-studio to wrangle your data</a:t>
            </a:r>
          </a:p>
          <a:p>
            <a:pPr lvl="1"/>
            <a:r>
              <a:rPr lang="en-US" dirty="0"/>
              <a:t>Doing so manually is prone to human error</a:t>
            </a:r>
          </a:p>
          <a:p>
            <a:pPr lvl="1"/>
            <a:r>
              <a:rPr lang="en-US" dirty="0"/>
              <a:t>Using R code helps you keep track of everything you have accomplished</a:t>
            </a:r>
          </a:p>
          <a:p>
            <a:pPr lvl="1"/>
            <a:r>
              <a:rPr lang="en-US" dirty="0"/>
              <a:t>Allows for easier replicability</a:t>
            </a:r>
          </a:p>
        </p:txBody>
      </p:sp>
    </p:spTree>
    <p:extLst>
      <p:ext uri="{BB962C8B-B14F-4D97-AF65-F5344CB8AC3E}">
        <p14:creationId xmlns:p14="http://schemas.microsoft.com/office/powerpoint/2010/main" val="87180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4AA0-7463-2561-1DC6-A3DCF96BF826}"/>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1E72D854-978B-E785-9F48-8F8100A5A035}"/>
              </a:ext>
            </a:extLst>
          </p:cNvPr>
          <p:cNvSpPr>
            <a:spLocks noGrp="1"/>
          </p:cNvSpPr>
          <p:nvPr>
            <p:ph idx="1"/>
          </p:nvPr>
        </p:nvSpPr>
        <p:spPr/>
        <p:txBody>
          <a:bodyPr/>
          <a:lstStyle/>
          <a:p>
            <a:r>
              <a:rPr lang="en-US" dirty="0"/>
              <a:t>You’re a new Ph.D. student and at your first lab meeting, your PI wants to get you involved in working with data right away. They send you 15 separate excel sheets containing 4 weeks worth of behavioral speech language therapy data, one sheet for each subject. For next week’s lab meeting, they ask if you can come with an aggregated master data set “in long form.” Without seeing the data you think to yourself “I don’t know what exactly they want but this will be no problem. I can use this as an opportunity to learn R, ask my amazing Pitt CSD PhD cohort for help, and Google things when I’m unsure.”</a:t>
            </a:r>
          </a:p>
        </p:txBody>
      </p:sp>
    </p:spTree>
    <p:extLst>
      <p:ext uri="{BB962C8B-B14F-4D97-AF65-F5344CB8AC3E}">
        <p14:creationId xmlns:p14="http://schemas.microsoft.com/office/powerpoint/2010/main" val="257168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4C864C-1636-6C2E-A4B9-EF44F0FB05B5}"/>
              </a:ext>
            </a:extLst>
          </p:cNvPr>
          <p:cNvPicPr>
            <a:picLocks noChangeAspect="1"/>
          </p:cNvPicPr>
          <p:nvPr/>
        </p:nvPicPr>
        <p:blipFill>
          <a:blip r:embed="rId2"/>
          <a:stretch>
            <a:fillRect/>
          </a:stretch>
        </p:blipFill>
        <p:spPr>
          <a:xfrm>
            <a:off x="520699" y="462073"/>
            <a:ext cx="4764140" cy="2647950"/>
          </a:xfrm>
          <a:prstGeom prst="rect">
            <a:avLst/>
          </a:prstGeom>
        </p:spPr>
      </p:pic>
      <p:pic>
        <p:nvPicPr>
          <p:cNvPr id="5" name="Picture 4">
            <a:extLst>
              <a:ext uri="{FF2B5EF4-FFF2-40B4-BE49-F238E27FC236}">
                <a16:creationId xmlns:a16="http://schemas.microsoft.com/office/drawing/2014/main" id="{8C3BA98F-76F2-6ED8-F10A-6D7FAD0910AE}"/>
              </a:ext>
            </a:extLst>
          </p:cNvPr>
          <p:cNvPicPr>
            <a:picLocks noChangeAspect="1"/>
          </p:cNvPicPr>
          <p:nvPr/>
        </p:nvPicPr>
        <p:blipFill>
          <a:blip r:embed="rId3"/>
          <a:stretch>
            <a:fillRect/>
          </a:stretch>
        </p:blipFill>
        <p:spPr>
          <a:xfrm>
            <a:off x="520700" y="3747977"/>
            <a:ext cx="4821476" cy="2693376"/>
          </a:xfrm>
          <a:prstGeom prst="rect">
            <a:avLst/>
          </a:prstGeom>
        </p:spPr>
      </p:pic>
      <p:pic>
        <p:nvPicPr>
          <p:cNvPr id="6" name="Picture 5">
            <a:extLst>
              <a:ext uri="{FF2B5EF4-FFF2-40B4-BE49-F238E27FC236}">
                <a16:creationId xmlns:a16="http://schemas.microsoft.com/office/drawing/2014/main" id="{D71E5E49-3CB3-5B77-1E77-E0454993CAA6}"/>
              </a:ext>
            </a:extLst>
          </p:cNvPr>
          <p:cNvPicPr>
            <a:picLocks noChangeAspect="1"/>
          </p:cNvPicPr>
          <p:nvPr/>
        </p:nvPicPr>
        <p:blipFill>
          <a:blip r:embed="rId4"/>
          <a:stretch>
            <a:fillRect/>
          </a:stretch>
        </p:blipFill>
        <p:spPr>
          <a:xfrm>
            <a:off x="6874535" y="3793403"/>
            <a:ext cx="4880106" cy="2647950"/>
          </a:xfrm>
          <a:prstGeom prst="rect">
            <a:avLst/>
          </a:prstGeom>
        </p:spPr>
      </p:pic>
      <p:pic>
        <p:nvPicPr>
          <p:cNvPr id="7" name="Picture 6">
            <a:extLst>
              <a:ext uri="{FF2B5EF4-FFF2-40B4-BE49-F238E27FC236}">
                <a16:creationId xmlns:a16="http://schemas.microsoft.com/office/drawing/2014/main" id="{D2322722-8E3E-B5CE-5997-E273975FA1F2}"/>
              </a:ext>
            </a:extLst>
          </p:cNvPr>
          <p:cNvPicPr>
            <a:picLocks noChangeAspect="1"/>
          </p:cNvPicPr>
          <p:nvPr/>
        </p:nvPicPr>
        <p:blipFill>
          <a:blip r:embed="rId5"/>
          <a:stretch>
            <a:fillRect/>
          </a:stretch>
        </p:blipFill>
        <p:spPr>
          <a:xfrm>
            <a:off x="6907162" y="389669"/>
            <a:ext cx="4821476" cy="2674928"/>
          </a:xfrm>
          <a:prstGeom prst="rect">
            <a:avLst/>
          </a:prstGeom>
        </p:spPr>
      </p:pic>
      <p:pic>
        <p:nvPicPr>
          <p:cNvPr id="8" name="Picture 7">
            <a:extLst>
              <a:ext uri="{FF2B5EF4-FFF2-40B4-BE49-F238E27FC236}">
                <a16:creationId xmlns:a16="http://schemas.microsoft.com/office/drawing/2014/main" id="{5500E5ED-F11F-DAC8-29CE-5A1DF2D04FE7}"/>
              </a:ext>
            </a:extLst>
          </p:cNvPr>
          <p:cNvPicPr>
            <a:picLocks noChangeAspect="1"/>
          </p:cNvPicPr>
          <p:nvPr/>
        </p:nvPicPr>
        <p:blipFill>
          <a:blip r:embed="rId6"/>
          <a:stretch>
            <a:fillRect/>
          </a:stretch>
        </p:blipFill>
        <p:spPr>
          <a:xfrm>
            <a:off x="3514725" y="1897918"/>
            <a:ext cx="4793461" cy="2632564"/>
          </a:xfrm>
          <a:prstGeom prst="rect">
            <a:avLst/>
          </a:prstGeom>
        </p:spPr>
      </p:pic>
      <p:pic>
        <p:nvPicPr>
          <p:cNvPr id="9" name="Picture 8">
            <a:extLst>
              <a:ext uri="{FF2B5EF4-FFF2-40B4-BE49-F238E27FC236}">
                <a16:creationId xmlns:a16="http://schemas.microsoft.com/office/drawing/2014/main" id="{AB534C8A-8C3C-9161-A104-F79751FE64D6}"/>
              </a:ext>
            </a:extLst>
          </p:cNvPr>
          <p:cNvPicPr>
            <a:picLocks noChangeAspect="1"/>
          </p:cNvPicPr>
          <p:nvPr/>
        </p:nvPicPr>
        <p:blipFill>
          <a:blip r:embed="rId7"/>
          <a:stretch>
            <a:fillRect/>
          </a:stretch>
        </p:blipFill>
        <p:spPr>
          <a:xfrm>
            <a:off x="1575333" y="2076229"/>
            <a:ext cx="9131300" cy="1790700"/>
          </a:xfrm>
          <a:prstGeom prst="rect">
            <a:avLst/>
          </a:prstGeom>
        </p:spPr>
      </p:pic>
    </p:spTree>
    <p:extLst>
      <p:ext uri="{BB962C8B-B14F-4D97-AF65-F5344CB8AC3E}">
        <p14:creationId xmlns:p14="http://schemas.microsoft.com/office/powerpoint/2010/main" val="30826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DF1E-4BE8-C327-CC3F-79090DAF11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2C04D8-4CA3-846F-04DA-A212D1C9926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48E3FB1-3EE5-5E7F-EF8D-20D2CC4C42D5}"/>
              </a:ext>
            </a:extLst>
          </p:cNvPr>
          <p:cNvPicPr>
            <a:picLocks noChangeAspect="1"/>
          </p:cNvPicPr>
          <p:nvPr/>
        </p:nvPicPr>
        <p:blipFill>
          <a:blip r:embed="rId2"/>
          <a:stretch>
            <a:fillRect/>
          </a:stretch>
        </p:blipFill>
        <p:spPr>
          <a:xfrm>
            <a:off x="0" y="527855"/>
            <a:ext cx="12192000" cy="5802289"/>
          </a:xfrm>
          <a:prstGeom prst="rect">
            <a:avLst/>
          </a:prstGeom>
        </p:spPr>
      </p:pic>
    </p:spTree>
    <p:extLst>
      <p:ext uri="{BB962C8B-B14F-4D97-AF65-F5344CB8AC3E}">
        <p14:creationId xmlns:p14="http://schemas.microsoft.com/office/powerpoint/2010/main" val="128346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642A-7AD1-672C-E421-89737FD0767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92DB298-C93D-CB73-8D1D-B0974BB2B5FC}"/>
              </a:ext>
            </a:extLst>
          </p:cNvPr>
          <p:cNvSpPr>
            <a:spLocks noGrp="1"/>
          </p:cNvSpPr>
          <p:nvPr>
            <p:ph idx="1"/>
          </p:nvPr>
        </p:nvSpPr>
        <p:spPr/>
        <p:txBody>
          <a:bodyPr>
            <a:normAutofit fontScale="70000" lnSpcReduction="20000"/>
          </a:bodyPr>
          <a:lstStyle/>
          <a:p>
            <a:r>
              <a:rPr lang="en-US" dirty="0"/>
              <a:t>1. Understand the value in pre-processing data using R.</a:t>
            </a:r>
            <a:br>
              <a:rPr lang="en-US" dirty="0"/>
            </a:br>
            <a:endParaRPr lang="en-US" dirty="0"/>
          </a:p>
          <a:p>
            <a:r>
              <a:rPr lang="en-US" dirty="0"/>
              <a:t>2.  List examples of errors and architectural flaws that may exist within a given raw data set, reason why those errors/flaws may be detrimental to the analytic process, and generate solutions for addressing them.</a:t>
            </a:r>
          </a:p>
          <a:p>
            <a:endParaRPr lang="en-US" dirty="0"/>
          </a:p>
          <a:p>
            <a:r>
              <a:rPr lang="en-US" dirty="0"/>
              <a:t>3. Learn how to use several commands from the </a:t>
            </a:r>
            <a:r>
              <a:rPr lang="en-US" dirty="0" err="1"/>
              <a:t>tidyverse</a:t>
            </a:r>
            <a:r>
              <a:rPr lang="en-US" dirty="0"/>
              <a:t> library.</a:t>
            </a:r>
          </a:p>
          <a:p>
            <a:endParaRPr lang="en-US" dirty="0"/>
          </a:p>
          <a:p>
            <a:r>
              <a:rPr lang="en-US" dirty="0"/>
              <a:t>4. Implement basic R commands learned in previous lessons of this workshop.</a:t>
            </a:r>
          </a:p>
          <a:p>
            <a:endParaRPr lang="en-US" dirty="0"/>
          </a:p>
          <a:p>
            <a:r>
              <a:rPr lang="en-US" dirty="0"/>
              <a:t>5.  Follow a set of instructions using `</a:t>
            </a:r>
            <a:r>
              <a:rPr lang="en-US" dirty="0" err="1"/>
              <a:t>tidyverse</a:t>
            </a:r>
            <a:r>
              <a:rPr lang="en-US" dirty="0"/>
              <a:t>` based commands to transform the data into a ready-to-analyze set.</a:t>
            </a:r>
          </a:p>
          <a:p>
            <a:endParaRPr lang="en-US" dirty="0"/>
          </a:p>
          <a:p>
            <a:r>
              <a:rPr lang="en-US" dirty="0"/>
              <a:t>6. Generate solutions to specific problems focused on data tidying, cleansing, and transformation.</a:t>
            </a:r>
          </a:p>
        </p:txBody>
      </p:sp>
    </p:spTree>
    <p:extLst>
      <p:ext uri="{BB962C8B-B14F-4D97-AF65-F5344CB8AC3E}">
        <p14:creationId xmlns:p14="http://schemas.microsoft.com/office/powerpoint/2010/main" val="223451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B16D-FDE4-8EDF-C5E2-EF30FA19FF7D}"/>
              </a:ext>
            </a:extLst>
          </p:cNvPr>
          <p:cNvSpPr>
            <a:spLocks noGrp="1"/>
          </p:cNvSpPr>
          <p:nvPr>
            <p:ph type="title"/>
          </p:nvPr>
        </p:nvSpPr>
        <p:spPr/>
        <p:txBody>
          <a:bodyPr/>
          <a:lstStyle/>
          <a:p>
            <a:r>
              <a:rPr lang="en-US" dirty="0"/>
              <a:t>Dirty Data</a:t>
            </a:r>
          </a:p>
        </p:txBody>
      </p:sp>
      <p:sp>
        <p:nvSpPr>
          <p:cNvPr id="3" name="Content Placeholder 2">
            <a:extLst>
              <a:ext uri="{FF2B5EF4-FFF2-40B4-BE49-F238E27FC236}">
                <a16:creationId xmlns:a16="http://schemas.microsoft.com/office/drawing/2014/main" id="{A08F8B67-3FA5-B4C8-AA86-B30A5549F83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5F8DF83-E41F-4C6A-0C1A-1004C3C90E4A}"/>
              </a:ext>
            </a:extLst>
          </p:cNvPr>
          <p:cNvPicPr>
            <a:picLocks noChangeAspect="1"/>
          </p:cNvPicPr>
          <p:nvPr/>
        </p:nvPicPr>
        <p:blipFill>
          <a:blip r:embed="rId2"/>
          <a:stretch>
            <a:fillRect/>
          </a:stretch>
        </p:blipFill>
        <p:spPr>
          <a:xfrm>
            <a:off x="1660525" y="2233613"/>
            <a:ext cx="9156700" cy="3276600"/>
          </a:xfrm>
          <a:prstGeom prst="rect">
            <a:avLst/>
          </a:prstGeom>
        </p:spPr>
      </p:pic>
    </p:spTree>
    <p:extLst>
      <p:ext uri="{BB962C8B-B14F-4D97-AF65-F5344CB8AC3E}">
        <p14:creationId xmlns:p14="http://schemas.microsoft.com/office/powerpoint/2010/main" val="211745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B16D-FDE4-8EDF-C5E2-EF30FA19FF7D}"/>
              </a:ext>
            </a:extLst>
          </p:cNvPr>
          <p:cNvSpPr>
            <a:spLocks noGrp="1"/>
          </p:cNvSpPr>
          <p:nvPr>
            <p:ph type="title"/>
          </p:nvPr>
        </p:nvSpPr>
        <p:spPr/>
        <p:txBody>
          <a:bodyPr/>
          <a:lstStyle/>
          <a:p>
            <a:r>
              <a:rPr lang="en-US" dirty="0"/>
              <a:t>Tidy Data</a:t>
            </a:r>
          </a:p>
        </p:txBody>
      </p:sp>
      <p:sp>
        <p:nvSpPr>
          <p:cNvPr id="3" name="Content Placeholder 2">
            <a:extLst>
              <a:ext uri="{FF2B5EF4-FFF2-40B4-BE49-F238E27FC236}">
                <a16:creationId xmlns:a16="http://schemas.microsoft.com/office/drawing/2014/main" id="{A08F8B67-3FA5-B4C8-AA86-B30A5549F83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0D31C29-B9A4-A61B-EB5A-24A28630F319}"/>
              </a:ext>
            </a:extLst>
          </p:cNvPr>
          <p:cNvPicPr>
            <a:picLocks noChangeAspect="1"/>
          </p:cNvPicPr>
          <p:nvPr/>
        </p:nvPicPr>
        <p:blipFill>
          <a:blip r:embed="rId2"/>
          <a:stretch>
            <a:fillRect/>
          </a:stretch>
        </p:blipFill>
        <p:spPr>
          <a:xfrm>
            <a:off x="4305495" y="0"/>
            <a:ext cx="7724384" cy="6858000"/>
          </a:xfrm>
          <a:prstGeom prst="rect">
            <a:avLst/>
          </a:prstGeom>
        </p:spPr>
      </p:pic>
    </p:spTree>
    <p:extLst>
      <p:ext uri="{BB962C8B-B14F-4D97-AF65-F5344CB8AC3E}">
        <p14:creationId xmlns:p14="http://schemas.microsoft.com/office/powerpoint/2010/main" val="372319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EB98-FA9B-B48F-3958-05357E5F97DD}"/>
              </a:ext>
            </a:extLst>
          </p:cNvPr>
          <p:cNvSpPr>
            <a:spLocks noGrp="1"/>
          </p:cNvSpPr>
          <p:nvPr>
            <p:ph type="title"/>
          </p:nvPr>
        </p:nvSpPr>
        <p:spPr/>
        <p:txBody>
          <a:bodyPr/>
          <a:lstStyle/>
          <a:p>
            <a:r>
              <a:rPr lang="en-US" dirty="0"/>
              <a:t>Wide Data</a:t>
            </a:r>
          </a:p>
        </p:txBody>
      </p:sp>
      <p:pic>
        <p:nvPicPr>
          <p:cNvPr id="4" name="Picture 3">
            <a:extLst>
              <a:ext uri="{FF2B5EF4-FFF2-40B4-BE49-F238E27FC236}">
                <a16:creationId xmlns:a16="http://schemas.microsoft.com/office/drawing/2014/main" id="{03387014-5B51-65A4-27D1-52F39295524B}"/>
              </a:ext>
            </a:extLst>
          </p:cNvPr>
          <p:cNvPicPr>
            <a:picLocks noChangeAspect="1"/>
          </p:cNvPicPr>
          <p:nvPr/>
        </p:nvPicPr>
        <p:blipFill>
          <a:blip r:embed="rId2"/>
          <a:stretch>
            <a:fillRect/>
          </a:stretch>
        </p:blipFill>
        <p:spPr>
          <a:xfrm>
            <a:off x="1435100" y="2571750"/>
            <a:ext cx="9321800" cy="1714500"/>
          </a:xfrm>
          <a:prstGeom prst="rect">
            <a:avLst/>
          </a:prstGeom>
        </p:spPr>
      </p:pic>
    </p:spTree>
    <p:extLst>
      <p:ext uri="{BB962C8B-B14F-4D97-AF65-F5344CB8AC3E}">
        <p14:creationId xmlns:p14="http://schemas.microsoft.com/office/powerpoint/2010/main" val="2451277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9811</TotalTime>
  <Words>321</Words>
  <Application>Microsoft Macintosh PowerPoint</Application>
  <PresentationFormat>Widescreen</PresentationFormat>
  <Paragraphs>26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 Transformation, Tidying, and Wrangling</vt:lpstr>
      <vt:lpstr>Why do we care? </vt:lpstr>
      <vt:lpstr>Case Study</vt:lpstr>
      <vt:lpstr>PowerPoint Presentation</vt:lpstr>
      <vt:lpstr>PowerPoint Presentation</vt:lpstr>
      <vt:lpstr>Learning Objectives</vt:lpstr>
      <vt:lpstr>Dirty Data</vt:lpstr>
      <vt:lpstr>Tidy Data</vt:lpstr>
      <vt:lpstr>Wide Data</vt:lpstr>
      <vt:lpstr>Long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Tidying, and Wrangling</dc:title>
  <dc:creator>Goldberg, Emily Bard</dc:creator>
  <cp:lastModifiedBy>Goldberg, Emily Bard</cp:lastModifiedBy>
  <cp:revision>2</cp:revision>
  <dcterms:created xsi:type="dcterms:W3CDTF">2022-07-19T19:57:42Z</dcterms:created>
  <dcterms:modified xsi:type="dcterms:W3CDTF">2022-08-01T17:02:21Z</dcterms:modified>
</cp:coreProperties>
</file>