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3b967645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3b967645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3b967645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3b967645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3b967645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3b967645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3b967645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3b967645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b967645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3b967645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3b967645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3b967645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3b967645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3b967645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3b967645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3b967645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3b967645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3b967645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3b967645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3b967645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3b96764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3b96764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3b967645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3b967645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3b967645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3b967645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3b9676450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3b9676450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3b967645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3b967645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3b967645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3b967645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3b967645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3b967645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3b967645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3b967645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3b9676450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3b9676450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3b967645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3b967645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3b967645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3b967645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3b967645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3b967645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3b967645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3b967645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3b9676450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3b9676450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3b967645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3b967645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3b967645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3b967645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Aq7rDQx9jns" TargetMode="Externa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B2uc98EEPq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Closed Loop Control</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Anthony Corso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Proportional Control Pseudo-code</a:t>
            </a:r>
            <a:endParaRPr/>
          </a:p>
        </p:txBody>
      </p:sp>
      <p:pic>
        <p:nvPicPr>
          <p:cNvPr id="153" name="Google Shape;153;p22"/>
          <p:cNvPicPr preferRelativeResize="0"/>
          <p:nvPr/>
        </p:nvPicPr>
        <p:blipFill>
          <a:blip r:embed="rId3">
            <a:alphaModFix/>
          </a:blip>
          <a:stretch>
            <a:fillRect/>
          </a:stretch>
        </p:blipFill>
        <p:spPr>
          <a:xfrm>
            <a:off x="2071875" y="1816027"/>
            <a:ext cx="5000250" cy="16327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Proportional Control Gone Wrong</a:t>
            </a:r>
            <a:endParaRPr/>
          </a:p>
        </p:txBody>
      </p:sp>
      <p:pic>
        <p:nvPicPr>
          <p:cNvPr id="159" name="Google Shape;159;p23"/>
          <p:cNvPicPr preferRelativeResize="0"/>
          <p:nvPr/>
        </p:nvPicPr>
        <p:blipFill>
          <a:blip r:embed="rId3">
            <a:alphaModFix/>
          </a:blip>
          <a:stretch>
            <a:fillRect/>
          </a:stretch>
        </p:blipFill>
        <p:spPr>
          <a:xfrm>
            <a:off x="2024225" y="2175662"/>
            <a:ext cx="1770225" cy="1770225"/>
          </a:xfrm>
          <a:prstGeom prst="rect">
            <a:avLst/>
          </a:prstGeom>
          <a:noFill/>
          <a:ln>
            <a:noFill/>
          </a:ln>
        </p:spPr>
      </p:pic>
      <p:sp>
        <p:nvSpPr>
          <p:cNvPr id="160" name="Google Shape;160;p23"/>
          <p:cNvSpPr/>
          <p:nvPr/>
        </p:nvSpPr>
        <p:spPr>
          <a:xfrm>
            <a:off x="5856875" y="2891938"/>
            <a:ext cx="448500" cy="40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txBox="1"/>
          <p:nvPr/>
        </p:nvSpPr>
        <p:spPr>
          <a:xfrm>
            <a:off x="5783450" y="1872288"/>
            <a:ext cx="6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goal</a:t>
            </a:r>
            <a:endParaRPr>
              <a:latin typeface="Proxima Nova"/>
              <a:ea typeface="Proxima Nova"/>
              <a:cs typeface="Proxima Nova"/>
              <a:sym typeface="Proxima Nova"/>
            </a:endParaRPr>
          </a:p>
        </p:txBody>
      </p:sp>
      <p:sp>
        <p:nvSpPr>
          <p:cNvPr id="162" name="Google Shape;162;p23"/>
          <p:cNvSpPr txBox="1"/>
          <p:nvPr/>
        </p:nvSpPr>
        <p:spPr>
          <a:xfrm>
            <a:off x="2429942" y="1775438"/>
            <a:ext cx="95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position</a:t>
            </a:r>
            <a:endParaRPr>
              <a:latin typeface="Proxima Nova"/>
              <a:ea typeface="Proxima Nova"/>
              <a:cs typeface="Proxima Nova"/>
              <a:sym typeface="Proxima Nova"/>
            </a:endParaRPr>
          </a:p>
        </p:txBody>
      </p:sp>
      <p:cxnSp>
        <p:nvCxnSpPr>
          <p:cNvPr id="163" name="Google Shape;163;p23"/>
          <p:cNvCxnSpPr/>
          <p:nvPr/>
        </p:nvCxnSpPr>
        <p:spPr>
          <a:xfrm>
            <a:off x="2904050" y="3767588"/>
            <a:ext cx="3173100" cy="32400"/>
          </a:xfrm>
          <a:prstGeom prst="straightConnector1">
            <a:avLst/>
          </a:prstGeom>
          <a:noFill/>
          <a:ln cap="flat" cmpd="sng" w="28575">
            <a:solidFill>
              <a:schemeClr val="dk2"/>
            </a:solidFill>
            <a:prstDash val="solid"/>
            <a:round/>
            <a:headEnd len="med" w="med" type="none"/>
            <a:tailEnd len="med" w="med" type="triangle"/>
          </a:ln>
        </p:spPr>
      </p:cxnSp>
      <p:sp>
        <p:nvSpPr>
          <p:cNvPr id="164" name="Google Shape;164;p23"/>
          <p:cNvSpPr/>
          <p:nvPr/>
        </p:nvSpPr>
        <p:spPr>
          <a:xfrm>
            <a:off x="3522550" y="2860650"/>
            <a:ext cx="7668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txBox="1"/>
          <p:nvPr/>
        </p:nvSpPr>
        <p:spPr>
          <a:xfrm>
            <a:off x="4339675" y="2860663"/>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Thrust</a:t>
            </a:r>
            <a:endParaRPr>
              <a:latin typeface="Proxima Nova"/>
              <a:ea typeface="Proxima Nova"/>
              <a:cs typeface="Proxima Nova"/>
              <a:sym typeface="Proxima Nova"/>
            </a:endParaRPr>
          </a:p>
        </p:txBody>
      </p:sp>
      <p:sp>
        <p:nvSpPr>
          <p:cNvPr id="166" name="Google Shape;166;p23"/>
          <p:cNvSpPr txBox="1"/>
          <p:nvPr/>
        </p:nvSpPr>
        <p:spPr>
          <a:xfrm>
            <a:off x="3731975" y="3767588"/>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Proportional Control Gone Wrong</a:t>
            </a:r>
            <a:endParaRPr/>
          </a:p>
        </p:txBody>
      </p:sp>
      <p:pic>
        <p:nvPicPr>
          <p:cNvPr id="172" name="Google Shape;172;p24"/>
          <p:cNvPicPr preferRelativeResize="0"/>
          <p:nvPr/>
        </p:nvPicPr>
        <p:blipFill>
          <a:blip r:embed="rId3">
            <a:alphaModFix/>
          </a:blip>
          <a:stretch>
            <a:fillRect/>
          </a:stretch>
        </p:blipFill>
        <p:spPr>
          <a:xfrm>
            <a:off x="3113775" y="2210700"/>
            <a:ext cx="1770225" cy="1770225"/>
          </a:xfrm>
          <a:prstGeom prst="rect">
            <a:avLst/>
          </a:prstGeom>
          <a:noFill/>
          <a:ln>
            <a:noFill/>
          </a:ln>
        </p:spPr>
      </p:pic>
      <p:sp>
        <p:nvSpPr>
          <p:cNvPr id="173" name="Google Shape;173;p24"/>
          <p:cNvSpPr/>
          <p:nvPr/>
        </p:nvSpPr>
        <p:spPr>
          <a:xfrm>
            <a:off x="5856875" y="2891938"/>
            <a:ext cx="448500" cy="40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txBox="1"/>
          <p:nvPr/>
        </p:nvSpPr>
        <p:spPr>
          <a:xfrm>
            <a:off x="5783450" y="1872288"/>
            <a:ext cx="6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goal</a:t>
            </a:r>
            <a:endParaRPr>
              <a:latin typeface="Proxima Nova"/>
              <a:ea typeface="Proxima Nova"/>
              <a:cs typeface="Proxima Nova"/>
              <a:sym typeface="Proxima Nova"/>
            </a:endParaRPr>
          </a:p>
        </p:txBody>
      </p:sp>
      <p:sp>
        <p:nvSpPr>
          <p:cNvPr id="175" name="Google Shape;175;p24"/>
          <p:cNvSpPr txBox="1"/>
          <p:nvPr/>
        </p:nvSpPr>
        <p:spPr>
          <a:xfrm>
            <a:off x="3519480" y="1810488"/>
            <a:ext cx="95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position</a:t>
            </a:r>
            <a:endParaRPr>
              <a:latin typeface="Proxima Nova"/>
              <a:ea typeface="Proxima Nova"/>
              <a:cs typeface="Proxima Nova"/>
              <a:sym typeface="Proxima Nova"/>
            </a:endParaRPr>
          </a:p>
        </p:txBody>
      </p:sp>
      <p:cxnSp>
        <p:nvCxnSpPr>
          <p:cNvPr id="176" name="Google Shape;176;p24"/>
          <p:cNvCxnSpPr/>
          <p:nvPr/>
        </p:nvCxnSpPr>
        <p:spPr>
          <a:xfrm>
            <a:off x="4093500" y="3777275"/>
            <a:ext cx="1983900" cy="22500"/>
          </a:xfrm>
          <a:prstGeom prst="straightConnector1">
            <a:avLst/>
          </a:prstGeom>
          <a:noFill/>
          <a:ln cap="flat" cmpd="sng" w="28575">
            <a:solidFill>
              <a:schemeClr val="dk2"/>
            </a:solidFill>
            <a:prstDash val="solid"/>
            <a:round/>
            <a:headEnd len="med" w="med" type="none"/>
            <a:tailEnd len="med" w="med" type="triangle"/>
          </a:ln>
        </p:spPr>
      </p:cxnSp>
      <p:sp>
        <p:nvSpPr>
          <p:cNvPr id="177" name="Google Shape;177;p24"/>
          <p:cNvSpPr/>
          <p:nvPr/>
        </p:nvSpPr>
        <p:spPr>
          <a:xfrm>
            <a:off x="4572000" y="2895700"/>
            <a:ext cx="3120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txBox="1"/>
          <p:nvPr/>
        </p:nvSpPr>
        <p:spPr>
          <a:xfrm>
            <a:off x="4884000" y="2895700"/>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Thrust</a:t>
            </a:r>
            <a:endParaRPr>
              <a:latin typeface="Proxima Nova"/>
              <a:ea typeface="Proxima Nova"/>
              <a:cs typeface="Proxima Nova"/>
              <a:sym typeface="Proxima Nova"/>
            </a:endParaRPr>
          </a:p>
        </p:txBody>
      </p:sp>
      <p:sp>
        <p:nvSpPr>
          <p:cNvPr id="179" name="Google Shape;179;p24"/>
          <p:cNvSpPr txBox="1"/>
          <p:nvPr/>
        </p:nvSpPr>
        <p:spPr>
          <a:xfrm>
            <a:off x="4816850" y="3777263"/>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Proportional Control Gone Wrong</a:t>
            </a:r>
            <a:endParaRPr/>
          </a:p>
        </p:txBody>
      </p:sp>
      <p:pic>
        <p:nvPicPr>
          <p:cNvPr id="185" name="Google Shape;185;p25"/>
          <p:cNvPicPr preferRelativeResize="0"/>
          <p:nvPr/>
        </p:nvPicPr>
        <p:blipFill>
          <a:blip r:embed="rId3">
            <a:alphaModFix/>
          </a:blip>
          <a:stretch>
            <a:fillRect/>
          </a:stretch>
        </p:blipFill>
        <p:spPr>
          <a:xfrm>
            <a:off x="7167800" y="2272500"/>
            <a:ext cx="1770225" cy="1770225"/>
          </a:xfrm>
          <a:prstGeom prst="rect">
            <a:avLst/>
          </a:prstGeom>
          <a:noFill/>
          <a:ln>
            <a:noFill/>
          </a:ln>
        </p:spPr>
      </p:pic>
      <p:sp>
        <p:nvSpPr>
          <p:cNvPr id="186" name="Google Shape;186;p25"/>
          <p:cNvSpPr/>
          <p:nvPr/>
        </p:nvSpPr>
        <p:spPr>
          <a:xfrm>
            <a:off x="5856875" y="2891938"/>
            <a:ext cx="448500" cy="40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txBox="1"/>
          <p:nvPr/>
        </p:nvSpPr>
        <p:spPr>
          <a:xfrm>
            <a:off x="5783450" y="1872288"/>
            <a:ext cx="6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goal</a:t>
            </a:r>
            <a:endParaRPr>
              <a:latin typeface="Proxima Nova"/>
              <a:ea typeface="Proxima Nova"/>
              <a:cs typeface="Proxima Nova"/>
              <a:sym typeface="Proxima Nova"/>
            </a:endParaRPr>
          </a:p>
        </p:txBody>
      </p:sp>
      <p:sp>
        <p:nvSpPr>
          <p:cNvPr id="188" name="Google Shape;188;p25"/>
          <p:cNvSpPr txBox="1"/>
          <p:nvPr/>
        </p:nvSpPr>
        <p:spPr>
          <a:xfrm>
            <a:off x="7573505" y="1872288"/>
            <a:ext cx="95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position</a:t>
            </a:r>
            <a:endParaRPr>
              <a:latin typeface="Proxima Nova"/>
              <a:ea typeface="Proxima Nova"/>
              <a:cs typeface="Proxima Nova"/>
              <a:sym typeface="Proxima Nova"/>
            </a:endParaRPr>
          </a:p>
        </p:txBody>
      </p:sp>
      <p:cxnSp>
        <p:nvCxnSpPr>
          <p:cNvPr id="189" name="Google Shape;189;p25"/>
          <p:cNvCxnSpPr/>
          <p:nvPr/>
        </p:nvCxnSpPr>
        <p:spPr>
          <a:xfrm rot="10800000">
            <a:off x="6077275" y="3799700"/>
            <a:ext cx="1921200" cy="10200"/>
          </a:xfrm>
          <a:prstGeom prst="straightConnector1">
            <a:avLst/>
          </a:prstGeom>
          <a:noFill/>
          <a:ln cap="flat" cmpd="sng" w="28575">
            <a:solidFill>
              <a:schemeClr val="dk2"/>
            </a:solidFill>
            <a:prstDash val="solid"/>
            <a:round/>
            <a:headEnd len="med" w="med" type="none"/>
            <a:tailEnd len="med" w="med" type="triangle"/>
          </a:ln>
        </p:spPr>
      </p:cxnSp>
      <p:sp>
        <p:nvSpPr>
          <p:cNvPr id="190" name="Google Shape;190;p25"/>
          <p:cNvSpPr/>
          <p:nvPr/>
        </p:nvSpPr>
        <p:spPr>
          <a:xfrm flipH="1">
            <a:off x="6548025" y="2895700"/>
            <a:ext cx="4983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txBox="1"/>
          <p:nvPr/>
        </p:nvSpPr>
        <p:spPr>
          <a:xfrm>
            <a:off x="6548025" y="2571750"/>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Thrust</a:t>
            </a:r>
            <a:endParaRPr>
              <a:latin typeface="Proxima Nova"/>
              <a:ea typeface="Proxima Nova"/>
              <a:cs typeface="Proxima Nova"/>
              <a:sym typeface="Proxima Nova"/>
            </a:endParaRPr>
          </a:p>
        </p:txBody>
      </p:sp>
      <p:sp>
        <p:nvSpPr>
          <p:cNvPr id="192" name="Google Shape;192;p25"/>
          <p:cNvSpPr txBox="1"/>
          <p:nvPr/>
        </p:nvSpPr>
        <p:spPr>
          <a:xfrm>
            <a:off x="6548025" y="3932238"/>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Proportional Control Gone Wrong</a:t>
            </a:r>
            <a:endParaRPr/>
          </a:p>
        </p:txBody>
      </p:sp>
      <p:pic>
        <p:nvPicPr>
          <p:cNvPr id="198" name="Google Shape;198;p26"/>
          <p:cNvPicPr preferRelativeResize="0"/>
          <p:nvPr/>
        </p:nvPicPr>
        <p:blipFill>
          <a:blip r:embed="rId3">
            <a:alphaModFix/>
          </a:blip>
          <a:stretch>
            <a:fillRect/>
          </a:stretch>
        </p:blipFill>
        <p:spPr>
          <a:xfrm>
            <a:off x="3113775" y="2210700"/>
            <a:ext cx="1770225" cy="1770225"/>
          </a:xfrm>
          <a:prstGeom prst="rect">
            <a:avLst/>
          </a:prstGeom>
          <a:noFill/>
          <a:ln>
            <a:noFill/>
          </a:ln>
        </p:spPr>
      </p:pic>
      <p:sp>
        <p:nvSpPr>
          <p:cNvPr id="199" name="Google Shape;199;p26"/>
          <p:cNvSpPr/>
          <p:nvPr/>
        </p:nvSpPr>
        <p:spPr>
          <a:xfrm>
            <a:off x="5856875" y="2891938"/>
            <a:ext cx="448500" cy="40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txBox="1"/>
          <p:nvPr/>
        </p:nvSpPr>
        <p:spPr>
          <a:xfrm>
            <a:off x="5783450" y="1872288"/>
            <a:ext cx="6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goal</a:t>
            </a:r>
            <a:endParaRPr>
              <a:latin typeface="Proxima Nova"/>
              <a:ea typeface="Proxima Nova"/>
              <a:cs typeface="Proxima Nova"/>
              <a:sym typeface="Proxima Nova"/>
            </a:endParaRPr>
          </a:p>
        </p:txBody>
      </p:sp>
      <p:sp>
        <p:nvSpPr>
          <p:cNvPr id="201" name="Google Shape;201;p26"/>
          <p:cNvSpPr txBox="1"/>
          <p:nvPr/>
        </p:nvSpPr>
        <p:spPr>
          <a:xfrm>
            <a:off x="3519480" y="1810488"/>
            <a:ext cx="95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position</a:t>
            </a:r>
            <a:endParaRPr>
              <a:latin typeface="Proxima Nova"/>
              <a:ea typeface="Proxima Nova"/>
              <a:cs typeface="Proxima Nova"/>
              <a:sym typeface="Proxima Nova"/>
            </a:endParaRPr>
          </a:p>
        </p:txBody>
      </p:sp>
      <p:cxnSp>
        <p:nvCxnSpPr>
          <p:cNvPr id="202" name="Google Shape;202;p26"/>
          <p:cNvCxnSpPr/>
          <p:nvPr/>
        </p:nvCxnSpPr>
        <p:spPr>
          <a:xfrm>
            <a:off x="4093500" y="3777275"/>
            <a:ext cx="1983900" cy="22500"/>
          </a:xfrm>
          <a:prstGeom prst="straightConnector1">
            <a:avLst/>
          </a:prstGeom>
          <a:noFill/>
          <a:ln cap="flat" cmpd="sng" w="28575">
            <a:solidFill>
              <a:schemeClr val="dk2"/>
            </a:solidFill>
            <a:prstDash val="solid"/>
            <a:round/>
            <a:headEnd len="med" w="med" type="none"/>
            <a:tailEnd len="med" w="med" type="triangle"/>
          </a:ln>
        </p:spPr>
      </p:cxnSp>
      <p:sp>
        <p:nvSpPr>
          <p:cNvPr id="203" name="Google Shape;203;p26"/>
          <p:cNvSpPr/>
          <p:nvPr/>
        </p:nvSpPr>
        <p:spPr>
          <a:xfrm>
            <a:off x="4572000" y="2895700"/>
            <a:ext cx="3120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txBox="1"/>
          <p:nvPr/>
        </p:nvSpPr>
        <p:spPr>
          <a:xfrm>
            <a:off x="4884000" y="2895700"/>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Thrust</a:t>
            </a:r>
            <a:endParaRPr>
              <a:latin typeface="Proxima Nova"/>
              <a:ea typeface="Proxima Nova"/>
              <a:cs typeface="Proxima Nova"/>
              <a:sym typeface="Proxima Nova"/>
            </a:endParaRPr>
          </a:p>
        </p:txBody>
      </p:sp>
      <p:sp>
        <p:nvSpPr>
          <p:cNvPr id="205" name="Google Shape;205;p26"/>
          <p:cNvSpPr txBox="1"/>
          <p:nvPr/>
        </p:nvSpPr>
        <p:spPr>
          <a:xfrm>
            <a:off x="4816850" y="3777263"/>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Proportional Control Gone Wrong</a:t>
            </a:r>
            <a:endParaRPr/>
          </a:p>
        </p:txBody>
      </p:sp>
      <p:pic>
        <p:nvPicPr>
          <p:cNvPr id="211" name="Google Shape;211;p27"/>
          <p:cNvPicPr preferRelativeResize="0"/>
          <p:nvPr/>
        </p:nvPicPr>
        <p:blipFill>
          <a:blip r:embed="rId3">
            <a:alphaModFix/>
          </a:blip>
          <a:stretch>
            <a:fillRect/>
          </a:stretch>
        </p:blipFill>
        <p:spPr>
          <a:xfrm>
            <a:off x="7167800" y="2272500"/>
            <a:ext cx="1770225" cy="1770225"/>
          </a:xfrm>
          <a:prstGeom prst="rect">
            <a:avLst/>
          </a:prstGeom>
          <a:noFill/>
          <a:ln>
            <a:noFill/>
          </a:ln>
        </p:spPr>
      </p:pic>
      <p:sp>
        <p:nvSpPr>
          <p:cNvPr id="212" name="Google Shape;212;p27"/>
          <p:cNvSpPr/>
          <p:nvPr/>
        </p:nvSpPr>
        <p:spPr>
          <a:xfrm>
            <a:off x="5856875" y="2891938"/>
            <a:ext cx="448500" cy="40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txBox="1"/>
          <p:nvPr/>
        </p:nvSpPr>
        <p:spPr>
          <a:xfrm>
            <a:off x="5783450" y="1872288"/>
            <a:ext cx="6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goal</a:t>
            </a:r>
            <a:endParaRPr>
              <a:latin typeface="Proxima Nova"/>
              <a:ea typeface="Proxima Nova"/>
              <a:cs typeface="Proxima Nova"/>
              <a:sym typeface="Proxima Nova"/>
            </a:endParaRPr>
          </a:p>
        </p:txBody>
      </p:sp>
      <p:sp>
        <p:nvSpPr>
          <p:cNvPr id="214" name="Google Shape;214;p27"/>
          <p:cNvSpPr txBox="1"/>
          <p:nvPr/>
        </p:nvSpPr>
        <p:spPr>
          <a:xfrm>
            <a:off x="7573505" y="1872288"/>
            <a:ext cx="95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position</a:t>
            </a:r>
            <a:endParaRPr>
              <a:latin typeface="Proxima Nova"/>
              <a:ea typeface="Proxima Nova"/>
              <a:cs typeface="Proxima Nova"/>
              <a:sym typeface="Proxima Nova"/>
            </a:endParaRPr>
          </a:p>
        </p:txBody>
      </p:sp>
      <p:cxnSp>
        <p:nvCxnSpPr>
          <p:cNvPr id="215" name="Google Shape;215;p27"/>
          <p:cNvCxnSpPr/>
          <p:nvPr/>
        </p:nvCxnSpPr>
        <p:spPr>
          <a:xfrm rot="10800000">
            <a:off x="6077275" y="3799700"/>
            <a:ext cx="1921200" cy="10200"/>
          </a:xfrm>
          <a:prstGeom prst="straightConnector1">
            <a:avLst/>
          </a:prstGeom>
          <a:noFill/>
          <a:ln cap="flat" cmpd="sng" w="28575">
            <a:solidFill>
              <a:schemeClr val="dk2"/>
            </a:solidFill>
            <a:prstDash val="solid"/>
            <a:round/>
            <a:headEnd len="med" w="med" type="none"/>
            <a:tailEnd len="med" w="med" type="triangle"/>
          </a:ln>
        </p:spPr>
      </p:cxnSp>
      <p:sp>
        <p:nvSpPr>
          <p:cNvPr id="216" name="Google Shape;216;p27"/>
          <p:cNvSpPr/>
          <p:nvPr/>
        </p:nvSpPr>
        <p:spPr>
          <a:xfrm flipH="1">
            <a:off x="6548025" y="2895700"/>
            <a:ext cx="4983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txBox="1"/>
          <p:nvPr/>
        </p:nvSpPr>
        <p:spPr>
          <a:xfrm>
            <a:off x="6548025" y="2571750"/>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Thrust</a:t>
            </a:r>
            <a:endParaRPr>
              <a:latin typeface="Proxima Nova"/>
              <a:ea typeface="Proxima Nova"/>
              <a:cs typeface="Proxima Nova"/>
              <a:sym typeface="Proxima Nova"/>
            </a:endParaRPr>
          </a:p>
        </p:txBody>
      </p:sp>
      <p:sp>
        <p:nvSpPr>
          <p:cNvPr id="218" name="Google Shape;218;p27"/>
          <p:cNvSpPr txBox="1"/>
          <p:nvPr/>
        </p:nvSpPr>
        <p:spPr>
          <a:xfrm>
            <a:off x="6548025" y="3932238"/>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Proportional Control gone wrong</a:t>
            </a:r>
            <a:endParaRPr/>
          </a:p>
        </p:txBody>
      </p:sp>
      <p:pic>
        <p:nvPicPr>
          <p:cNvPr id="224" name="Google Shape;224;p28"/>
          <p:cNvPicPr preferRelativeResize="0"/>
          <p:nvPr/>
        </p:nvPicPr>
        <p:blipFill>
          <a:blip r:embed="rId3">
            <a:alphaModFix/>
          </a:blip>
          <a:stretch>
            <a:fillRect/>
          </a:stretch>
        </p:blipFill>
        <p:spPr>
          <a:xfrm>
            <a:off x="2187913" y="1055950"/>
            <a:ext cx="4768164" cy="3820975"/>
          </a:xfrm>
          <a:prstGeom prst="rect">
            <a:avLst/>
          </a:prstGeom>
          <a:noFill/>
          <a:ln>
            <a:noFill/>
          </a:ln>
        </p:spPr>
      </p:pic>
      <p:sp>
        <p:nvSpPr>
          <p:cNvPr id="225" name="Google Shape;225;p28"/>
          <p:cNvSpPr txBox="1"/>
          <p:nvPr/>
        </p:nvSpPr>
        <p:spPr>
          <a:xfrm rot="-5400000">
            <a:off x="1696075" y="1715375"/>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a:t>
            </a:r>
            <a:endParaRPr>
              <a:latin typeface="Proxima Nova"/>
              <a:ea typeface="Proxima Nova"/>
              <a:cs typeface="Proxima Nova"/>
              <a:sym typeface="Proxima Nova"/>
            </a:endParaRPr>
          </a:p>
        </p:txBody>
      </p:sp>
      <p:sp>
        <p:nvSpPr>
          <p:cNvPr id="226" name="Google Shape;226;p28"/>
          <p:cNvSpPr txBox="1"/>
          <p:nvPr/>
        </p:nvSpPr>
        <p:spPr>
          <a:xfrm rot="-5400000">
            <a:off x="1696075" y="3654175"/>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Derivative Control</a:t>
            </a:r>
            <a:endParaRPr/>
          </a:p>
        </p:txBody>
      </p:sp>
      <p:sp>
        <p:nvSpPr>
          <p:cNvPr id="232" name="Google Shape;232;p29"/>
          <p:cNvSpPr txBox="1"/>
          <p:nvPr>
            <p:ph idx="1" type="body"/>
          </p:nvPr>
        </p:nvSpPr>
        <p:spPr>
          <a:xfrm>
            <a:off x="434050" y="948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proportional controller is only considering the </a:t>
            </a:r>
            <a:r>
              <a:rPr b="1" lang="en"/>
              <a:t>position</a:t>
            </a:r>
            <a:r>
              <a:rPr lang="en"/>
              <a:t> of the drone not the drones </a:t>
            </a:r>
            <a:r>
              <a:rPr b="1" lang="en"/>
              <a:t>speed.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33" name="Google Shape;233;p29"/>
          <p:cNvSpPr txBox="1"/>
          <p:nvPr/>
        </p:nvSpPr>
        <p:spPr>
          <a:xfrm>
            <a:off x="0" y="3611275"/>
            <a:ext cx="4624800" cy="166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3"/>
                </a:solidFill>
                <a:latin typeface="Proxima Nova"/>
                <a:ea typeface="Proxima Nova"/>
                <a:cs typeface="Proxima Nova"/>
                <a:sym typeface="Proxima Nova"/>
              </a:rPr>
              <a:t>What should we do if the error is decreasing?</a:t>
            </a:r>
            <a:endParaRPr sz="1800">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sz="1800">
                <a:solidFill>
                  <a:schemeClr val="accent3"/>
                </a:solidFill>
                <a:latin typeface="Proxima Nova"/>
                <a:ea typeface="Proxima Nova"/>
                <a:cs typeface="Proxima Nova"/>
                <a:sym typeface="Proxima Nova"/>
              </a:rPr>
              <a:t>	</a:t>
            </a:r>
            <a:r>
              <a:rPr b="1" lang="en" sz="1800">
                <a:solidFill>
                  <a:schemeClr val="accent3"/>
                </a:solidFill>
                <a:latin typeface="Proxima Nova"/>
                <a:ea typeface="Proxima Nova"/>
                <a:cs typeface="Proxima Nova"/>
                <a:sym typeface="Proxima Nova"/>
              </a:rPr>
              <a:t>Ease off!</a:t>
            </a:r>
            <a:endParaRPr b="1" sz="1800">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a:latin typeface="Proxima Nova"/>
              <a:ea typeface="Proxima Nova"/>
              <a:cs typeface="Proxima Nova"/>
              <a:sym typeface="Proxima Nova"/>
            </a:endParaRPr>
          </a:p>
        </p:txBody>
      </p:sp>
      <p:pic>
        <p:nvPicPr>
          <p:cNvPr id="234" name="Google Shape;234;p29"/>
          <p:cNvPicPr preferRelativeResize="0"/>
          <p:nvPr/>
        </p:nvPicPr>
        <p:blipFill>
          <a:blip r:embed="rId3">
            <a:alphaModFix/>
          </a:blip>
          <a:stretch>
            <a:fillRect/>
          </a:stretch>
        </p:blipFill>
        <p:spPr>
          <a:xfrm>
            <a:off x="2061525" y="1917075"/>
            <a:ext cx="1770225" cy="1770225"/>
          </a:xfrm>
          <a:prstGeom prst="rect">
            <a:avLst/>
          </a:prstGeom>
          <a:noFill/>
          <a:ln>
            <a:noFill/>
          </a:ln>
        </p:spPr>
      </p:pic>
      <p:sp>
        <p:nvSpPr>
          <p:cNvPr id="235" name="Google Shape;235;p29"/>
          <p:cNvSpPr/>
          <p:nvPr/>
        </p:nvSpPr>
        <p:spPr>
          <a:xfrm>
            <a:off x="4804625" y="2598313"/>
            <a:ext cx="448500" cy="40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txBox="1"/>
          <p:nvPr/>
        </p:nvSpPr>
        <p:spPr>
          <a:xfrm>
            <a:off x="4731200" y="1578663"/>
            <a:ext cx="6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goal</a:t>
            </a:r>
            <a:endParaRPr>
              <a:latin typeface="Proxima Nova"/>
              <a:ea typeface="Proxima Nova"/>
              <a:cs typeface="Proxima Nova"/>
              <a:sym typeface="Proxima Nova"/>
            </a:endParaRPr>
          </a:p>
        </p:txBody>
      </p:sp>
      <p:sp>
        <p:nvSpPr>
          <p:cNvPr id="237" name="Google Shape;237;p29"/>
          <p:cNvSpPr txBox="1"/>
          <p:nvPr/>
        </p:nvSpPr>
        <p:spPr>
          <a:xfrm>
            <a:off x="2467230" y="1516863"/>
            <a:ext cx="95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position</a:t>
            </a:r>
            <a:endParaRPr>
              <a:latin typeface="Proxima Nova"/>
              <a:ea typeface="Proxima Nova"/>
              <a:cs typeface="Proxima Nova"/>
              <a:sym typeface="Proxima Nova"/>
            </a:endParaRPr>
          </a:p>
        </p:txBody>
      </p:sp>
      <p:cxnSp>
        <p:nvCxnSpPr>
          <p:cNvPr id="238" name="Google Shape;238;p29"/>
          <p:cNvCxnSpPr/>
          <p:nvPr/>
        </p:nvCxnSpPr>
        <p:spPr>
          <a:xfrm>
            <a:off x="3041250" y="3483650"/>
            <a:ext cx="1983900" cy="22500"/>
          </a:xfrm>
          <a:prstGeom prst="straightConnector1">
            <a:avLst/>
          </a:prstGeom>
          <a:noFill/>
          <a:ln cap="flat" cmpd="sng" w="28575">
            <a:solidFill>
              <a:schemeClr val="dk2"/>
            </a:solidFill>
            <a:prstDash val="solid"/>
            <a:round/>
            <a:headEnd len="med" w="med" type="none"/>
            <a:tailEnd len="med" w="med" type="triangle"/>
          </a:ln>
        </p:spPr>
      </p:cxnSp>
      <p:sp>
        <p:nvSpPr>
          <p:cNvPr id="239" name="Google Shape;239;p29"/>
          <p:cNvSpPr/>
          <p:nvPr/>
        </p:nvSpPr>
        <p:spPr>
          <a:xfrm>
            <a:off x="3519750" y="2602075"/>
            <a:ext cx="3120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txBox="1"/>
          <p:nvPr/>
        </p:nvSpPr>
        <p:spPr>
          <a:xfrm>
            <a:off x="3831750" y="2602075"/>
            <a:ext cx="79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Thrust</a:t>
            </a:r>
            <a:endParaRPr>
              <a:latin typeface="Proxima Nova"/>
              <a:ea typeface="Proxima Nova"/>
              <a:cs typeface="Proxima Nova"/>
              <a:sym typeface="Proxima Nova"/>
            </a:endParaRPr>
          </a:p>
        </p:txBody>
      </p:sp>
      <p:sp>
        <p:nvSpPr>
          <p:cNvPr id="241" name="Google Shape;241;p29"/>
          <p:cNvSpPr txBox="1"/>
          <p:nvPr/>
        </p:nvSpPr>
        <p:spPr>
          <a:xfrm>
            <a:off x="3764600" y="3483638"/>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a:t>
            </a:r>
            <a:endParaRPr>
              <a:latin typeface="Proxima Nova"/>
              <a:ea typeface="Proxima Nova"/>
              <a:cs typeface="Proxima Nova"/>
              <a:sym typeface="Proxima Nova"/>
            </a:endParaRPr>
          </a:p>
        </p:txBody>
      </p:sp>
      <p:sp>
        <p:nvSpPr>
          <p:cNvPr id="242" name="Google Shape;242;p29"/>
          <p:cNvSpPr txBox="1"/>
          <p:nvPr/>
        </p:nvSpPr>
        <p:spPr>
          <a:xfrm>
            <a:off x="5025150" y="3611275"/>
            <a:ext cx="4095300" cy="166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3"/>
                </a:solidFill>
                <a:latin typeface="Proxima Nova"/>
                <a:ea typeface="Proxima Nova"/>
                <a:cs typeface="Proxima Nova"/>
                <a:sym typeface="Proxima Nova"/>
              </a:rPr>
              <a:t>What should we do if the error is increasing?</a:t>
            </a:r>
            <a:endParaRPr sz="1800">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sz="1800">
                <a:solidFill>
                  <a:schemeClr val="accent3"/>
                </a:solidFill>
                <a:latin typeface="Proxima Nova"/>
                <a:ea typeface="Proxima Nova"/>
                <a:cs typeface="Proxima Nova"/>
                <a:sym typeface="Proxima Nova"/>
              </a:rPr>
              <a:t>	</a:t>
            </a:r>
            <a:r>
              <a:rPr b="1" lang="en" sz="1800">
                <a:solidFill>
                  <a:schemeClr val="accent3"/>
                </a:solidFill>
                <a:latin typeface="Proxima Nova"/>
                <a:ea typeface="Proxima Nova"/>
                <a:cs typeface="Proxima Nova"/>
                <a:sym typeface="Proxima Nova"/>
              </a:rPr>
              <a:t>Add more control!</a:t>
            </a:r>
            <a:endParaRPr b="1" sz="1800">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1000"/>
                                        <p:tgtEl>
                                          <p:spTgt spid="2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Effect filter="fade" transition="in">
                                      <p:cBhvr>
                                        <p:cTn dur="1000"/>
                                        <p:tgtEl>
                                          <p:spTgt spid="2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animEffect filter="fade" transition="in">
                                      <p:cBhvr>
                                        <p:cTn dur="1000"/>
                                        <p:tgtEl>
                                          <p:spTgt spid="2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0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000"/>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1000"/>
                                        <p:tgtEl>
                                          <p:spTgt spid="24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Derivative Control</a:t>
            </a:r>
            <a:endParaRPr/>
          </a:p>
        </p:txBody>
      </p:sp>
      <p:sp>
        <p:nvSpPr>
          <p:cNvPr id="248" name="Google Shape;248;p30"/>
          <p:cNvSpPr txBox="1"/>
          <p:nvPr/>
        </p:nvSpPr>
        <p:spPr>
          <a:xfrm>
            <a:off x="1541825" y="1643925"/>
            <a:ext cx="469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Proxima Nova"/>
                <a:ea typeface="Proxima Nova"/>
                <a:cs typeface="Proxima Nova"/>
                <a:sym typeface="Proxima Nova"/>
              </a:rPr>
              <a:t>Thrust = Kp * error</a:t>
            </a:r>
            <a:endParaRPr sz="2200">
              <a:latin typeface="Proxima Nova"/>
              <a:ea typeface="Proxima Nova"/>
              <a:cs typeface="Proxima Nova"/>
              <a:sym typeface="Proxima Nova"/>
            </a:endParaRPr>
          </a:p>
        </p:txBody>
      </p:sp>
      <p:sp>
        <p:nvSpPr>
          <p:cNvPr id="249" name="Google Shape;249;p30"/>
          <p:cNvSpPr txBox="1"/>
          <p:nvPr/>
        </p:nvSpPr>
        <p:spPr>
          <a:xfrm>
            <a:off x="3863950" y="1643925"/>
            <a:ext cx="469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Proxima Nova"/>
                <a:ea typeface="Proxima Nova"/>
                <a:cs typeface="Proxima Nova"/>
                <a:sym typeface="Proxima Nova"/>
              </a:rPr>
              <a:t>+</a:t>
            </a:r>
            <a:r>
              <a:rPr lang="en" sz="2200">
                <a:latin typeface="Proxima Nova"/>
                <a:ea typeface="Proxima Nova"/>
                <a:cs typeface="Proxima Nova"/>
                <a:sym typeface="Proxima Nova"/>
              </a:rPr>
              <a:t> Kd * (change in error)</a:t>
            </a:r>
            <a:endParaRPr sz="2200">
              <a:latin typeface="Proxima Nova"/>
              <a:ea typeface="Proxima Nova"/>
              <a:cs typeface="Proxima Nova"/>
              <a:sym typeface="Proxima Nova"/>
            </a:endParaRPr>
          </a:p>
        </p:txBody>
      </p:sp>
      <p:sp>
        <p:nvSpPr>
          <p:cNvPr id="250" name="Google Shape;250;p30"/>
          <p:cNvSpPr txBox="1"/>
          <p:nvPr/>
        </p:nvSpPr>
        <p:spPr>
          <a:xfrm>
            <a:off x="2292275" y="1017725"/>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Proportional term</a:t>
            </a:r>
            <a:endParaRPr>
              <a:latin typeface="Proxima Nova"/>
              <a:ea typeface="Proxima Nova"/>
              <a:cs typeface="Proxima Nova"/>
              <a:sym typeface="Proxima Nova"/>
            </a:endParaRPr>
          </a:p>
        </p:txBody>
      </p:sp>
      <p:cxnSp>
        <p:nvCxnSpPr>
          <p:cNvPr id="251" name="Google Shape;251;p30"/>
          <p:cNvCxnSpPr/>
          <p:nvPr/>
        </p:nvCxnSpPr>
        <p:spPr>
          <a:xfrm>
            <a:off x="3067200" y="1362800"/>
            <a:ext cx="40800" cy="269100"/>
          </a:xfrm>
          <a:prstGeom prst="straightConnector1">
            <a:avLst/>
          </a:prstGeom>
          <a:noFill/>
          <a:ln cap="flat" cmpd="sng" w="9525">
            <a:solidFill>
              <a:schemeClr val="dk2"/>
            </a:solidFill>
            <a:prstDash val="solid"/>
            <a:round/>
            <a:headEnd len="med" w="med" type="none"/>
            <a:tailEnd len="med" w="med" type="triangle"/>
          </a:ln>
        </p:spPr>
      </p:cxnSp>
      <p:sp>
        <p:nvSpPr>
          <p:cNvPr id="252" name="Google Shape;252;p30"/>
          <p:cNvSpPr txBox="1"/>
          <p:nvPr/>
        </p:nvSpPr>
        <p:spPr>
          <a:xfrm>
            <a:off x="4842825" y="1064075"/>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Derivative</a:t>
            </a:r>
            <a:r>
              <a:rPr lang="en">
                <a:latin typeface="Proxima Nova"/>
                <a:ea typeface="Proxima Nova"/>
                <a:cs typeface="Proxima Nova"/>
                <a:sym typeface="Proxima Nova"/>
              </a:rPr>
              <a:t> term</a:t>
            </a:r>
            <a:endParaRPr>
              <a:latin typeface="Proxima Nova"/>
              <a:ea typeface="Proxima Nova"/>
              <a:cs typeface="Proxima Nova"/>
              <a:sym typeface="Proxima Nova"/>
            </a:endParaRPr>
          </a:p>
        </p:txBody>
      </p:sp>
      <p:cxnSp>
        <p:nvCxnSpPr>
          <p:cNvPr id="253" name="Google Shape;253;p30"/>
          <p:cNvCxnSpPr/>
          <p:nvPr/>
        </p:nvCxnSpPr>
        <p:spPr>
          <a:xfrm>
            <a:off x="5617750" y="1409150"/>
            <a:ext cx="40800" cy="26910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30"/>
          <p:cNvSpPr txBox="1"/>
          <p:nvPr/>
        </p:nvSpPr>
        <p:spPr>
          <a:xfrm>
            <a:off x="1454850" y="2793325"/>
            <a:ext cx="6234300" cy="523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Proxima Nova"/>
                <a:ea typeface="Proxima Nova"/>
                <a:cs typeface="Proxima Nova"/>
                <a:sym typeface="Proxima Nova"/>
              </a:rPr>
              <a:t>Thrust = Kp * error + Kd * (error - previous error)</a:t>
            </a:r>
            <a:endParaRPr sz="2200">
              <a:latin typeface="Proxima Nova"/>
              <a:ea typeface="Proxima Nova"/>
              <a:cs typeface="Proxima Nova"/>
              <a:sym typeface="Proxima Nova"/>
            </a:endParaRPr>
          </a:p>
        </p:txBody>
      </p:sp>
      <p:sp>
        <p:nvSpPr>
          <p:cNvPr id="255" name="Google Shape;255;p30"/>
          <p:cNvSpPr txBox="1"/>
          <p:nvPr/>
        </p:nvSpPr>
        <p:spPr>
          <a:xfrm>
            <a:off x="3863950" y="3605975"/>
            <a:ext cx="5299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What happens if the error is decreasing?</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This term in negative so the total thrust is decreased</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What happens if the error is increasing</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This term in positive so the total thrust is increased</a:t>
            </a:r>
            <a:endParaRPr>
              <a:latin typeface="Proxima Nova"/>
              <a:ea typeface="Proxima Nova"/>
              <a:cs typeface="Proxima Nova"/>
              <a:sym typeface="Proxima Nova"/>
            </a:endParaRPr>
          </a:p>
        </p:txBody>
      </p:sp>
      <p:sp>
        <p:nvSpPr>
          <p:cNvPr id="256" name="Google Shape;256;p30"/>
          <p:cNvSpPr/>
          <p:nvPr/>
        </p:nvSpPr>
        <p:spPr>
          <a:xfrm>
            <a:off x="3988925" y="2793325"/>
            <a:ext cx="3450300" cy="523200"/>
          </a:xfrm>
          <a:prstGeom prst="rect">
            <a:avLst/>
          </a:prstGeom>
          <a:solidFill>
            <a:srgbClr val="63D297">
              <a:alpha val="415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1000"/>
                                        <p:tgtEl>
                                          <p:spTgt spid="2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Effect filter="fade" transition="in">
                                      <p:cBhvr>
                                        <p:cTn dur="1000"/>
                                        <p:tgtEl>
                                          <p:spTgt spid="2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Effect filter="fade" transition="in">
                                      <p:cBhvr>
                                        <p:cTn dur="1000"/>
                                        <p:tgtEl>
                                          <p:spTgt spid="2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animEffect filter="fade" transition="in">
                                      <p:cBhvr>
                                        <p:cTn dur="1000"/>
                                        <p:tgtEl>
                                          <p:spTgt spid="2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animEffect filter="fade" transition="in">
                                      <p:cBhvr>
                                        <p:cTn dur="1000"/>
                                        <p:tgtEl>
                                          <p:spTgt spid="25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Derivative Control Code</a:t>
            </a:r>
            <a:endParaRPr/>
          </a:p>
        </p:txBody>
      </p:sp>
      <p:pic>
        <p:nvPicPr>
          <p:cNvPr id="262" name="Google Shape;262;p31"/>
          <p:cNvPicPr preferRelativeResize="0"/>
          <p:nvPr/>
        </p:nvPicPr>
        <p:blipFill>
          <a:blip r:embed="rId3">
            <a:alphaModFix/>
          </a:blip>
          <a:stretch>
            <a:fillRect/>
          </a:stretch>
        </p:blipFill>
        <p:spPr>
          <a:xfrm>
            <a:off x="1506450" y="1283175"/>
            <a:ext cx="5941050" cy="3183125"/>
          </a:xfrm>
          <a:prstGeom prst="rect">
            <a:avLst/>
          </a:prstGeom>
          <a:noFill/>
          <a:ln>
            <a:noFill/>
          </a:ln>
        </p:spPr>
      </p:pic>
      <p:sp>
        <p:nvSpPr>
          <p:cNvPr id="263" name="Google Shape;263;p31"/>
          <p:cNvSpPr/>
          <p:nvPr/>
        </p:nvSpPr>
        <p:spPr>
          <a:xfrm>
            <a:off x="1835475" y="1664600"/>
            <a:ext cx="3222000" cy="293400"/>
          </a:xfrm>
          <a:prstGeom prst="rect">
            <a:avLst/>
          </a:prstGeom>
          <a:solidFill>
            <a:srgbClr val="63D297">
              <a:alpha val="415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
          <p:cNvSpPr/>
          <p:nvPr/>
        </p:nvSpPr>
        <p:spPr>
          <a:xfrm>
            <a:off x="2118400" y="2526650"/>
            <a:ext cx="3893400" cy="293400"/>
          </a:xfrm>
          <a:prstGeom prst="rect">
            <a:avLst/>
          </a:prstGeom>
          <a:solidFill>
            <a:srgbClr val="63D297">
              <a:alpha val="415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4660800" y="3086900"/>
            <a:ext cx="2566500" cy="293400"/>
          </a:xfrm>
          <a:prstGeom prst="rect">
            <a:avLst/>
          </a:prstGeom>
          <a:solidFill>
            <a:srgbClr val="63D297">
              <a:alpha val="415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mean by “closed” and “open”?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a:t>
            </a:r>
            <a:r>
              <a:rPr b="1" lang="en"/>
              <a:t>open-loop control</a:t>
            </a:r>
            <a:r>
              <a:rPr lang="en"/>
              <a:t>, we design a controller to take actions based on a set of fixed rules, which doesn’t respond to the state of the system</a:t>
            </a:r>
            <a:endParaRPr/>
          </a:p>
        </p:txBody>
      </p:sp>
      <p:pic>
        <p:nvPicPr>
          <p:cNvPr id="67" name="Google Shape;67;p14"/>
          <p:cNvPicPr preferRelativeResize="0"/>
          <p:nvPr/>
        </p:nvPicPr>
        <p:blipFill>
          <a:blip r:embed="rId3">
            <a:alphaModFix/>
          </a:blip>
          <a:stretch>
            <a:fillRect/>
          </a:stretch>
        </p:blipFill>
        <p:spPr>
          <a:xfrm>
            <a:off x="3742575" y="2370525"/>
            <a:ext cx="1770225" cy="1770225"/>
          </a:xfrm>
          <a:prstGeom prst="rect">
            <a:avLst/>
          </a:prstGeom>
          <a:noFill/>
          <a:ln>
            <a:noFill/>
          </a:ln>
        </p:spPr>
      </p:pic>
      <p:sp>
        <p:nvSpPr>
          <p:cNvPr id="68" name="Google Shape;68;p14"/>
          <p:cNvSpPr txBox="1"/>
          <p:nvPr/>
        </p:nvSpPr>
        <p:spPr>
          <a:xfrm>
            <a:off x="1169750" y="447725"/>
            <a:ext cx="3370500" cy="39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69" name="Google Shape;69;p14"/>
          <p:cNvSpPr/>
          <p:nvPr/>
        </p:nvSpPr>
        <p:spPr>
          <a:xfrm>
            <a:off x="1526675" y="2843138"/>
            <a:ext cx="1439400" cy="82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cxnSp>
        <p:nvCxnSpPr>
          <p:cNvPr id="70" name="Google Shape;70;p14"/>
          <p:cNvCxnSpPr>
            <a:stCxn id="69" idx="3"/>
            <a:endCxn id="67" idx="1"/>
          </p:cNvCxnSpPr>
          <p:nvPr/>
        </p:nvCxnSpPr>
        <p:spPr>
          <a:xfrm>
            <a:off x="2966075" y="3255638"/>
            <a:ext cx="776400" cy="0"/>
          </a:xfrm>
          <a:prstGeom prst="straightConnector1">
            <a:avLst/>
          </a:prstGeom>
          <a:noFill/>
          <a:ln cap="flat" cmpd="sng" w="9525">
            <a:solidFill>
              <a:schemeClr val="dk2"/>
            </a:solidFill>
            <a:prstDash val="solid"/>
            <a:round/>
            <a:headEnd len="med" w="med" type="none"/>
            <a:tailEnd len="med" w="med" type="triangle"/>
          </a:ln>
        </p:spPr>
      </p:cxnSp>
      <p:sp>
        <p:nvSpPr>
          <p:cNvPr id="71" name="Google Shape;71;p14"/>
          <p:cNvSpPr txBox="1"/>
          <p:nvPr/>
        </p:nvSpPr>
        <p:spPr>
          <a:xfrm>
            <a:off x="3116363" y="2810525"/>
            <a:ext cx="6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Tx, Ty</a:t>
            </a:r>
            <a:endParaRPr>
              <a:latin typeface="Proxima Nova"/>
              <a:ea typeface="Proxima Nova"/>
              <a:cs typeface="Proxima Nova"/>
              <a:sym typeface="Proxima Nova"/>
            </a:endParaRPr>
          </a:p>
        </p:txBody>
      </p:sp>
      <p:cxnSp>
        <p:nvCxnSpPr>
          <p:cNvPr id="72" name="Google Shape;72;p14"/>
          <p:cNvCxnSpPr/>
          <p:nvPr/>
        </p:nvCxnSpPr>
        <p:spPr>
          <a:xfrm>
            <a:off x="5512800" y="3255625"/>
            <a:ext cx="776400" cy="0"/>
          </a:xfrm>
          <a:prstGeom prst="straightConnector1">
            <a:avLst/>
          </a:prstGeom>
          <a:noFill/>
          <a:ln cap="flat" cmpd="sng" w="9525">
            <a:solidFill>
              <a:schemeClr val="dk2"/>
            </a:solidFill>
            <a:prstDash val="solid"/>
            <a:round/>
            <a:headEnd len="med" w="med" type="none"/>
            <a:tailEnd len="med" w="med" type="triangle"/>
          </a:ln>
        </p:spPr>
      </p:cxnSp>
      <p:sp>
        <p:nvSpPr>
          <p:cNvPr id="73" name="Google Shape;73;p14"/>
          <p:cNvSpPr txBox="1"/>
          <p:nvPr/>
        </p:nvSpPr>
        <p:spPr>
          <a:xfrm>
            <a:off x="6442200" y="2947825"/>
            <a:ext cx="177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Position and Velocity</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Derivative Control</a:t>
            </a:r>
            <a:endParaRPr/>
          </a:p>
        </p:txBody>
      </p:sp>
      <p:pic>
        <p:nvPicPr>
          <p:cNvPr id="271" name="Google Shape;271;p32"/>
          <p:cNvPicPr preferRelativeResize="0"/>
          <p:nvPr/>
        </p:nvPicPr>
        <p:blipFill>
          <a:blip r:embed="rId3">
            <a:alphaModFix/>
          </a:blip>
          <a:stretch>
            <a:fillRect/>
          </a:stretch>
        </p:blipFill>
        <p:spPr>
          <a:xfrm>
            <a:off x="1074150" y="1197175"/>
            <a:ext cx="7448550" cy="3333750"/>
          </a:xfrm>
          <a:prstGeom prst="rect">
            <a:avLst/>
          </a:prstGeom>
          <a:noFill/>
          <a:ln>
            <a:noFill/>
          </a:ln>
        </p:spPr>
      </p:pic>
      <p:sp>
        <p:nvSpPr>
          <p:cNvPr id="272" name="Google Shape;272;p32"/>
          <p:cNvSpPr txBox="1"/>
          <p:nvPr/>
        </p:nvSpPr>
        <p:spPr>
          <a:xfrm rot="-5400000">
            <a:off x="563425" y="2620800"/>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Integral</a:t>
            </a:r>
            <a:r>
              <a:rPr lang="en"/>
              <a:t> Control</a:t>
            </a:r>
            <a:endParaRPr/>
          </a:p>
        </p:txBody>
      </p:sp>
      <p:sp>
        <p:nvSpPr>
          <p:cNvPr id="278" name="Google Shape;278;p33"/>
          <p:cNvSpPr txBox="1"/>
          <p:nvPr>
            <p:ph idx="1" type="body"/>
          </p:nvPr>
        </p:nvSpPr>
        <p:spPr>
          <a:xfrm>
            <a:off x="311700" y="1119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happens when we try to apply this controller in the presence of a strong headwind?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79" name="Google Shape;279;p33"/>
          <p:cNvPicPr preferRelativeResize="0"/>
          <p:nvPr/>
        </p:nvPicPr>
        <p:blipFill>
          <a:blip r:embed="rId3">
            <a:alphaModFix/>
          </a:blip>
          <a:stretch>
            <a:fillRect/>
          </a:stretch>
        </p:blipFill>
        <p:spPr>
          <a:xfrm>
            <a:off x="1293125" y="2079125"/>
            <a:ext cx="1770225" cy="1770225"/>
          </a:xfrm>
          <a:prstGeom prst="rect">
            <a:avLst/>
          </a:prstGeom>
          <a:noFill/>
          <a:ln>
            <a:noFill/>
          </a:ln>
        </p:spPr>
      </p:pic>
      <p:sp>
        <p:nvSpPr>
          <p:cNvPr id="280" name="Google Shape;280;p33"/>
          <p:cNvSpPr/>
          <p:nvPr/>
        </p:nvSpPr>
        <p:spPr>
          <a:xfrm>
            <a:off x="2753000" y="2764150"/>
            <a:ext cx="6063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txBox="1"/>
          <p:nvPr/>
        </p:nvSpPr>
        <p:spPr>
          <a:xfrm>
            <a:off x="2649000" y="3174725"/>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Thrust  </a:t>
            </a:r>
            <a:endParaRPr>
              <a:latin typeface="Proxima Nova"/>
              <a:ea typeface="Proxima Nova"/>
              <a:cs typeface="Proxima Nova"/>
              <a:sym typeface="Proxima Nova"/>
            </a:endParaRPr>
          </a:p>
        </p:txBody>
      </p:sp>
      <p:sp>
        <p:nvSpPr>
          <p:cNvPr id="282" name="Google Shape;282;p33"/>
          <p:cNvSpPr/>
          <p:nvPr/>
        </p:nvSpPr>
        <p:spPr>
          <a:xfrm flipH="1">
            <a:off x="3782375" y="2764150"/>
            <a:ext cx="606300" cy="400200"/>
          </a:xfrm>
          <a:prstGeom prst="rightArrow">
            <a:avLst>
              <a:gd fmla="val 50000" name="adj1"/>
              <a:gd fmla="val 50000" name="adj2"/>
            </a:avLst>
          </a:prstGeom>
          <a:solidFill>
            <a:srgbClr val="98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txBox="1"/>
          <p:nvPr/>
        </p:nvSpPr>
        <p:spPr>
          <a:xfrm>
            <a:off x="3782375" y="3174738"/>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Wind</a:t>
            </a:r>
            <a:endParaRPr>
              <a:latin typeface="Proxima Nova"/>
              <a:ea typeface="Proxima Nova"/>
              <a:cs typeface="Proxima Nova"/>
              <a:sym typeface="Proxima Nova"/>
            </a:endParaRPr>
          </a:p>
        </p:txBody>
      </p:sp>
      <p:sp>
        <p:nvSpPr>
          <p:cNvPr id="284" name="Google Shape;284;p33"/>
          <p:cNvSpPr/>
          <p:nvPr/>
        </p:nvSpPr>
        <p:spPr>
          <a:xfrm>
            <a:off x="6754150" y="2760363"/>
            <a:ext cx="448500" cy="40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p:cNvSpPr txBox="1"/>
          <p:nvPr/>
        </p:nvSpPr>
        <p:spPr>
          <a:xfrm>
            <a:off x="6680725" y="2371638"/>
            <a:ext cx="6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goal</a:t>
            </a:r>
            <a:endParaRPr>
              <a:latin typeface="Proxima Nova"/>
              <a:ea typeface="Proxima Nova"/>
              <a:cs typeface="Proxima Nova"/>
              <a:sym typeface="Proxima Nova"/>
            </a:endParaRPr>
          </a:p>
        </p:txBody>
      </p:sp>
      <p:pic>
        <p:nvPicPr>
          <p:cNvPr id="286" name="Google Shape;286;p33"/>
          <p:cNvPicPr preferRelativeResize="0"/>
          <p:nvPr/>
        </p:nvPicPr>
        <p:blipFill>
          <a:blip r:embed="rId4">
            <a:alphaModFix/>
          </a:blip>
          <a:stretch>
            <a:fillRect/>
          </a:stretch>
        </p:blipFill>
        <p:spPr>
          <a:xfrm>
            <a:off x="4675849" y="2358363"/>
            <a:ext cx="1258899" cy="1211774"/>
          </a:xfrm>
          <a:prstGeom prst="rect">
            <a:avLst/>
          </a:prstGeom>
          <a:noFill/>
          <a:ln>
            <a:noFill/>
          </a:ln>
        </p:spPr>
      </p:pic>
      <p:sp>
        <p:nvSpPr>
          <p:cNvPr id="287" name="Google Shape;287;p33"/>
          <p:cNvSpPr txBox="1"/>
          <p:nvPr/>
        </p:nvSpPr>
        <p:spPr>
          <a:xfrm>
            <a:off x="1158300" y="4125775"/>
            <a:ext cx="8206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Proxima Nova"/>
                <a:ea typeface="Proxima Nova"/>
                <a:cs typeface="Proxima Nova"/>
                <a:sym typeface="Proxima Nova"/>
              </a:rPr>
              <a:t>Thrust = Kp * error + Kd * (error - previous error)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Integral Control</a:t>
            </a:r>
            <a:endParaRPr/>
          </a:p>
        </p:txBody>
      </p:sp>
      <p:sp>
        <p:nvSpPr>
          <p:cNvPr id="293" name="Google Shape;293;p34"/>
          <p:cNvSpPr txBox="1"/>
          <p:nvPr>
            <p:ph idx="1" type="body"/>
          </p:nvPr>
        </p:nvSpPr>
        <p:spPr>
          <a:xfrm>
            <a:off x="311700" y="1119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happens when we try to apply this controller in the presence of a strong headwind?</a:t>
            </a:r>
            <a:endParaRPr b="1"/>
          </a:p>
          <a:p>
            <a:pPr indent="-342900" lvl="0" marL="457200" rtl="0" algn="l">
              <a:spcBef>
                <a:spcPts val="1200"/>
              </a:spcBef>
              <a:spcAft>
                <a:spcPts val="0"/>
              </a:spcAft>
              <a:buSzPts val="1800"/>
              <a:buChar char="●"/>
            </a:pPr>
            <a:r>
              <a:rPr lang="en"/>
              <a:t>The drone never quite reaches its goal position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94" name="Google Shape;294;p34"/>
          <p:cNvPicPr preferRelativeResize="0"/>
          <p:nvPr/>
        </p:nvPicPr>
        <p:blipFill>
          <a:blip r:embed="rId3">
            <a:alphaModFix/>
          </a:blip>
          <a:stretch>
            <a:fillRect/>
          </a:stretch>
        </p:blipFill>
        <p:spPr>
          <a:xfrm>
            <a:off x="5640800" y="2423225"/>
            <a:ext cx="1770225" cy="1770225"/>
          </a:xfrm>
          <a:prstGeom prst="rect">
            <a:avLst/>
          </a:prstGeom>
          <a:noFill/>
          <a:ln>
            <a:noFill/>
          </a:ln>
        </p:spPr>
      </p:pic>
      <p:pic>
        <p:nvPicPr>
          <p:cNvPr id="295" name="Google Shape;295;p34"/>
          <p:cNvPicPr preferRelativeResize="0"/>
          <p:nvPr/>
        </p:nvPicPr>
        <p:blipFill>
          <a:blip r:embed="rId4">
            <a:alphaModFix/>
          </a:blip>
          <a:stretch>
            <a:fillRect/>
          </a:stretch>
        </p:blipFill>
        <p:spPr>
          <a:xfrm>
            <a:off x="891195" y="2498275"/>
            <a:ext cx="4749600" cy="2441325"/>
          </a:xfrm>
          <a:prstGeom prst="rect">
            <a:avLst/>
          </a:prstGeom>
          <a:noFill/>
          <a:ln>
            <a:noFill/>
          </a:ln>
        </p:spPr>
      </p:pic>
      <p:sp>
        <p:nvSpPr>
          <p:cNvPr id="296" name="Google Shape;296;p34"/>
          <p:cNvSpPr/>
          <p:nvPr/>
        </p:nvSpPr>
        <p:spPr>
          <a:xfrm>
            <a:off x="7117000" y="3108250"/>
            <a:ext cx="6063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txBox="1"/>
          <p:nvPr/>
        </p:nvSpPr>
        <p:spPr>
          <a:xfrm>
            <a:off x="6996675" y="3518825"/>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Thrust</a:t>
            </a:r>
            <a:endParaRPr>
              <a:latin typeface="Proxima Nova"/>
              <a:ea typeface="Proxima Nova"/>
              <a:cs typeface="Proxima Nova"/>
              <a:sym typeface="Proxima Nova"/>
            </a:endParaRPr>
          </a:p>
        </p:txBody>
      </p:sp>
      <p:sp>
        <p:nvSpPr>
          <p:cNvPr id="298" name="Google Shape;298;p34"/>
          <p:cNvSpPr/>
          <p:nvPr/>
        </p:nvSpPr>
        <p:spPr>
          <a:xfrm flipH="1">
            <a:off x="8130050" y="3108250"/>
            <a:ext cx="606300" cy="400200"/>
          </a:xfrm>
          <a:prstGeom prst="rightArrow">
            <a:avLst>
              <a:gd fmla="val 50000" name="adj1"/>
              <a:gd fmla="val 50000" name="adj2"/>
            </a:avLst>
          </a:prstGeom>
          <a:solidFill>
            <a:srgbClr val="98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txBox="1"/>
          <p:nvPr/>
        </p:nvSpPr>
        <p:spPr>
          <a:xfrm>
            <a:off x="8130050" y="3518838"/>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Wind</a:t>
            </a:r>
            <a:endParaRPr>
              <a:latin typeface="Proxima Nova"/>
              <a:ea typeface="Proxima Nova"/>
              <a:cs typeface="Proxima Nova"/>
              <a:sym typeface="Proxima Nova"/>
            </a:endParaRPr>
          </a:p>
        </p:txBody>
      </p:sp>
      <p:sp>
        <p:nvSpPr>
          <p:cNvPr id="300" name="Google Shape;300;p34"/>
          <p:cNvSpPr txBox="1"/>
          <p:nvPr/>
        </p:nvSpPr>
        <p:spPr>
          <a:xfrm rot="-5400000">
            <a:off x="480675" y="3518825"/>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a:t>
            </a:r>
            <a:endParaRPr>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Integral Control</a:t>
            </a:r>
            <a:endParaRPr/>
          </a:p>
          <a:p>
            <a:pPr indent="0" lvl="0" marL="0" rtl="0" algn="l">
              <a:spcBef>
                <a:spcPts val="0"/>
              </a:spcBef>
              <a:spcAft>
                <a:spcPts val="0"/>
              </a:spcAft>
              <a:buNone/>
            </a:pPr>
            <a:r>
              <a:t/>
            </a:r>
            <a:endParaRPr/>
          </a:p>
        </p:txBody>
      </p:sp>
      <p:sp>
        <p:nvSpPr>
          <p:cNvPr id="306" name="Google Shape;3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integral control we </a:t>
            </a:r>
            <a:r>
              <a:rPr b="1" lang="en"/>
              <a:t>add up </a:t>
            </a:r>
            <a:r>
              <a:rPr lang="en"/>
              <a:t>all of the errors we have seen so far and use that for control:</a:t>
            </a:r>
            <a:endParaRPr/>
          </a:p>
        </p:txBody>
      </p:sp>
      <p:sp>
        <p:nvSpPr>
          <p:cNvPr id="307" name="Google Shape;307;p35"/>
          <p:cNvSpPr txBox="1"/>
          <p:nvPr/>
        </p:nvSpPr>
        <p:spPr>
          <a:xfrm>
            <a:off x="1291700" y="2641825"/>
            <a:ext cx="6234300" cy="1200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Proxima Nova"/>
                <a:ea typeface="Proxima Nova"/>
                <a:cs typeface="Proxima Nova"/>
                <a:sym typeface="Proxima Nova"/>
              </a:rPr>
              <a:t>Thrust = Kp * error + </a:t>
            </a:r>
            <a:endParaRPr sz="2200">
              <a:latin typeface="Proxima Nova"/>
              <a:ea typeface="Proxima Nova"/>
              <a:cs typeface="Proxima Nova"/>
              <a:sym typeface="Proxima Nova"/>
            </a:endParaRPr>
          </a:p>
          <a:p>
            <a:pPr indent="0" lvl="0" marL="914400" rtl="0" algn="l">
              <a:spcBef>
                <a:spcPts val="0"/>
              </a:spcBef>
              <a:spcAft>
                <a:spcPts val="0"/>
              </a:spcAft>
              <a:buNone/>
            </a:pPr>
            <a:r>
              <a:rPr lang="en" sz="2200">
                <a:latin typeface="Proxima Nova"/>
                <a:ea typeface="Proxima Nova"/>
                <a:cs typeface="Proxima Nova"/>
                <a:sym typeface="Proxima Nova"/>
              </a:rPr>
              <a:t>  Kd * (error - previous error) + </a:t>
            </a:r>
            <a:endParaRPr sz="2200">
              <a:latin typeface="Proxima Nova"/>
              <a:ea typeface="Proxima Nova"/>
              <a:cs typeface="Proxima Nova"/>
              <a:sym typeface="Proxima Nova"/>
            </a:endParaRPr>
          </a:p>
          <a:p>
            <a:pPr indent="0" lvl="0" marL="914400" rtl="0" algn="l">
              <a:spcBef>
                <a:spcPts val="0"/>
              </a:spcBef>
              <a:spcAft>
                <a:spcPts val="0"/>
              </a:spcAft>
              <a:buNone/>
            </a:pPr>
            <a:r>
              <a:rPr lang="en" sz="2200">
                <a:latin typeface="Proxima Nova"/>
                <a:ea typeface="Proxima Nova"/>
                <a:cs typeface="Proxima Nova"/>
                <a:sym typeface="Proxima Nova"/>
              </a:rPr>
              <a:t>  Ki * (sum of previous errors)</a:t>
            </a:r>
            <a:endParaRPr sz="2200">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Integral Control Code</a:t>
            </a:r>
            <a:endParaRPr/>
          </a:p>
        </p:txBody>
      </p:sp>
      <p:pic>
        <p:nvPicPr>
          <p:cNvPr id="313" name="Google Shape;313;p36"/>
          <p:cNvPicPr preferRelativeResize="0"/>
          <p:nvPr/>
        </p:nvPicPr>
        <p:blipFill>
          <a:blip r:embed="rId3">
            <a:alphaModFix/>
          </a:blip>
          <a:stretch>
            <a:fillRect/>
          </a:stretch>
        </p:blipFill>
        <p:spPr>
          <a:xfrm>
            <a:off x="880452" y="1153800"/>
            <a:ext cx="7383101" cy="3230800"/>
          </a:xfrm>
          <a:prstGeom prst="rect">
            <a:avLst/>
          </a:prstGeom>
          <a:noFill/>
          <a:ln>
            <a:noFill/>
          </a:ln>
        </p:spPr>
      </p:pic>
      <p:sp>
        <p:nvSpPr>
          <p:cNvPr id="314" name="Google Shape;314;p36"/>
          <p:cNvSpPr/>
          <p:nvPr/>
        </p:nvSpPr>
        <p:spPr>
          <a:xfrm>
            <a:off x="1133975" y="1738025"/>
            <a:ext cx="1452000" cy="293400"/>
          </a:xfrm>
          <a:prstGeom prst="rect">
            <a:avLst/>
          </a:prstGeom>
          <a:solidFill>
            <a:srgbClr val="63D297">
              <a:alpha val="415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
          <p:cNvSpPr/>
          <p:nvPr/>
        </p:nvSpPr>
        <p:spPr>
          <a:xfrm>
            <a:off x="1370550" y="2751725"/>
            <a:ext cx="2455200" cy="293400"/>
          </a:xfrm>
          <a:prstGeom prst="rect">
            <a:avLst/>
          </a:prstGeom>
          <a:solidFill>
            <a:srgbClr val="63D297">
              <a:alpha val="415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a:off x="5946625" y="3279350"/>
            <a:ext cx="2202300" cy="293400"/>
          </a:xfrm>
          <a:prstGeom prst="rect">
            <a:avLst/>
          </a:prstGeom>
          <a:solidFill>
            <a:srgbClr val="63D297">
              <a:alpha val="415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Integral Control</a:t>
            </a:r>
            <a:endParaRPr/>
          </a:p>
        </p:txBody>
      </p:sp>
      <p:pic>
        <p:nvPicPr>
          <p:cNvPr id="322" name="Google Shape;322;p37"/>
          <p:cNvPicPr preferRelativeResize="0"/>
          <p:nvPr/>
        </p:nvPicPr>
        <p:blipFill>
          <a:blip r:embed="rId3">
            <a:alphaModFix/>
          </a:blip>
          <a:stretch>
            <a:fillRect/>
          </a:stretch>
        </p:blipFill>
        <p:spPr>
          <a:xfrm>
            <a:off x="1055275" y="1058525"/>
            <a:ext cx="7033458" cy="3820975"/>
          </a:xfrm>
          <a:prstGeom prst="rect">
            <a:avLst/>
          </a:prstGeom>
          <a:noFill/>
          <a:ln>
            <a:noFill/>
          </a:ln>
        </p:spPr>
      </p:pic>
      <p:sp>
        <p:nvSpPr>
          <p:cNvPr id="323" name="Google Shape;323;p37"/>
          <p:cNvSpPr/>
          <p:nvPr/>
        </p:nvSpPr>
        <p:spPr>
          <a:xfrm>
            <a:off x="6378925" y="1517700"/>
            <a:ext cx="1468200" cy="80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7"/>
          <p:cNvSpPr txBox="1"/>
          <p:nvPr/>
        </p:nvSpPr>
        <p:spPr>
          <a:xfrm rot="-5400000">
            <a:off x="563425" y="2620800"/>
            <a:ext cx="5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a:t>
            </a:r>
            <a:endParaRPr>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 the gains</a:t>
            </a:r>
            <a:endParaRPr/>
          </a:p>
        </p:txBody>
      </p:sp>
      <p:pic>
        <p:nvPicPr>
          <p:cNvPr id="330" name="Google Shape;330;p38"/>
          <p:cNvPicPr preferRelativeResize="0"/>
          <p:nvPr/>
        </p:nvPicPr>
        <p:blipFill>
          <a:blip r:embed="rId3">
            <a:alphaModFix/>
          </a:blip>
          <a:stretch>
            <a:fillRect/>
          </a:stretch>
        </p:blipFill>
        <p:spPr>
          <a:xfrm>
            <a:off x="943650" y="1017725"/>
            <a:ext cx="7438556" cy="382097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6" name="Google Shape;33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mean by “closed” and “open”?</a:t>
            </a:r>
            <a:endParaRPr/>
          </a:p>
          <a:p>
            <a:pPr indent="0" lvl="0" marL="0" rtl="0" algn="l">
              <a:spcBef>
                <a:spcPts val="0"/>
              </a:spcBef>
              <a:spcAft>
                <a:spcPts val="0"/>
              </a:spcAft>
              <a:buNone/>
            </a:pPr>
            <a:r>
              <a:t/>
            </a:r>
            <a:endParaRPr/>
          </a:p>
        </p:txBody>
      </p:sp>
      <p:sp>
        <p:nvSpPr>
          <p:cNvPr id="79" name="Google Shape;79;p15"/>
          <p:cNvSpPr txBox="1"/>
          <p:nvPr>
            <p:ph idx="1" type="body"/>
          </p:nvPr>
        </p:nvSpPr>
        <p:spPr>
          <a:xfrm>
            <a:off x="499300" y="1217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a:t>
            </a:r>
            <a:r>
              <a:rPr b="1" lang="en"/>
              <a:t>closed-loop control</a:t>
            </a:r>
            <a:r>
              <a:rPr lang="en"/>
              <a:t>, we design a controller to take actions based on the current error in the system</a:t>
            </a:r>
            <a:endParaRPr/>
          </a:p>
        </p:txBody>
      </p:sp>
      <p:pic>
        <p:nvPicPr>
          <p:cNvPr id="80" name="Google Shape;80;p15"/>
          <p:cNvPicPr preferRelativeResize="0"/>
          <p:nvPr/>
        </p:nvPicPr>
        <p:blipFill>
          <a:blip r:embed="rId3">
            <a:alphaModFix/>
          </a:blip>
          <a:stretch>
            <a:fillRect/>
          </a:stretch>
        </p:blipFill>
        <p:spPr>
          <a:xfrm>
            <a:off x="3292025" y="1627375"/>
            <a:ext cx="1770225" cy="1770225"/>
          </a:xfrm>
          <a:prstGeom prst="rect">
            <a:avLst/>
          </a:prstGeom>
          <a:noFill/>
          <a:ln>
            <a:noFill/>
          </a:ln>
        </p:spPr>
      </p:pic>
      <p:sp>
        <p:nvSpPr>
          <p:cNvPr id="81" name="Google Shape;81;p15"/>
          <p:cNvSpPr/>
          <p:nvPr/>
        </p:nvSpPr>
        <p:spPr>
          <a:xfrm>
            <a:off x="3622850" y="3808638"/>
            <a:ext cx="1439400" cy="82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82" name="Google Shape;82;p15"/>
          <p:cNvSpPr txBox="1"/>
          <p:nvPr/>
        </p:nvSpPr>
        <p:spPr>
          <a:xfrm>
            <a:off x="1477938" y="3138225"/>
            <a:ext cx="6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Tx, Ty</a:t>
            </a:r>
            <a:endParaRPr>
              <a:latin typeface="Proxima Nova"/>
              <a:ea typeface="Proxima Nova"/>
              <a:cs typeface="Proxima Nova"/>
              <a:sym typeface="Proxima Nova"/>
            </a:endParaRPr>
          </a:p>
        </p:txBody>
      </p:sp>
      <p:sp>
        <p:nvSpPr>
          <p:cNvPr id="83" name="Google Shape;83;p15"/>
          <p:cNvSpPr txBox="1"/>
          <p:nvPr/>
        </p:nvSpPr>
        <p:spPr>
          <a:xfrm>
            <a:off x="6142500" y="2204700"/>
            <a:ext cx="177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Position and Velocity</a:t>
            </a:r>
            <a:endParaRPr>
              <a:latin typeface="Proxima Nova"/>
              <a:ea typeface="Proxima Nova"/>
              <a:cs typeface="Proxima Nova"/>
              <a:sym typeface="Proxima Nova"/>
            </a:endParaRPr>
          </a:p>
        </p:txBody>
      </p:sp>
      <p:sp>
        <p:nvSpPr>
          <p:cNvPr id="84" name="Google Shape;84;p15"/>
          <p:cNvSpPr txBox="1"/>
          <p:nvPr/>
        </p:nvSpPr>
        <p:spPr>
          <a:xfrm>
            <a:off x="7373700" y="3924613"/>
            <a:ext cx="177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Desired position and velocity</a:t>
            </a:r>
            <a:endParaRPr>
              <a:latin typeface="Proxima Nova"/>
              <a:ea typeface="Proxima Nova"/>
              <a:cs typeface="Proxima Nova"/>
              <a:sym typeface="Proxima Nova"/>
            </a:endParaRPr>
          </a:p>
        </p:txBody>
      </p:sp>
      <p:sp>
        <p:nvSpPr>
          <p:cNvPr id="85" name="Google Shape;85;p15"/>
          <p:cNvSpPr/>
          <p:nvPr/>
        </p:nvSpPr>
        <p:spPr>
          <a:xfrm>
            <a:off x="6281100" y="4007275"/>
            <a:ext cx="473100" cy="473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cxnSp>
        <p:nvCxnSpPr>
          <p:cNvPr id="86" name="Google Shape;86;p15"/>
          <p:cNvCxnSpPr>
            <a:stCxn id="81" idx="1"/>
            <a:endCxn id="82" idx="2"/>
          </p:cNvCxnSpPr>
          <p:nvPr/>
        </p:nvCxnSpPr>
        <p:spPr>
          <a:xfrm rot="10800000">
            <a:off x="1791050" y="3538338"/>
            <a:ext cx="1831800" cy="682800"/>
          </a:xfrm>
          <a:prstGeom prst="bentConnector2">
            <a:avLst/>
          </a:prstGeom>
          <a:noFill/>
          <a:ln cap="flat" cmpd="sng" w="28575">
            <a:solidFill>
              <a:schemeClr val="dk2"/>
            </a:solidFill>
            <a:prstDash val="solid"/>
            <a:round/>
            <a:headEnd len="med" w="med" type="none"/>
            <a:tailEnd len="med" w="med" type="none"/>
          </a:ln>
        </p:spPr>
      </p:cxnSp>
      <p:cxnSp>
        <p:nvCxnSpPr>
          <p:cNvPr id="87" name="Google Shape;87;p15"/>
          <p:cNvCxnSpPr>
            <a:stCxn id="80" idx="1"/>
            <a:endCxn id="82" idx="0"/>
          </p:cNvCxnSpPr>
          <p:nvPr/>
        </p:nvCxnSpPr>
        <p:spPr>
          <a:xfrm flipH="1">
            <a:off x="1791125" y="2512487"/>
            <a:ext cx="1500900" cy="625800"/>
          </a:xfrm>
          <a:prstGeom prst="bentConnector2">
            <a:avLst/>
          </a:prstGeom>
          <a:noFill/>
          <a:ln cap="flat" cmpd="sng" w="28575">
            <a:solidFill>
              <a:schemeClr val="dk2"/>
            </a:solidFill>
            <a:prstDash val="solid"/>
            <a:round/>
            <a:headEnd len="med" w="med" type="stealth"/>
            <a:tailEnd len="med" w="med" type="none"/>
          </a:ln>
        </p:spPr>
      </p:cxnSp>
      <p:cxnSp>
        <p:nvCxnSpPr>
          <p:cNvPr id="88" name="Google Shape;88;p15"/>
          <p:cNvCxnSpPr>
            <a:stCxn id="83" idx="1"/>
            <a:endCxn id="80" idx="3"/>
          </p:cNvCxnSpPr>
          <p:nvPr/>
        </p:nvCxnSpPr>
        <p:spPr>
          <a:xfrm flipH="1">
            <a:off x="5062200" y="2512500"/>
            <a:ext cx="1080300" cy="600"/>
          </a:xfrm>
          <a:prstGeom prst="bentConnector3">
            <a:avLst>
              <a:gd fmla="val 49998" name="adj1"/>
            </a:avLst>
          </a:prstGeom>
          <a:noFill/>
          <a:ln cap="flat" cmpd="sng" w="28575">
            <a:solidFill>
              <a:schemeClr val="dk2"/>
            </a:solidFill>
            <a:prstDash val="solid"/>
            <a:round/>
            <a:headEnd len="med" w="med" type="stealth"/>
            <a:tailEnd len="med" w="med" type="none"/>
          </a:ln>
        </p:spPr>
      </p:cxnSp>
      <p:cxnSp>
        <p:nvCxnSpPr>
          <p:cNvPr id="89" name="Google Shape;89;p15"/>
          <p:cNvCxnSpPr>
            <a:stCxn id="85" idx="0"/>
          </p:cNvCxnSpPr>
          <p:nvPr/>
        </p:nvCxnSpPr>
        <p:spPr>
          <a:xfrm rot="-5400000">
            <a:off x="5905800" y="3393925"/>
            <a:ext cx="1225200" cy="1500"/>
          </a:xfrm>
          <a:prstGeom prst="bentConnector3">
            <a:avLst>
              <a:gd fmla="val 50000" name="adj1"/>
            </a:avLst>
          </a:prstGeom>
          <a:noFill/>
          <a:ln cap="flat" cmpd="sng" w="28575">
            <a:solidFill>
              <a:schemeClr val="dk2"/>
            </a:solidFill>
            <a:prstDash val="solid"/>
            <a:round/>
            <a:headEnd len="med" w="med" type="stealth"/>
            <a:tailEnd len="med" w="med" type="none"/>
          </a:ln>
        </p:spPr>
      </p:cxnSp>
      <p:cxnSp>
        <p:nvCxnSpPr>
          <p:cNvPr id="90" name="Google Shape;90;p15"/>
          <p:cNvCxnSpPr>
            <a:stCxn id="85" idx="2"/>
            <a:endCxn id="81" idx="3"/>
          </p:cNvCxnSpPr>
          <p:nvPr/>
        </p:nvCxnSpPr>
        <p:spPr>
          <a:xfrm rot="10800000">
            <a:off x="5062200" y="4221025"/>
            <a:ext cx="1218900" cy="22800"/>
          </a:xfrm>
          <a:prstGeom prst="straightConnector1">
            <a:avLst/>
          </a:prstGeom>
          <a:noFill/>
          <a:ln cap="flat" cmpd="sng" w="28575">
            <a:solidFill>
              <a:schemeClr val="dk2"/>
            </a:solidFill>
            <a:prstDash val="solid"/>
            <a:round/>
            <a:headEnd len="med" w="med" type="none"/>
            <a:tailEnd len="med" w="med" type="stealth"/>
          </a:ln>
        </p:spPr>
      </p:cxnSp>
      <p:cxnSp>
        <p:nvCxnSpPr>
          <p:cNvPr id="91" name="Google Shape;91;p15"/>
          <p:cNvCxnSpPr>
            <a:stCxn id="84" idx="1"/>
            <a:endCxn id="85" idx="6"/>
          </p:cNvCxnSpPr>
          <p:nvPr/>
        </p:nvCxnSpPr>
        <p:spPr>
          <a:xfrm flipH="1">
            <a:off x="6754200" y="4232413"/>
            <a:ext cx="619500" cy="11400"/>
          </a:xfrm>
          <a:prstGeom prst="straightConnector1">
            <a:avLst/>
          </a:prstGeom>
          <a:noFill/>
          <a:ln cap="flat" cmpd="sng" w="28575">
            <a:solidFill>
              <a:schemeClr val="dk2"/>
            </a:solidFill>
            <a:prstDash val="solid"/>
            <a:round/>
            <a:headEnd len="med" w="med" type="none"/>
            <a:tailEnd len="med" w="med" type="stealth"/>
          </a:ln>
        </p:spPr>
      </p:cxnSp>
      <p:sp>
        <p:nvSpPr>
          <p:cNvPr id="92" name="Google Shape;92;p15"/>
          <p:cNvSpPr txBox="1"/>
          <p:nvPr/>
        </p:nvSpPr>
        <p:spPr>
          <a:xfrm>
            <a:off x="5426050" y="3808650"/>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Examples of closed-loop control?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Thermostats!</a:t>
            </a:r>
            <a:endParaRPr/>
          </a:p>
        </p:txBody>
      </p:sp>
      <p:pic>
        <p:nvPicPr>
          <p:cNvPr id="103" name="Google Shape;103;p17"/>
          <p:cNvPicPr preferRelativeResize="0"/>
          <p:nvPr/>
        </p:nvPicPr>
        <p:blipFill>
          <a:blip r:embed="rId3">
            <a:alphaModFix/>
          </a:blip>
          <a:stretch>
            <a:fillRect/>
          </a:stretch>
        </p:blipFill>
        <p:spPr>
          <a:xfrm>
            <a:off x="1468950" y="1181850"/>
            <a:ext cx="6143625" cy="335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Launching and Landing Rockets</a:t>
            </a:r>
            <a:endParaRPr/>
          </a:p>
        </p:txBody>
      </p:sp>
      <p:pic>
        <p:nvPicPr>
          <p:cNvPr descr="Jun.30 -- SpaceX launches 88 satellites, including three for Starlink, into orbit. Elon Musk says he wants to use the Starlink satellites to beam broadband internet everywhere in the world except the polar regions by August. After this latest launch, the Falcon 9 first stage rocket came back to Earth and landed at Cape Canaveral, instead of on a drone ship out in the ocean." id="109" name="Google Shape;109;p18" title="SpaceX Nails Landing of Reusable Rocket on Land">
            <a:hlinkClick r:id="rId3"/>
          </p:cNvPr>
          <p:cNvPicPr preferRelativeResize="0"/>
          <p:nvPr/>
        </p:nvPicPr>
        <p:blipFill>
          <a:blip r:embed="rId4">
            <a:alphaModFix/>
          </a:blip>
          <a:stretch>
            <a:fillRect/>
          </a:stretch>
        </p:blipFill>
        <p:spPr>
          <a:xfrm>
            <a:off x="1758225" y="1017725"/>
            <a:ext cx="5118925" cy="383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Autonomous flying</a:t>
            </a:r>
            <a:endParaRPr/>
          </a:p>
        </p:txBody>
      </p:sp>
      <p:pic>
        <p:nvPicPr>
          <p:cNvPr descr="Gate to gate autonomous flight demo - Feb 2021" id="115" name="Google Shape;115;p19" title="Xwing - Gate to Gate demo - Feb 2021">
            <a:hlinkClick r:id="rId3"/>
          </p:cNvPr>
          <p:cNvPicPr preferRelativeResize="0"/>
          <p:nvPr/>
        </p:nvPicPr>
        <p:blipFill>
          <a:blip r:embed="rId4">
            <a:alphaModFix/>
          </a:blip>
          <a:stretch>
            <a:fillRect/>
          </a:stretch>
        </p:blipFill>
        <p:spPr>
          <a:xfrm>
            <a:off x="2428200" y="11375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design a closed-loop controller?</a:t>
            </a:r>
            <a:endParaRPr/>
          </a:p>
        </p:txBody>
      </p:sp>
      <p:pic>
        <p:nvPicPr>
          <p:cNvPr id="121" name="Google Shape;121;p20"/>
          <p:cNvPicPr preferRelativeResize="0"/>
          <p:nvPr/>
        </p:nvPicPr>
        <p:blipFill>
          <a:blip r:embed="rId3">
            <a:alphaModFix/>
          </a:blip>
          <a:stretch>
            <a:fillRect/>
          </a:stretch>
        </p:blipFill>
        <p:spPr>
          <a:xfrm>
            <a:off x="2048700" y="1597950"/>
            <a:ext cx="1770225" cy="1770225"/>
          </a:xfrm>
          <a:prstGeom prst="rect">
            <a:avLst/>
          </a:prstGeom>
          <a:noFill/>
          <a:ln>
            <a:noFill/>
          </a:ln>
        </p:spPr>
      </p:pic>
      <p:sp>
        <p:nvSpPr>
          <p:cNvPr id="122" name="Google Shape;122;p20"/>
          <p:cNvSpPr/>
          <p:nvPr/>
        </p:nvSpPr>
        <p:spPr>
          <a:xfrm>
            <a:off x="5881350" y="2314225"/>
            <a:ext cx="448500" cy="40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nvSpPr>
        <p:spPr>
          <a:xfrm>
            <a:off x="5807925" y="1294575"/>
            <a:ext cx="6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goal</a:t>
            </a:r>
            <a:endParaRPr>
              <a:latin typeface="Proxima Nova"/>
              <a:ea typeface="Proxima Nova"/>
              <a:cs typeface="Proxima Nova"/>
              <a:sym typeface="Proxima Nova"/>
            </a:endParaRPr>
          </a:p>
        </p:txBody>
      </p:sp>
      <p:cxnSp>
        <p:nvCxnSpPr>
          <p:cNvPr id="124" name="Google Shape;124;p20"/>
          <p:cNvCxnSpPr>
            <a:stCxn id="121" idx="0"/>
            <a:endCxn id="121" idx="2"/>
          </p:cNvCxnSpPr>
          <p:nvPr/>
        </p:nvCxnSpPr>
        <p:spPr>
          <a:xfrm>
            <a:off x="2933812" y="1597950"/>
            <a:ext cx="0" cy="1770300"/>
          </a:xfrm>
          <a:prstGeom prst="straightConnector1">
            <a:avLst/>
          </a:prstGeom>
          <a:noFill/>
          <a:ln cap="flat" cmpd="sng" w="9525">
            <a:solidFill>
              <a:schemeClr val="dk1"/>
            </a:solidFill>
            <a:prstDash val="solid"/>
            <a:round/>
            <a:headEnd len="med" w="med" type="none"/>
            <a:tailEnd len="med" w="med" type="none"/>
          </a:ln>
        </p:spPr>
      </p:cxnSp>
      <p:cxnSp>
        <p:nvCxnSpPr>
          <p:cNvPr id="125" name="Google Shape;125;p20"/>
          <p:cNvCxnSpPr/>
          <p:nvPr/>
        </p:nvCxnSpPr>
        <p:spPr>
          <a:xfrm>
            <a:off x="6105612" y="1676925"/>
            <a:ext cx="0" cy="1770300"/>
          </a:xfrm>
          <a:prstGeom prst="straightConnector1">
            <a:avLst/>
          </a:prstGeom>
          <a:noFill/>
          <a:ln cap="flat" cmpd="sng" w="9525">
            <a:solidFill>
              <a:schemeClr val="dk1"/>
            </a:solidFill>
            <a:prstDash val="solid"/>
            <a:round/>
            <a:headEnd len="med" w="med" type="none"/>
            <a:tailEnd len="med" w="med" type="none"/>
          </a:ln>
        </p:spPr>
      </p:cxnSp>
      <p:sp>
        <p:nvSpPr>
          <p:cNvPr id="126" name="Google Shape;126;p20"/>
          <p:cNvSpPr txBox="1"/>
          <p:nvPr/>
        </p:nvSpPr>
        <p:spPr>
          <a:xfrm>
            <a:off x="2588230" y="1197750"/>
            <a:ext cx="95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position</a:t>
            </a:r>
            <a:endParaRPr>
              <a:latin typeface="Proxima Nova"/>
              <a:ea typeface="Proxima Nova"/>
              <a:cs typeface="Proxima Nova"/>
              <a:sym typeface="Proxima Nova"/>
            </a:endParaRPr>
          </a:p>
        </p:txBody>
      </p:sp>
      <p:cxnSp>
        <p:nvCxnSpPr>
          <p:cNvPr id="127" name="Google Shape;127;p20"/>
          <p:cNvCxnSpPr/>
          <p:nvPr/>
        </p:nvCxnSpPr>
        <p:spPr>
          <a:xfrm>
            <a:off x="2928525" y="3189875"/>
            <a:ext cx="3173100" cy="32400"/>
          </a:xfrm>
          <a:prstGeom prst="straightConnector1">
            <a:avLst/>
          </a:prstGeom>
          <a:noFill/>
          <a:ln cap="flat" cmpd="sng" w="28575">
            <a:solidFill>
              <a:schemeClr val="dk2"/>
            </a:solidFill>
            <a:prstDash val="solid"/>
            <a:round/>
            <a:headEnd len="med" w="med" type="none"/>
            <a:tailEnd len="med" w="med" type="triangle"/>
          </a:ln>
        </p:spPr>
      </p:cxnSp>
      <p:sp>
        <p:nvSpPr>
          <p:cNvPr id="128" name="Google Shape;128;p20"/>
          <p:cNvSpPr txBox="1"/>
          <p:nvPr/>
        </p:nvSpPr>
        <p:spPr>
          <a:xfrm>
            <a:off x="3547020" y="3283375"/>
            <a:ext cx="187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 = goal - position</a:t>
            </a:r>
            <a:endParaRPr>
              <a:latin typeface="Proxima Nova"/>
              <a:ea typeface="Proxima Nova"/>
              <a:cs typeface="Proxima Nova"/>
              <a:sym typeface="Proxima Nova"/>
            </a:endParaRPr>
          </a:p>
        </p:txBody>
      </p:sp>
      <p:sp>
        <p:nvSpPr>
          <p:cNvPr id="129" name="Google Shape;129;p20"/>
          <p:cNvSpPr txBox="1"/>
          <p:nvPr/>
        </p:nvSpPr>
        <p:spPr>
          <a:xfrm>
            <a:off x="155150" y="3797800"/>
            <a:ext cx="4053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What should we do if we have positive error?</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a:t>
            </a:r>
            <a:r>
              <a:rPr b="1" lang="en">
                <a:latin typeface="Proxima Nova"/>
                <a:ea typeface="Proxima Nova"/>
                <a:cs typeface="Proxima Nova"/>
                <a:sym typeface="Proxima Nova"/>
              </a:rPr>
              <a:t>Thrust to the right</a:t>
            </a:r>
            <a:endParaRPr b="1">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Negative error?</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a:t>
            </a:r>
            <a:r>
              <a:rPr b="1" lang="en">
                <a:latin typeface="Proxima Nova"/>
                <a:ea typeface="Proxima Nova"/>
                <a:cs typeface="Proxima Nova"/>
                <a:sym typeface="Proxima Nova"/>
              </a:rPr>
              <a:t>Thrust to the left</a:t>
            </a:r>
            <a:endParaRPr b="1">
              <a:latin typeface="Proxima Nova"/>
              <a:ea typeface="Proxima Nova"/>
              <a:cs typeface="Proxima Nova"/>
              <a:sym typeface="Proxima Nova"/>
            </a:endParaRPr>
          </a:p>
        </p:txBody>
      </p:sp>
      <p:sp>
        <p:nvSpPr>
          <p:cNvPr id="130" name="Google Shape;130;p20"/>
          <p:cNvSpPr txBox="1"/>
          <p:nvPr/>
        </p:nvSpPr>
        <p:spPr>
          <a:xfrm>
            <a:off x="4572000" y="3744675"/>
            <a:ext cx="4053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What should we do if the error is larger in magnitude?</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a:t>
            </a:r>
            <a:r>
              <a:rPr b="1" lang="en">
                <a:latin typeface="Proxima Nova"/>
                <a:ea typeface="Proxima Nova"/>
                <a:cs typeface="Proxima Nova"/>
                <a:sym typeface="Proxima Nova"/>
              </a:rPr>
              <a:t>Apply more thrust</a:t>
            </a:r>
            <a:endParaRPr b="1">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Lower in magnitude</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a:t>
            </a:r>
            <a:r>
              <a:rPr b="1" lang="en">
                <a:latin typeface="Proxima Nova"/>
                <a:ea typeface="Proxima Nova"/>
                <a:cs typeface="Proxima Nova"/>
                <a:sym typeface="Proxima Nova"/>
              </a:rPr>
              <a:t>Apply less thrust</a:t>
            </a:r>
            <a:endParaRPr b="1">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0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design a closed-loop controller?</a:t>
            </a:r>
            <a:endParaRPr/>
          </a:p>
        </p:txBody>
      </p:sp>
      <p:pic>
        <p:nvPicPr>
          <p:cNvPr id="136" name="Google Shape;136;p21"/>
          <p:cNvPicPr preferRelativeResize="0"/>
          <p:nvPr/>
        </p:nvPicPr>
        <p:blipFill>
          <a:blip r:embed="rId3">
            <a:alphaModFix/>
          </a:blip>
          <a:stretch>
            <a:fillRect/>
          </a:stretch>
        </p:blipFill>
        <p:spPr>
          <a:xfrm>
            <a:off x="2048700" y="1597950"/>
            <a:ext cx="1770225" cy="1770225"/>
          </a:xfrm>
          <a:prstGeom prst="rect">
            <a:avLst/>
          </a:prstGeom>
          <a:noFill/>
          <a:ln>
            <a:noFill/>
          </a:ln>
        </p:spPr>
      </p:pic>
      <p:sp>
        <p:nvSpPr>
          <p:cNvPr id="137" name="Google Shape;137;p21"/>
          <p:cNvSpPr/>
          <p:nvPr/>
        </p:nvSpPr>
        <p:spPr>
          <a:xfrm>
            <a:off x="5881350" y="2314225"/>
            <a:ext cx="448500" cy="40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nvSpPr>
        <p:spPr>
          <a:xfrm>
            <a:off x="5807925" y="1294575"/>
            <a:ext cx="6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goal</a:t>
            </a:r>
            <a:endParaRPr>
              <a:latin typeface="Proxima Nova"/>
              <a:ea typeface="Proxima Nova"/>
              <a:cs typeface="Proxima Nova"/>
              <a:sym typeface="Proxima Nova"/>
            </a:endParaRPr>
          </a:p>
        </p:txBody>
      </p:sp>
      <p:cxnSp>
        <p:nvCxnSpPr>
          <p:cNvPr id="139" name="Google Shape;139;p21"/>
          <p:cNvCxnSpPr>
            <a:stCxn id="136" idx="0"/>
            <a:endCxn id="136" idx="2"/>
          </p:cNvCxnSpPr>
          <p:nvPr/>
        </p:nvCxnSpPr>
        <p:spPr>
          <a:xfrm>
            <a:off x="2933812" y="1597950"/>
            <a:ext cx="0" cy="1770300"/>
          </a:xfrm>
          <a:prstGeom prst="straightConnector1">
            <a:avLst/>
          </a:prstGeom>
          <a:noFill/>
          <a:ln cap="flat" cmpd="sng" w="9525">
            <a:solidFill>
              <a:schemeClr val="dk1"/>
            </a:solidFill>
            <a:prstDash val="solid"/>
            <a:round/>
            <a:headEnd len="med" w="med" type="none"/>
            <a:tailEnd len="med" w="med" type="none"/>
          </a:ln>
        </p:spPr>
      </p:cxnSp>
      <p:cxnSp>
        <p:nvCxnSpPr>
          <p:cNvPr id="140" name="Google Shape;140;p21"/>
          <p:cNvCxnSpPr/>
          <p:nvPr/>
        </p:nvCxnSpPr>
        <p:spPr>
          <a:xfrm>
            <a:off x="6105612" y="1676925"/>
            <a:ext cx="0" cy="1770300"/>
          </a:xfrm>
          <a:prstGeom prst="straightConnector1">
            <a:avLst/>
          </a:prstGeom>
          <a:noFill/>
          <a:ln cap="flat" cmpd="sng" w="9525">
            <a:solidFill>
              <a:schemeClr val="dk1"/>
            </a:solidFill>
            <a:prstDash val="solid"/>
            <a:round/>
            <a:headEnd len="med" w="med" type="none"/>
            <a:tailEnd len="med" w="med" type="none"/>
          </a:ln>
        </p:spPr>
      </p:cxnSp>
      <p:sp>
        <p:nvSpPr>
          <p:cNvPr id="141" name="Google Shape;141;p21"/>
          <p:cNvSpPr txBox="1"/>
          <p:nvPr/>
        </p:nvSpPr>
        <p:spPr>
          <a:xfrm>
            <a:off x="2588230" y="1197750"/>
            <a:ext cx="95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position</a:t>
            </a:r>
            <a:endParaRPr>
              <a:latin typeface="Proxima Nova"/>
              <a:ea typeface="Proxima Nova"/>
              <a:cs typeface="Proxima Nova"/>
              <a:sym typeface="Proxima Nova"/>
            </a:endParaRPr>
          </a:p>
        </p:txBody>
      </p:sp>
      <p:cxnSp>
        <p:nvCxnSpPr>
          <p:cNvPr id="142" name="Google Shape;142;p21"/>
          <p:cNvCxnSpPr/>
          <p:nvPr/>
        </p:nvCxnSpPr>
        <p:spPr>
          <a:xfrm>
            <a:off x="2928525" y="3189875"/>
            <a:ext cx="3173100" cy="32400"/>
          </a:xfrm>
          <a:prstGeom prst="straightConnector1">
            <a:avLst/>
          </a:prstGeom>
          <a:noFill/>
          <a:ln cap="flat" cmpd="sng" w="28575">
            <a:solidFill>
              <a:schemeClr val="dk2"/>
            </a:solidFill>
            <a:prstDash val="solid"/>
            <a:round/>
            <a:headEnd len="med" w="med" type="none"/>
            <a:tailEnd len="med" w="med" type="triangle"/>
          </a:ln>
        </p:spPr>
      </p:cxnSp>
      <p:sp>
        <p:nvSpPr>
          <p:cNvPr id="143" name="Google Shape;143;p21"/>
          <p:cNvSpPr txBox="1"/>
          <p:nvPr/>
        </p:nvSpPr>
        <p:spPr>
          <a:xfrm>
            <a:off x="3547020" y="3283375"/>
            <a:ext cx="187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 = goal - position</a:t>
            </a:r>
            <a:endParaRPr>
              <a:latin typeface="Proxima Nova"/>
              <a:ea typeface="Proxima Nova"/>
              <a:cs typeface="Proxima Nova"/>
              <a:sym typeface="Proxima Nova"/>
            </a:endParaRPr>
          </a:p>
        </p:txBody>
      </p:sp>
      <p:sp>
        <p:nvSpPr>
          <p:cNvPr id="144" name="Google Shape;144;p21"/>
          <p:cNvSpPr txBox="1"/>
          <p:nvPr/>
        </p:nvSpPr>
        <p:spPr>
          <a:xfrm>
            <a:off x="840325" y="3882200"/>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Proportional</a:t>
            </a:r>
            <a:r>
              <a:rPr lang="en">
                <a:latin typeface="Proxima Nova"/>
                <a:ea typeface="Proxima Nova"/>
                <a:cs typeface="Proxima Nova"/>
                <a:sym typeface="Proxima Nova"/>
              </a:rPr>
              <a:t> Control:</a:t>
            </a:r>
            <a:endParaRPr>
              <a:latin typeface="Proxima Nova"/>
              <a:ea typeface="Proxima Nova"/>
              <a:cs typeface="Proxima Nova"/>
              <a:sym typeface="Proxima Nova"/>
            </a:endParaRPr>
          </a:p>
        </p:txBody>
      </p:sp>
      <p:sp>
        <p:nvSpPr>
          <p:cNvPr id="145" name="Google Shape;145;p21"/>
          <p:cNvSpPr txBox="1"/>
          <p:nvPr/>
        </p:nvSpPr>
        <p:spPr>
          <a:xfrm>
            <a:off x="2708300" y="3820700"/>
            <a:ext cx="2447100" cy="52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Proxima Nova"/>
                <a:ea typeface="Proxima Nova"/>
                <a:cs typeface="Proxima Nova"/>
                <a:sym typeface="Proxima Nova"/>
              </a:rPr>
              <a:t>Thrust = Kp * error</a:t>
            </a:r>
            <a:endParaRPr sz="2200">
              <a:latin typeface="Proxima Nova"/>
              <a:ea typeface="Proxima Nova"/>
              <a:cs typeface="Proxima Nova"/>
              <a:sym typeface="Proxima Nova"/>
            </a:endParaRPr>
          </a:p>
        </p:txBody>
      </p:sp>
      <p:sp>
        <p:nvSpPr>
          <p:cNvPr id="146" name="Google Shape;146;p21"/>
          <p:cNvSpPr txBox="1"/>
          <p:nvPr/>
        </p:nvSpPr>
        <p:spPr>
          <a:xfrm>
            <a:off x="4233625" y="4481025"/>
            <a:ext cx="46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“gain”</a:t>
            </a:r>
            <a:endParaRPr>
              <a:latin typeface="Proxima Nova"/>
              <a:ea typeface="Proxima Nova"/>
              <a:cs typeface="Proxima Nova"/>
              <a:sym typeface="Proxima Nova"/>
            </a:endParaRPr>
          </a:p>
        </p:txBody>
      </p:sp>
      <p:cxnSp>
        <p:nvCxnSpPr>
          <p:cNvPr id="147" name="Google Shape;147;p21"/>
          <p:cNvCxnSpPr/>
          <p:nvPr/>
        </p:nvCxnSpPr>
        <p:spPr>
          <a:xfrm rot="10800000">
            <a:off x="4053325" y="4307350"/>
            <a:ext cx="180300" cy="23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