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1e13ac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3e1e13ac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e1e13ac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e1e13ac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3e1e13ac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3e1e13ac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3e1e13ac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3e1e13ac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e1e13ac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e1e13ac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e1e13ac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3e1e13ac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3e1e13ac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3e1e13ac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3e1e13ac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3e1e13ac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3e1e13ac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3e1e13ac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3e1e13ac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3e1e13ac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e1e13ac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e1e13ac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3e1e13ac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3e1e13ac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3e1e13ac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3e1e13ac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3e1e13ac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3e1e13ac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3e1e13aca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3e1e13ac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3e1e13ac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3e1e13ac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e1e13ac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e1e13ac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e1e13ac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e1e13ac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e1e13ac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e1e13ac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e1e13ac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3e1e13ac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e1e13ac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e1e13ac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e1e13ac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e1e13ac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e1e13ac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e1e13ac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AI4All 2021 Robotics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our data looks different?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00" y="1017725"/>
            <a:ext cx="4711524" cy="31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737125" y="4302125"/>
            <a:ext cx="73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 it out! (Exercise 2)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do?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750" y="1111050"/>
            <a:ext cx="4426151" cy="29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6145125" y="1725400"/>
            <a:ext cx="1447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MSE: 41.8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a: 0.273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b: 26.138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041675" y="4302150"/>
            <a:ext cx="69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Maybe a line is not the best function to fit our data. Let’s try something else!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a parabola!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360425" y="1284825"/>
            <a:ext cx="323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y = 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30000" lang="en" sz="27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+ 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+ c</a:t>
            </a:r>
            <a:endParaRPr sz="2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6" name="Google Shape;156;p24"/>
          <p:cNvCxnSpPr/>
          <p:nvPr/>
        </p:nvCxnSpPr>
        <p:spPr>
          <a:xfrm rot="10800000">
            <a:off x="4321675" y="1065900"/>
            <a:ext cx="11400" cy="2910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4327375" y="3971075"/>
            <a:ext cx="3464700" cy="17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7603725" y="3931100"/>
            <a:ext cx="2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983300" y="985850"/>
            <a:ext cx="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572000" y="1669450"/>
            <a:ext cx="3110912" cy="1976275"/>
          </a:xfrm>
          <a:custGeom>
            <a:rect b="b" l="l" r="r" t="t"/>
            <a:pathLst>
              <a:path extrusionOk="0" h="79051" w="75343">
                <a:moveTo>
                  <a:pt x="0" y="79051"/>
                </a:moveTo>
                <a:cubicBezTo>
                  <a:pt x="0" y="61641"/>
                  <a:pt x="4946" y="44207"/>
                  <a:pt x="11644" y="28137"/>
                </a:cubicBezTo>
                <a:cubicBezTo>
                  <a:pt x="15128" y="19778"/>
                  <a:pt x="18028" y="10571"/>
                  <a:pt x="24429" y="4164"/>
                </a:cubicBezTo>
                <a:cubicBezTo>
                  <a:pt x="28513" y="76"/>
                  <a:pt x="35591" y="-437"/>
                  <a:pt x="41325" y="282"/>
                </a:cubicBezTo>
                <a:cubicBezTo>
                  <a:pt x="48910" y="1233"/>
                  <a:pt x="55307" y="8878"/>
                  <a:pt x="57991" y="16036"/>
                </a:cubicBezTo>
                <a:cubicBezTo>
                  <a:pt x="65511" y="36093"/>
                  <a:pt x="70153" y="57127"/>
                  <a:pt x="75343" y="77909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24"/>
          <p:cNvSpPr txBox="1"/>
          <p:nvPr/>
        </p:nvSpPr>
        <p:spPr>
          <a:xfrm>
            <a:off x="782775" y="2152225"/>
            <a:ext cx="27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Parameters: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28425" y="2869700"/>
            <a:ext cx="27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Try it out! (Exercise 3)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it work better?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5" y="1182737"/>
            <a:ext cx="4105425" cy="27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849450" y="1308725"/>
            <a:ext cx="1447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MSE: 8.32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a: -0.00086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b: 0.526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c:</a:t>
            </a: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14.8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849450" y="3697100"/>
            <a:ext cx="421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Final model: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score =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-0.00086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time</a:t>
            </a:r>
            <a:r>
              <a:rPr baseline="30000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+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36.656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 time +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14.8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summarize!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7"/>
          <p:cNvCxnSpPr>
            <a:stCxn id="181" idx="2"/>
            <a:endCxn id="182" idx="0"/>
          </p:cNvCxnSpPr>
          <p:nvPr/>
        </p:nvCxnSpPr>
        <p:spPr>
          <a:xfrm>
            <a:off x="4637500" y="2994275"/>
            <a:ext cx="0" cy="6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supervised learning model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594500" y="1282650"/>
            <a:ext cx="428100" cy="42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1079600" y="1296600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Gather your data.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3037450" y="1282650"/>
            <a:ext cx="428100" cy="42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" y="1829950"/>
            <a:ext cx="1803600" cy="12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3562600" y="1214350"/>
            <a:ext cx="23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Choose a model class and define the parameters.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562600" y="1886075"/>
            <a:ext cx="2149800" cy="110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f(x)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x +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f(x) =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30000" lang="en" sz="12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+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+ c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f(x) =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sin(x)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b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30000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c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f(x) =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neural network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6005250" y="1282650"/>
            <a:ext cx="428100" cy="42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6574100" y="1188900"/>
            <a:ext cx="23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Determine a “score” to evaluate your model.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275" y="1975686"/>
            <a:ext cx="1484739" cy="10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6656175" y="1733600"/>
            <a:ext cx="194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mean squared error</a:t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27"/>
          <p:cNvCxnSpPr>
            <a:endCxn id="190" idx="0"/>
          </p:cNvCxnSpPr>
          <p:nvPr/>
        </p:nvCxnSpPr>
        <p:spPr>
          <a:xfrm flipH="1">
            <a:off x="7725050" y="866100"/>
            <a:ext cx="726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7"/>
          <p:cNvSpPr txBox="1"/>
          <p:nvPr/>
        </p:nvSpPr>
        <p:spPr>
          <a:xfrm>
            <a:off x="6199575" y="312325"/>
            <a:ext cx="27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is sometimes called the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loss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or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loss 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3109650" y="3152850"/>
            <a:ext cx="428100" cy="42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655675" y="3166800"/>
            <a:ext cx="23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Optimize your parameters.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3562600" y="3662675"/>
            <a:ext cx="2149800" cy="54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Optimizer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7" name="Google Shape;197;p27"/>
          <p:cNvCxnSpPr>
            <a:stCxn id="187" idx="2"/>
            <a:endCxn id="182" idx="1"/>
          </p:cNvCxnSpPr>
          <p:nvPr/>
        </p:nvCxnSpPr>
        <p:spPr>
          <a:xfrm flipH="1" rot="-5400000">
            <a:off x="2130475" y="2501850"/>
            <a:ext cx="883500" cy="1980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7"/>
          <p:cNvCxnSpPr>
            <a:stCxn id="191" idx="2"/>
            <a:endCxn id="182" idx="3"/>
          </p:cNvCxnSpPr>
          <p:nvPr/>
        </p:nvCxnSpPr>
        <p:spPr>
          <a:xfrm rot="5400000">
            <a:off x="6146295" y="2546411"/>
            <a:ext cx="953400" cy="182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>
            <a:stCxn id="182" idx="2"/>
          </p:cNvCxnSpPr>
          <p:nvPr/>
        </p:nvCxnSpPr>
        <p:spPr>
          <a:xfrm>
            <a:off x="4637500" y="4205075"/>
            <a:ext cx="39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7"/>
          <p:cNvSpPr/>
          <p:nvPr/>
        </p:nvSpPr>
        <p:spPr>
          <a:xfrm>
            <a:off x="3401800" y="4439075"/>
            <a:ext cx="2471400" cy="42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6109688" y="4144300"/>
            <a:ext cx="428100" cy="42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6655713" y="4158250"/>
            <a:ext cx="23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choose a model class?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using MSE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50" y="2186275"/>
            <a:ext cx="3319299" cy="22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366125" y="1111425"/>
            <a:ext cx="53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Model class: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polynomial with degree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Plan: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vary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pick the one with the lowest MSE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00375" y="1718175"/>
            <a:ext cx="3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Degree: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MSE: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0.0116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050" y="2186275"/>
            <a:ext cx="3319299" cy="22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4234350" y="1718175"/>
            <a:ext cx="3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Degree: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 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MSE: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flipH="1" rot="10800000">
            <a:off x="183475" y="1659450"/>
            <a:ext cx="85047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9"/>
          <p:cNvSpPr txBox="1"/>
          <p:nvPr/>
        </p:nvSpPr>
        <p:spPr>
          <a:xfrm>
            <a:off x="1062475" y="4530450"/>
            <a:ext cx="7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Maybe that wasn’t the best plan...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7752100" y="2818825"/>
            <a:ext cx="12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Overfitting!!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932425" y="820325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 it out! (Exercise 4)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detect overfitting?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11700" y="1061150"/>
            <a:ext cx="8188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try leaving some points out of our training: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00" y="1583075"/>
            <a:ext cx="5010432" cy="32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>
            <a:off x="6587700" y="1824925"/>
            <a:ext cx="166800" cy="15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6833100" y="1704775"/>
            <a:ext cx="19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 on these points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6587700" y="2291700"/>
            <a:ext cx="166800" cy="159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6833100" y="2171550"/>
            <a:ext cx="19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on these points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help detect overfitting?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00" y="2180825"/>
            <a:ext cx="3445526" cy="23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375" y="2180825"/>
            <a:ext cx="3445526" cy="234428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851300" y="1094325"/>
            <a:ext cx="254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Degree: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MSE Train: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0.00857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MSE Test: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0.03109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4896450" y="1094325"/>
            <a:ext cx="254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Degree: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MSE Train: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MSE Test: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86.43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6136775" y="586325"/>
            <a:ext cx="25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 it out! (Exercise 5)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supervised learning?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vs. Test Set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311700" y="1152475"/>
            <a:ext cx="85206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common in machine learning to </a:t>
            </a:r>
            <a:r>
              <a:rPr lang="en">
                <a:solidFill>
                  <a:schemeClr val="dk2"/>
                </a:solidFill>
              </a:rPr>
              <a:t>set aside a small portion of your data</a:t>
            </a:r>
            <a:r>
              <a:rPr lang="en"/>
              <a:t> to use as a </a:t>
            </a:r>
            <a:r>
              <a:rPr lang="en">
                <a:solidFill>
                  <a:schemeClr val="dk2"/>
                </a:solidFill>
              </a:rPr>
              <a:t>test set</a:t>
            </a:r>
            <a:r>
              <a:rPr lang="en"/>
              <a:t>.</a:t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1639000" y="2018950"/>
            <a:ext cx="19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Train Set</a:t>
            </a:r>
            <a:endParaRPr b="1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5124775" y="2018950"/>
            <a:ext cx="19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Test Set</a:t>
            </a:r>
            <a:endParaRPr b="1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49" y="2419150"/>
            <a:ext cx="2465625" cy="2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069" y="2503144"/>
            <a:ext cx="3261800" cy="1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this </a:t>
            </a:r>
            <a:r>
              <a:rPr lang="en"/>
              <a:t>mysterious “optimizer” 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neural network to take and image of the runway and predict where the aircraft 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of today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notebook for generating data to train our network next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some image processing to do!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</a:t>
            </a:r>
            <a:r>
              <a:rPr lang="en"/>
              <a:t> learning notebook from last year’s AI4All robotics sessions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75" y="1587050"/>
            <a:ext cx="3629775" cy="20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4824075" y="984575"/>
            <a:ext cx="362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Matrix of numbers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RGB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How to decrease amount of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Compression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segmentation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Convert to grayscale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Crop the sky out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are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Crosstrack error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Heading error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an example!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1384725"/>
            <a:ext cx="4654799" cy="31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380850" y="1516750"/>
            <a:ext cx="33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have some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 student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 scores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based on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long they studied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for the test.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76150" y="2500250"/>
            <a:ext cx="335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know you have spent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200 minutes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studying for the test.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Can you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 your score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394500" y="3638650"/>
            <a:ext cx="3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Let’s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fit a line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line?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54500" y="1809950"/>
            <a:ext cx="2357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y = 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x + 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2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 flipH="1" rot="10800000">
            <a:off x="1410675" y="2299750"/>
            <a:ext cx="177000" cy="6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919850" y="293335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Slope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2327950" y="2299750"/>
            <a:ext cx="2928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2179575" y="293335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Intercept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rot="10800000">
            <a:off x="4321675" y="1065900"/>
            <a:ext cx="11400" cy="2910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>
            <a:off x="4327375" y="3971075"/>
            <a:ext cx="3464700" cy="17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 flipH="1" rot="10800000">
            <a:off x="4333100" y="1225500"/>
            <a:ext cx="1198800" cy="210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3971600" y="3151850"/>
            <a:ext cx="2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9" name="Google Shape;89;p16"/>
          <p:cNvCxnSpPr>
            <a:stCxn id="88" idx="3"/>
          </p:cNvCxnSpPr>
          <p:nvPr/>
        </p:nvCxnSpPr>
        <p:spPr>
          <a:xfrm flipH="1" rot="10800000">
            <a:off x="4264400" y="3343250"/>
            <a:ext cx="1428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4711900" y="1980000"/>
            <a:ext cx="2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603725" y="3931100"/>
            <a:ext cx="2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983300" y="985850"/>
            <a:ext cx="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84650" y="4273600"/>
            <a:ext cx="686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We call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the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of our model.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choose the parameters?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587600" y="1116950"/>
            <a:ext cx="9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0.33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55850" y="1116963"/>
            <a:ext cx="9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0.0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75" y="1576600"/>
            <a:ext cx="4862997" cy="32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choose our parameters?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587600" y="1116950"/>
            <a:ext cx="9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0.33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155850" y="1116963"/>
            <a:ext cx="9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0.0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76" y="1576600"/>
            <a:ext cx="4862997" cy="32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457525" y="1762150"/>
            <a:ext cx="29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Calculate </a:t>
            </a: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errors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33.8, 41.1, </a:t>
            </a:r>
            <a:r>
              <a:rPr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r>
              <a:rPr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 , -13.7</a:t>
            </a:r>
            <a:endParaRPr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457525" y="2719350"/>
            <a:ext cx="29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Square them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1142.44</a:t>
            </a:r>
            <a:r>
              <a:rPr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, 1689.21, ... , 187.69</a:t>
            </a:r>
            <a:endParaRPr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495775" y="3579500"/>
            <a:ext cx="293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Average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them to get the </a:t>
            </a: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mean squared error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418.9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638475" y="4250775"/>
            <a:ext cx="606900" cy="31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out! (Exercise 1)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20865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did you do?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50" y="1356925"/>
            <a:ext cx="4709001" cy="31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5950" y="1773550"/>
            <a:ext cx="2608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MSE: 23.3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a:</a:t>
            </a: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0.178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b:</a:t>
            </a:r>
            <a:r>
              <a:rPr lang="en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36.656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Final model: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score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0.178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time +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36.656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our prediction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wanted to guess what our grade would be if we studied for 200 minutes.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78475" y="1807175"/>
            <a:ext cx="85206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Final model: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score = </a:t>
            </a:r>
            <a:r>
              <a:rPr lang="en" sz="1500">
                <a:solidFill>
                  <a:schemeClr val="dk2"/>
                </a:solidFill>
              </a:rPr>
              <a:t>0.178</a:t>
            </a:r>
            <a:r>
              <a:rPr lang="en" sz="1500">
                <a:solidFill>
                  <a:schemeClr val="dk1"/>
                </a:solidFill>
              </a:rPr>
              <a:t> * time + </a:t>
            </a:r>
            <a:r>
              <a:rPr lang="en" sz="1500">
                <a:solidFill>
                  <a:schemeClr val="dk2"/>
                </a:solidFill>
              </a:rPr>
              <a:t>36.656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Plugging in: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score = </a:t>
            </a:r>
            <a:r>
              <a:rPr lang="en" sz="1500">
                <a:solidFill>
                  <a:schemeClr val="dk2"/>
                </a:solidFill>
              </a:rPr>
              <a:t>0.178</a:t>
            </a:r>
            <a:r>
              <a:rPr lang="en" sz="1500">
                <a:solidFill>
                  <a:schemeClr val="dk1"/>
                </a:solidFill>
              </a:rPr>
              <a:t> * 200 + </a:t>
            </a:r>
            <a:r>
              <a:rPr lang="en" sz="1500">
                <a:solidFill>
                  <a:schemeClr val="dk2"/>
                </a:solidFill>
              </a:rPr>
              <a:t>36.656 </a:t>
            </a:r>
            <a:r>
              <a:rPr lang="en" sz="1500">
                <a:solidFill>
                  <a:schemeClr val="dk1"/>
                </a:solidFill>
              </a:rPr>
              <a:t>= 72.256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026000" y="2892300"/>
            <a:ext cx="639300" cy="2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just made a machine learning model!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