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084f053a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084f053a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084f053a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084f053a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162f2395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162f2395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e084f053a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e084f053a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084f053a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e084f053a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e162f23955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e162f23955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3802d74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3802d74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3819b352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3819b352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3819b352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3819b352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3819b352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3819b352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3819b352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3819b352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jpg"/><Relationship Id="rId4" Type="http://schemas.openxmlformats.org/officeDocument/2006/relationships/image" Target="../media/image13.png"/><Relationship Id="rId5" Type="http://schemas.openxmlformats.org/officeDocument/2006/relationships/image" Target="../media/image11.jpg"/><Relationship Id="rId6" Type="http://schemas.openxmlformats.org/officeDocument/2006/relationships/image" Target="../media/image14.jpg"/><Relationship Id="rId7" Type="http://schemas.openxmlformats.org/officeDocument/2006/relationships/image" Target="../media/image1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7.jpg"/><Relationship Id="rId4" Type="http://schemas.openxmlformats.org/officeDocument/2006/relationships/image" Target="../media/image2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1.png"/><Relationship Id="rId5"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F2F6"/>
        </a:solidFill>
      </p:bgPr>
    </p:bg>
    <p:spTree>
      <p:nvGrpSpPr>
        <p:cNvPr id="53" name="Shape 53"/>
        <p:cNvGrpSpPr/>
        <p:nvPr/>
      </p:nvGrpSpPr>
      <p:grpSpPr>
        <a:xfrm>
          <a:off x="0" y="0"/>
          <a:ext cx="0" cy="0"/>
          <a:chOff x="0" y="0"/>
          <a:chExt cx="0" cy="0"/>
        </a:xfrm>
      </p:grpSpPr>
      <p:sp>
        <p:nvSpPr>
          <p:cNvPr id="54" name="Google Shape;54;p13"/>
          <p:cNvSpPr/>
          <p:nvPr/>
        </p:nvSpPr>
        <p:spPr>
          <a:xfrm>
            <a:off x="157050" y="170150"/>
            <a:ext cx="8860500" cy="484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nvSpPr>
        <p:spPr>
          <a:xfrm>
            <a:off x="376025" y="675850"/>
            <a:ext cx="8393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2800"/>
              <a:t>Do </a:t>
            </a:r>
            <a:r>
              <a:rPr b="1" lang="pt-BR" sz="2800">
                <a:solidFill>
                  <a:schemeClr val="dk1"/>
                </a:solidFill>
              </a:rPr>
              <a:t>neotropical flycatchers exclude each other in breeding and wintering grounds?</a:t>
            </a:r>
            <a:endParaRPr b="1" sz="2800"/>
          </a:p>
        </p:txBody>
      </p:sp>
      <p:sp>
        <p:nvSpPr>
          <p:cNvPr id="56" name="Google Shape;56;p13"/>
          <p:cNvSpPr txBox="1"/>
          <p:nvPr/>
        </p:nvSpPr>
        <p:spPr>
          <a:xfrm>
            <a:off x="376025" y="2081025"/>
            <a:ext cx="8138400" cy="792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pt-BR">
                <a:solidFill>
                  <a:schemeClr val="dk1"/>
                </a:solidFill>
              </a:rPr>
              <a:t>Yasmin C. Farias</a:t>
            </a:r>
            <a:r>
              <a:rPr baseline="30000" lang="pt-BR">
                <a:solidFill>
                  <a:schemeClr val="dk1"/>
                </a:solidFill>
              </a:rPr>
              <a:t>1</a:t>
            </a:r>
            <a:r>
              <a:rPr lang="pt-BR">
                <a:solidFill>
                  <a:schemeClr val="dk1"/>
                </a:solidFill>
              </a:rPr>
              <a:t>, Nicole R. M. de Araújo</a:t>
            </a:r>
            <a:r>
              <a:rPr baseline="30000" lang="pt-BR">
                <a:solidFill>
                  <a:srgbClr val="000000"/>
                </a:solidFill>
              </a:rPr>
              <a:t>1</a:t>
            </a:r>
            <a:r>
              <a:rPr lang="pt-BR">
                <a:solidFill>
                  <a:srgbClr val="000000"/>
                </a:solidFill>
              </a:rPr>
              <a:t>, </a:t>
            </a:r>
            <a:r>
              <a:rPr lang="pt-BR">
                <a:solidFill>
                  <a:schemeClr val="dk1"/>
                </a:solidFill>
              </a:rPr>
              <a:t>Rafaella D. dos Santos</a:t>
            </a:r>
            <a:r>
              <a:rPr baseline="30000" lang="pt-BR">
                <a:solidFill>
                  <a:schemeClr val="dk1"/>
                </a:solidFill>
              </a:rPr>
              <a:t>1</a:t>
            </a:r>
            <a:r>
              <a:rPr lang="pt-BR">
                <a:solidFill>
                  <a:schemeClr val="dk1"/>
                </a:solidFill>
              </a:rPr>
              <a:t>, Letícia B. de Oliveira</a:t>
            </a:r>
            <a:r>
              <a:rPr baseline="30000" lang="pt-BR">
                <a:solidFill>
                  <a:srgbClr val="000000"/>
                </a:solidFill>
              </a:rPr>
              <a:t>1</a:t>
            </a:r>
            <a:r>
              <a:rPr lang="pt-BR">
                <a:solidFill>
                  <a:srgbClr val="000000"/>
                </a:solidFill>
              </a:rPr>
              <a:t> &amp; Roberto B.</a:t>
            </a:r>
            <a:r>
              <a:rPr lang="pt-BR"/>
              <a:t> </a:t>
            </a:r>
            <a:r>
              <a:rPr lang="pt-BR">
                <a:solidFill>
                  <a:srgbClr val="000000"/>
                </a:solidFill>
              </a:rPr>
              <a:t>Cavalcanti</a:t>
            </a:r>
            <a:r>
              <a:rPr baseline="30000" lang="pt-BR">
                <a:solidFill>
                  <a:srgbClr val="000000"/>
                </a:solidFill>
              </a:rPr>
              <a:t>1</a:t>
            </a:r>
            <a:r>
              <a:rPr lang="pt-BR">
                <a:solidFill>
                  <a:srgbClr val="000000"/>
                </a:solidFill>
              </a:rPr>
              <a:t>  </a:t>
            </a:r>
            <a:endParaRPr>
              <a:solidFill>
                <a:srgbClr val="595959"/>
              </a:solidFill>
            </a:endParaRPr>
          </a:p>
        </p:txBody>
      </p:sp>
      <p:sp>
        <p:nvSpPr>
          <p:cNvPr id="57" name="Google Shape;57;p13"/>
          <p:cNvSpPr txBox="1"/>
          <p:nvPr/>
        </p:nvSpPr>
        <p:spPr>
          <a:xfrm>
            <a:off x="309375" y="2797425"/>
            <a:ext cx="8205000" cy="588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aseline="30000" lang="pt-BR" sz="1200">
                <a:solidFill>
                  <a:schemeClr val="dk1"/>
                </a:solidFill>
              </a:rPr>
              <a:t>1</a:t>
            </a:r>
            <a:r>
              <a:rPr lang="pt-BR" sz="1200">
                <a:solidFill>
                  <a:schemeClr val="dk1"/>
                </a:solidFill>
              </a:rPr>
              <a:t>Biodiversity Conservation Planning Laboratory</a:t>
            </a:r>
            <a:r>
              <a:rPr lang="pt-BR" sz="1200">
                <a:solidFill>
                  <a:schemeClr val="dk1"/>
                </a:solidFill>
              </a:rPr>
              <a:t>, </a:t>
            </a:r>
            <a:r>
              <a:rPr lang="pt-BR" sz="1200">
                <a:solidFill>
                  <a:schemeClr val="dk1"/>
                </a:solidFill>
              </a:rPr>
              <a:t>Department of Zoology</a:t>
            </a:r>
            <a:r>
              <a:rPr lang="pt-BR" sz="1200">
                <a:solidFill>
                  <a:schemeClr val="dk1"/>
                </a:solidFill>
              </a:rPr>
              <a:t>, Universi</a:t>
            </a:r>
            <a:r>
              <a:rPr lang="pt-BR" sz="1200">
                <a:solidFill>
                  <a:schemeClr val="dk1"/>
                </a:solidFill>
              </a:rPr>
              <a:t>ty of</a:t>
            </a:r>
            <a:r>
              <a:rPr lang="pt-BR" sz="1200">
                <a:solidFill>
                  <a:schemeClr val="dk1"/>
                </a:solidFill>
              </a:rPr>
              <a:t> Brasilia, 70910-900, Brasília, DF</a:t>
            </a:r>
            <a:endParaRPr sz="1200">
              <a:solidFill>
                <a:schemeClr val="dk1"/>
              </a:solidFill>
            </a:endParaRPr>
          </a:p>
        </p:txBody>
      </p:sp>
      <p:pic>
        <p:nvPicPr>
          <p:cNvPr id="58" name="Google Shape;58;p13"/>
          <p:cNvPicPr preferRelativeResize="0"/>
          <p:nvPr/>
        </p:nvPicPr>
        <p:blipFill>
          <a:blip r:embed="rId3">
            <a:alphaModFix/>
          </a:blip>
          <a:stretch>
            <a:fillRect/>
          </a:stretch>
        </p:blipFill>
        <p:spPr>
          <a:xfrm>
            <a:off x="7397425" y="4038100"/>
            <a:ext cx="1181100" cy="590550"/>
          </a:xfrm>
          <a:prstGeom prst="rect">
            <a:avLst/>
          </a:prstGeom>
          <a:noFill/>
          <a:ln>
            <a:noFill/>
          </a:ln>
        </p:spPr>
      </p:pic>
      <p:pic>
        <p:nvPicPr>
          <p:cNvPr id="59" name="Google Shape;59;p13"/>
          <p:cNvPicPr preferRelativeResize="0"/>
          <p:nvPr/>
        </p:nvPicPr>
        <p:blipFill>
          <a:blip r:embed="rId4">
            <a:alphaModFix/>
          </a:blip>
          <a:stretch>
            <a:fillRect/>
          </a:stretch>
        </p:blipFill>
        <p:spPr>
          <a:xfrm>
            <a:off x="5505450" y="4038100"/>
            <a:ext cx="1714500" cy="590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p:nvPr/>
        </p:nvSpPr>
        <p:spPr>
          <a:xfrm>
            <a:off x="-125" y="223925"/>
            <a:ext cx="9144000" cy="648600"/>
          </a:xfrm>
          <a:prstGeom prst="rect">
            <a:avLst/>
          </a:prstGeom>
          <a:solidFill>
            <a:srgbClr val="DDF2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txBox="1"/>
          <p:nvPr>
            <p:ph type="title"/>
          </p:nvPr>
        </p:nvSpPr>
        <p:spPr>
          <a:xfrm>
            <a:off x="311700" y="216425"/>
            <a:ext cx="8520600" cy="6486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pt-BR"/>
              <a:t>Implications/Conclusions </a:t>
            </a:r>
            <a:endParaRPr b="1"/>
          </a:p>
        </p:txBody>
      </p:sp>
      <p:sp>
        <p:nvSpPr>
          <p:cNvPr id="148" name="Google Shape;148;p22"/>
          <p:cNvSpPr txBox="1"/>
          <p:nvPr>
            <p:ph idx="1" type="body"/>
          </p:nvPr>
        </p:nvSpPr>
        <p:spPr>
          <a:xfrm>
            <a:off x="311700" y="1011600"/>
            <a:ext cx="8520600" cy="34812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Clr>
                <a:schemeClr val="dk1"/>
              </a:buClr>
              <a:buSzPts val="1600"/>
              <a:buChar char="●"/>
            </a:pPr>
            <a:r>
              <a:rPr lang="pt-BR" sz="1600">
                <a:solidFill>
                  <a:schemeClr val="dk1"/>
                </a:solidFill>
              </a:rPr>
              <a:t>Our results show clear differences between the winter potential occurrence of the species</a:t>
            </a:r>
            <a:r>
              <a:rPr lang="pt-BR" sz="1600">
                <a:solidFill>
                  <a:schemeClr val="dk1"/>
                </a:solidFill>
              </a:rPr>
              <a:t>;</a:t>
            </a:r>
            <a:endParaRPr sz="1600">
              <a:solidFill>
                <a:schemeClr val="dk1"/>
              </a:solidFill>
            </a:endParaRPr>
          </a:p>
          <a:p>
            <a:pPr indent="0" lvl="0" marL="457200" rtl="0" algn="just">
              <a:spcBef>
                <a:spcPts val="0"/>
              </a:spcBef>
              <a:spcAft>
                <a:spcPts val="0"/>
              </a:spcAft>
              <a:buNone/>
            </a:pPr>
            <a:r>
              <a:t/>
            </a:r>
            <a:endParaRPr sz="1600">
              <a:solidFill>
                <a:schemeClr val="dk1"/>
              </a:solidFill>
            </a:endParaRPr>
          </a:p>
          <a:p>
            <a:pPr indent="-330200" lvl="0" marL="457200" rtl="0" algn="just">
              <a:spcBef>
                <a:spcPts val="0"/>
              </a:spcBef>
              <a:spcAft>
                <a:spcPts val="0"/>
              </a:spcAft>
              <a:buClr>
                <a:schemeClr val="dk1"/>
              </a:buClr>
              <a:buSzPts val="1600"/>
              <a:buChar char="●"/>
            </a:pPr>
            <a:r>
              <a:rPr lang="pt-BR" sz="1600">
                <a:solidFill>
                  <a:schemeClr val="dk1"/>
                </a:solidFill>
              </a:rPr>
              <a:t>In summer, both species have a predicted range in Southern Brazil, Argentina, Paraguay and Bolivia, but the Crowned Slaty Flycatcher is predicted to have higher preference in the western part of the range, while the Vermilion Flycatcher has a predicted non-overlapping preferred area in the eastern part of the range;</a:t>
            </a:r>
            <a:endParaRPr sz="1600">
              <a:solidFill>
                <a:schemeClr val="dk1"/>
              </a:solidFill>
            </a:endParaRPr>
          </a:p>
          <a:p>
            <a:pPr indent="0" lvl="0" marL="457200" rtl="0" algn="just">
              <a:spcBef>
                <a:spcPts val="0"/>
              </a:spcBef>
              <a:spcAft>
                <a:spcPts val="0"/>
              </a:spcAft>
              <a:buNone/>
            </a:pPr>
            <a:r>
              <a:t/>
            </a:r>
            <a:endParaRPr sz="1600">
              <a:solidFill>
                <a:schemeClr val="dk1"/>
              </a:solidFill>
            </a:endParaRPr>
          </a:p>
          <a:p>
            <a:pPr indent="-330200" lvl="0" marL="457200" rtl="0" algn="just">
              <a:spcBef>
                <a:spcPts val="0"/>
              </a:spcBef>
              <a:spcAft>
                <a:spcPts val="0"/>
              </a:spcAft>
              <a:buClr>
                <a:schemeClr val="dk1"/>
              </a:buClr>
              <a:buSzPts val="1600"/>
              <a:buChar char="●"/>
            </a:pPr>
            <a:r>
              <a:rPr lang="pt-BR" sz="1600">
                <a:solidFill>
                  <a:schemeClr val="dk1"/>
                </a:solidFill>
              </a:rPr>
              <a:t>These results suggest there may be indeed distinct ranges between these flycatchers of very similar size and feeding habits.</a:t>
            </a:r>
            <a:endParaRPr sz="16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p:nvPr/>
        </p:nvSpPr>
        <p:spPr>
          <a:xfrm>
            <a:off x="-125" y="3195725"/>
            <a:ext cx="9144000" cy="648600"/>
          </a:xfrm>
          <a:prstGeom prst="rect">
            <a:avLst/>
          </a:prstGeom>
          <a:solidFill>
            <a:srgbClr val="DDF2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p:nvPr/>
        </p:nvSpPr>
        <p:spPr>
          <a:xfrm>
            <a:off x="-125" y="223925"/>
            <a:ext cx="9144000" cy="648600"/>
          </a:xfrm>
          <a:prstGeom prst="rect">
            <a:avLst/>
          </a:prstGeom>
          <a:solidFill>
            <a:srgbClr val="DDF2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txBox="1"/>
          <p:nvPr>
            <p:ph type="title"/>
          </p:nvPr>
        </p:nvSpPr>
        <p:spPr>
          <a:xfrm>
            <a:off x="311700" y="216425"/>
            <a:ext cx="8520600" cy="64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a:t>References</a:t>
            </a:r>
            <a:endParaRPr b="1"/>
          </a:p>
        </p:txBody>
      </p:sp>
      <p:sp>
        <p:nvSpPr>
          <p:cNvPr id="156" name="Google Shape;156;p23"/>
          <p:cNvSpPr txBox="1"/>
          <p:nvPr>
            <p:ph type="title"/>
          </p:nvPr>
        </p:nvSpPr>
        <p:spPr>
          <a:xfrm>
            <a:off x="311700" y="3188225"/>
            <a:ext cx="8520600" cy="64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a:t>Acknowledgments</a:t>
            </a:r>
            <a:endParaRPr b="1"/>
          </a:p>
        </p:txBody>
      </p:sp>
      <p:pic>
        <p:nvPicPr>
          <p:cNvPr id="157" name="Google Shape;157;p23"/>
          <p:cNvPicPr preferRelativeResize="0"/>
          <p:nvPr/>
        </p:nvPicPr>
        <p:blipFill>
          <a:blip r:embed="rId3">
            <a:alphaModFix/>
          </a:blip>
          <a:stretch>
            <a:fillRect/>
          </a:stretch>
        </p:blipFill>
        <p:spPr>
          <a:xfrm>
            <a:off x="1990725" y="3327725"/>
            <a:ext cx="2857500" cy="2038350"/>
          </a:xfrm>
          <a:prstGeom prst="rect">
            <a:avLst/>
          </a:prstGeom>
          <a:noFill/>
          <a:ln>
            <a:noFill/>
          </a:ln>
        </p:spPr>
      </p:pic>
      <p:pic>
        <p:nvPicPr>
          <p:cNvPr id="158" name="Google Shape;158;p23"/>
          <p:cNvPicPr preferRelativeResize="0"/>
          <p:nvPr/>
        </p:nvPicPr>
        <p:blipFill>
          <a:blip r:embed="rId4">
            <a:alphaModFix/>
          </a:blip>
          <a:stretch>
            <a:fillRect/>
          </a:stretch>
        </p:blipFill>
        <p:spPr>
          <a:xfrm>
            <a:off x="4772025" y="4048125"/>
            <a:ext cx="2381250" cy="1019175"/>
          </a:xfrm>
          <a:prstGeom prst="rect">
            <a:avLst/>
          </a:prstGeom>
          <a:noFill/>
          <a:ln>
            <a:noFill/>
          </a:ln>
        </p:spPr>
      </p:pic>
      <p:sp>
        <p:nvSpPr>
          <p:cNvPr id="159" name="Google Shape;159;p23"/>
          <p:cNvSpPr txBox="1"/>
          <p:nvPr>
            <p:ph type="title"/>
          </p:nvPr>
        </p:nvSpPr>
        <p:spPr>
          <a:xfrm>
            <a:off x="311700" y="826025"/>
            <a:ext cx="8520600" cy="2349300"/>
          </a:xfrm>
          <a:prstGeom prst="rect">
            <a:avLst/>
          </a:prstGeom>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pt-BR" sz="1400"/>
              <a:t>Dalapicolla, J. (2016). </a:t>
            </a:r>
            <a:r>
              <a:rPr i="1" lang="pt-BR" sz="1400"/>
              <a:t>Tutorial de modelos de distribuição de espécies: guia prático usando o MaxEnt e o ArcGIS 10</a:t>
            </a:r>
            <a:r>
              <a:rPr lang="pt-BR" sz="1400"/>
              <a:t>. Vitória, ES: Laboratório de Mastozoologia e Biogeografia, Universidade Federal do Espírito Santo. </a:t>
            </a:r>
            <a:r>
              <a:rPr lang="pt-BR" sz="1400">
                <a:highlight>
                  <a:srgbClr val="FFFFFF"/>
                </a:highlight>
              </a:rPr>
              <a:t> Retrieved from</a:t>
            </a:r>
            <a:r>
              <a:rPr lang="pt-BR" sz="1400"/>
              <a:t> http://blog.ufes.br/lamab/tutoriais.</a:t>
            </a:r>
            <a:endParaRPr sz="1400"/>
          </a:p>
          <a:p>
            <a:pPr indent="0" lvl="0" marL="0" rtl="0" algn="l">
              <a:lnSpc>
                <a:spcPct val="115000"/>
              </a:lnSpc>
              <a:spcBef>
                <a:spcPts val="1600"/>
              </a:spcBef>
              <a:spcAft>
                <a:spcPts val="0"/>
              </a:spcAft>
              <a:buNone/>
            </a:pPr>
            <a:r>
              <a:rPr lang="pt-BR" sz="1400"/>
              <a:t>Negret, A. J., &amp; Negret, R. A. (1981). </a:t>
            </a:r>
            <a:r>
              <a:rPr i="1" lang="pt-BR" sz="1400"/>
              <a:t>Aves Migratórias do Distrito Federal</a:t>
            </a:r>
            <a:r>
              <a:rPr lang="pt-BR" sz="1400"/>
              <a:t>. Brasília, DF: Assessoria de relações públicas e Imprensa Setor de Áreas isoladas Norte.</a:t>
            </a:r>
            <a:endParaRPr sz="1400"/>
          </a:p>
          <a:p>
            <a:pPr indent="0" lvl="0" marL="0" rtl="0" algn="l">
              <a:lnSpc>
                <a:spcPct val="115000"/>
              </a:lnSpc>
              <a:spcBef>
                <a:spcPts val="1600"/>
              </a:spcBef>
              <a:spcAft>
                <a:spcPts val="0"/>
              </a:spcAft>
              <a:buClr>
                <a:schemeClr val="dk1"/>
              </a:buClr>
              <a:buSzPts val="1100"/>
              <a:buFont typeface="Arial"/>
              <a:buNone/>
            </a:pPr>
            <a:r>
              <a:rPr lang="pt-BR" sz="1400"/>
              <a:t>Owens, H. (2016). </a:t>
            </a:r>
            <a:r>
              <a:rPr i="1" lang="pt-BR" sz="1400"/>
              <a:t>ModelingInR</a:t>
            </a:r>
            <a:r>
              <a:rPr lang="pt-BR" sz="1400"/>
              <a:t>. </a:t>
            </a:r>
            <a:r>
              <a:rPr lang="pt-BR" sz="1400">
                <a:highlight>
                  <a:schemeClr val="lt1"/>
                </a:highlight>
              </a:rPr>
              <a:t>Github Gist. </a:t>
            </a:r>
            <a:r>
              <a:rPr lang="pt-BR" sz="1400">
                <a:highlight>
                  <a:srgbClr val="FFFFFF"/>
                </a:highlight>
              </a:rPr>
              <a:t>Retrieved from </a:t>
            </a:r>
            <a:r>
              <a:rPr lang="pt-BR" sz="1400">
                <a:highlight>
                  <a:schemeClr val="lt1"/>
                </a:highlight>
              </a:rPr>
              <a:t>https://gist.github.com/hannahlowens/974066848f8f85554ff7.</a:t>
            </a:r>
            <a:endParaRPr sz="1450">
              <a:solidFill>
                <a:srgbClr val="24292E"/>
              </a:solidFill>
              <a:highlight>
                <a:srgbClr val="FFFFFF"/>
              </a:highlight>
            </a:endParaRPr>
          </a:p>
          <a:p>
            <a:pPr indent="0" lvl="0" marL="0" rtl="0" algn="l">
              <a:lnSpc>
                <a:spcPct val="115000"/>
              </a:lnSpc>
              <a:spcBef>
                <a:spcPts val="1600"/>
              </a:spcBef>
              <a:spcAft>
                <a:spcPts val="0"/>
              </a:spcAft>
              <a:buNone/>
            </a:pPr>
            <a:r>
              <a:rPr lang="pt-BR" sz="1500"/>
              <a:t> </a:t>
            </a:r>
            <a:endParaRPr sz="1500"/>
          </a:p>
          <a:p>
            <a:pPr indent="0" lvl="0" marL="0" rtl="0" algn="l">
              <a:lnSpc>
                <a:spcPct val="115000"/>
              </a:lnSpc>
              <a:spcBef>
                <a:spcPts val="1600"/>
              </a:spcBef>
              <a:spcAft>
                <a:spcPts val="0"/>
              </a:spcAft>
              <a:buNone/>
            </a:pPr>
            <a:r>
              <a:t/>
            </a:r>
            <a:endParaRPr sz="1500"/>
          </a:p>
          <a:p>
            <a:pPr indent="0" lvl="0" marL="0" rtl="0" algn="l">
              <a:lnSpc>
                <a:spcPct val="115000"/>
              </a:lnSpc>
              <a:spcBef>
                <a:spcPts val="1600"/>
              </a:spcBef>
              <a:spcAft>
                <a:spcPts val="1600"/>
              </a:spcAft>
              <a:buClr>
                <a:schemeClr val="dk1"/>
              </a:buClr>
              <a:buSzPts val="1100"/>
              <a:buFont typeface="Arial"/>
              <a:buNone/>
            </a:pPr>
            <a:r>
              <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4"/>
          <p:cNvPicPr preferRelativeResize="0"/>
          <p:nvPr/>
        </p:nvPicPr>
        <p:blipFill rotWithShape="1">
          <a:blip r:embed="rId3">
            <a:alphaModFix/>
          </a:blip>
          <a:srcRect b="1525" l="4121" r="34449" t="4321"/>
          <a:stretch/>
        </p:blipFill>
        <p:spPr>
          <a:xfrm>
            <a:off x="4880875" y="940925"/>
            <a:ext cx="1397651" cy="1204902"/>
          </a:xfrm>
          <a:prstGeom prst="rect">
            <a:avLst/>
          </a:prstGeom>
          <a:noFill/>
          <a:ln>
            <a:noFill/>
          </a:ln>
        </p:spPr>
      </p:pic>
      <p:sp>
        <p:nvSpPr>
          <p:cNvPr id="165" name="Google Shape;165;p24"/>
          <p:cNvSpPr txBox="1"/>
          <p:nvPr/>
        </p:nvSpPr>
        <p:spPr>
          <a:xfrm>
            <a:off x="6278525" y="851325"/>
            <a:ext cx="2361600" cy="11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t>Nicole R. M. de Araújo</a:t>
            </a:r>
            <a:endParaRPr b="1"/>
          </a:p>
          <a:p>
            <a:pPr indent="0" lvl="0" marL="0" rtl="0" algn="l">
              <a:spcBef>
                <a:spcPts val="0"/>
              </a:spcBef>
              <a:spcAft>
                <a:spcPts val="0"/>
              </a:spcAft>
              <a:buNone/>
            </a:pPr>
            <a:r>
              <a:rPr lang="pt-BR">
                <a:solidFill>
                  <a:schemeClr val="dk1"/>
                </a:solidFill>
              </a:rPr>
              <a:t>Undergraduate student in biological sciences at the University of Brasília </a:t>
            </a:r>
            <a:r>
              <a:rPr b="1" lang="pt-BR"/>
              <a:t>(UnB)</a:t>
            </a:r>
            <a:r>
              <a:rPr lang="pt-BR"/>
              <a:t>.</a:t>
            </a:r>
            <a:endParaRPr/>
          </a:p>
        </p:txBody>
      </p:sp>
      <p:pic>
        <p:nvPicPr>
          <p:cNvPr id="166" name="Google Shape;166;p24"/>
          <p:cNvPicPr preferRelativeResize="0"/>
          <p:nvPr/>
        </p:nvPicPr>
        <p:blipFill>
          <a:blip r:embed="rId4">
            <a:alphaModFix/>
          </a:blip>
          <a:stretch>
            <a:fillRect/>
          </a:stretch>
        </p:blipFill>
        <p:spPr>
          <a:xfrm>
            <a:off x="4756050" y="3751725"/>
            <a:ext cx="1494755" cy="1204900"/>
          </a:xfrm>
          <a:prstGeom prst="rect">
            <a:avLst/>
          </a:prstGeom>
          <a:noFill/>
          <a:ln>
            <a:noFill/>
          </a:ln>
        </p:spPr>
      </p:pic>
      <p:sp>
        <p:nvSpPr>
          <p:cNvPr id="167" name="Google Shape;167;p24"/>
          <p:cNvSpPr txBox="1"/>
          <p:nvPr/>
        </p:nvSpPr>
        <p:spPr>
          <a:xfrm>
            <a:off x="6250800" y="3751725"/>
            <a:ext cx="2212500" cy="10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t>Letícia B. de Oliveira</a:t>
            </a:r>
            <a:endParaRPr b="1"/>
          </a:p>
          <a:p>
            <a:pPr indent="0" lvl="0" marL="0" rtl="0" algn="l">
              <a:spcBef>
                <a:spcPts val="0"/>
              </a:spcBef>
              <a:spcAft>
                <a:spcPts val="0"/>
              </a:spcAft>
              <a:buNone/>
            </a:pPr>
            <a:r>
              <a:rPr lang="pt-BR">
                <a:solidFill>
                  <a:schemeClr val="dk1"/>
                </a:solidFill>
              </a:rPr>
              <a:t>Undergraduate student in biotechnology at the University of Brasília</a:t>
            </a:r>
            <a:r>
              <a:rPr lang="pt-BR"/>
              <a:t> </a:t>
            </a:r>
            <a:r>
              <a:rPr b="1" lang="pt-BR"/>
              <a:t>(UnB)</a:t>
            </a:r>
            <a:endParaRPr b="1"/>
          </a:p>
        </p:txBody>
      </p:sp>
      <p:pic>
        <p:nvPicPr>
          <p:cNvPr id="168" name="Google Shape;168;p24"/>
          <p:cNvPicPr preferRelativeResize="0"/>
          <p:nvPr/>
        </p:nvPicPr>
        <p:blipFill rotWithShape="1">
          <a:blip r:embed="rId5">
            <a:alphaModFix/>
          </a:blip>
          <a:srcRect b="6456" l="36570" r="4952" t="14510"/>
          <a:stretch/>
        </p:blipFill>
        <p:spPr>
          <a:xfrm>
            <a:off x="2686225" y="2179725"/>
            <a:ext cx="1627424" cy="1465851"/>
          </a:xfrm>
          <a:prstGeom prst="rect">
            <a:avLst/>
          </a:prstGeom>
          <a:noFill/>
          <a:ln>
            <a:noFill/>
          </a:ln>
        </p:spPr>
      </p:pic>
      <p:sp>
        <p:nvSpPr>
          <p:cNvPr id="169" name="Google Shape;169;p24"/>
          <p:cNvSpPr txBox="1"/>
          <p:nvPr/>
        </p:nvSpPr>
        <p:spPr>
          <a:xfrm>
            <a:off x="4336350" y="2206025"/>
            <a:ext cx="2486700" cy="133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t>Roberto B. Cavalcanti</a:t>
            </a:r>
            <a:endParaRPr b="1"/>
          </a:p>
          <a:p>
            <a:pPr indent="0" lvl="0" marL="0" rtl="0" algn="l">
              <a:spcBef>
                <a:spcPts val="0"/>
              </a:spcBef>
              <a:spcAft>
                <a:spcPts val="0"/>
              </a:spcAft>
              <a:buNone/>
            </a:pPr>
            <a:r>
              <a:rPr lang="pt-BR"/>
              <a:t>Professor; </a:t>
            </a:r>
            <a:r>
              <a:rPr lang="pt-BR"/>
              <a:t>Department of Zoology</a:t>
            </a:r>
            <a:r>
              <a:rPr lang="pt-BR"/>
              <a:t>, </a:t>
            </a:r>
            <a:r>
              <a:rPr lang="pt-BR">
                <a:solidFill>
                  <a:schemeClr val="dk1"/>
                </a:solidFill>
              </a:rPr>
              <a:t>University of Brasília</a:t>
            </a:r>
            <a:r>
              <a:rPr lang="pt-BR"/>
              <a:t> </a:t>
            </a:r>
            <a:r>
              <a:rPr b="1" lang="pt-BR"/>
              <a:t>(UnB)</a:t>
            </a:r>
            <a:r>
              <a:rPr lang="pt-BR"/>
              <a:t>. </a:t>
            </a:r>
            <a:endParaRPr/>
          </a:p>
        </p:txBody>
      </p:sp>
      <p:sp>
        <p:nvSpPr>
          <p:cNvPr id="170" name="Google Shape;170;p24"/>
          <p:cNvSpPr/>
          <p:nvPr/>
        </p:nvSpPr>
        <p:spPr>
          <a:xfrm>
            <a:off x="-125" y="223925"/>
            <a:ext cx="9144000" cy="648600"/>
          </a:xfrm>
          <a:prstGeom prst="rect">
            <a:avLst/>
          </a:prstGeom>
          <a:solidFill>
            <a:srgbClr val="DDF2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4"/>
          <p:cNvSpPr txBox="1"/>
          <p:nvPr>
            <p:ph type="title"/>
          </p:nvPr>
        </p:nvSpPr>
        <p:spPr>
          <a:xfrm>
            <a:off x="311700" y="216425"/>
            <a:ext cx="8520600" cy="6486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pt-BR"/>
              <a:t>Authors</a:t>
            </a:r>
            <a:endParaRPr b="1"/>
          </a:p>
        </p:txBody>
      </p:sp>
      <p:pic>
        <p:nvPicPr>
          <p:cNvPr id="172" name="Google Shape;172;p24"/>
          <p:cNvPicPr preferRelativeResize="0"/>
          <p:nvPr/>
        </p:nvPicPr>
        <p:blipFill rotWithShape="1">
          <a:blip r:embed="rId6">
            <a:alphaModFix/>
          </a:blip>
          <a:srcRect b="40202" l="0" r="0" t="9177"/>
          <a:stretch/>
        </p:blipFill>
        <p:spPr>
          <a:xfrm>
            <a:off x="336450" y="914400"/>
            <a:ext cx="1397650" cy="1257926"/>
          </a:xfrm>
          <a:prstGeom prst="rect">
            <a:avLst/>
          </a:prstGeom>
          <a:noFill/>
          <a:ln>
            <a:noFill/>
          </a:ln>
        </p:spPr>
      </p:pic>
      <p:sp>
        <p:nvSpPr>
          <p:cNvPr id="173" name="Google Shape;173;p24"/>
          <p:cNvSpPr txBox="1"/>
          <p:nvPr/>
        </p:nvSpPr>
        <p:spPr>
          <a:xfrm>
            <a:off x="1734100" y="893425"/>
            <a:ext cx="2212500" cy="12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t>Yasmin C. Farias</a:t>
            </a:r>
            <a:endParaRPr b="1"/>
          </a:p>
          <a:p>
            <a:pPr indent="0" lvl="0" marL="0" rtl="0" algn="l">
              <a:spcBef>
                <a:spcPts val="0"/>
              </a:spcBef>
              <a:spcAft>
                <a:spcPts val="0"/>
              </a:spcAft>
              <a:buNone/>
            </a:pPr>
            <a:r>
              <a:rPr lang="pt-BR">
                <a:solidFill>
                  <a:schemeClr val="dk1"/>
                </a:solidFill>
              </a:rPr>
              <a:t>Undergraduate student</a:t>
            </a:r>
            <a:r>
              <a:rPr lang="pt-BR"/>
              <a:t> </a:t>
            </a:r>
            <a:r>
              <a:rPr lang="pt-BR">
                <a:solidFill>
                  <a:schemeClr val="dk1"/>
                </a:solidFill>
              </a:rPr>
              <a:t>in biological sciences at the University of Brasília</a:t>
            </a:r>
            <a:r>
              <a:rPr lang="pt-BR"/>
              <a:t> </a:t>
            </a:r>
            <a:r>
              <a:rPr b="1" lang="pt-BR"/>
              <a:t>(UnB)</a:t>
            </a:r>
            <a:r>
              <a:rPr lang="pt-BR"/>
              <a:t>.</a:t>
            </a:r>
            <a:endParaRPr/>
          </a:p>
        </p:txBody>
      </p:sp>
      <p:sp>
        <p:nvSpPr>
          <p:cNvPr id="174" name="Google Shape;174;p24"/>
          <p:cNvSpPr txBox="1"/>
          <p:nvPr/>
        </p:nvSpPr>
        <p:spPr>
          <a:xfrm>
            <a:off x="1860425" y="3824325"/>
            <a:ext cx="2361600" cy="11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t>Rafaella </a:t>
            </a:r>
            <a:r>
              <a:rPr b="1" lang="pt-BR">
                <a:solidFill>
                  <a:schemeClr val="dk1"/>
                </a:solidFill>
              </a:rPr>
              <a:t>D. dos Santos</a:t>
            </a:r>
            <a:endParaRPr b="1"/>
          </a:p>
          <a:p>
            <a:pPr indent="0" lvl="0" marL="0" rtl="0" algn="l">
              <a:spcBef>
                <a:spcPts val="0"/>
              </a:spcBef>
              <a:spcAft>
                <a:spcPts val="0"/>
              </a:spcAft>
              <a:buNone/>
            </a:pPr>
            <a:r>
              <a:rPr lang="pt-BR">
                <a:solidFill>
                  <a:schemeClr val="dk1"/>
                </a:solidFill>
              </a:rPr>
              <a:t>Undergraduate student in biological sciences at the University of Brasília </a:t>
            </a:r>
            <a:r>
              <a:rPr lang="pt-BR"/>
              <a:t> (</a:t>
            </a:r>
            <a:r>
              <a:rPr b="1" lang="pt-BR"/>
              <a:t>UnB</a:t>
            </a:r>
            <a:r>
              <a:rPr lang="pt-BR"/>
              <a:t>).</a:t>
            </a:r>
            <a:endParaRPr/>
          </a:p>
        </p:txBody>
      </p:sp>
      <p:pic>
        <p:nvPicPr>
          <p:cNvPr id="175" name="Google Shape;175;p24"/>
          <p:cNvPicPr preferRelativeResize="0"/>
          <p:nvPr/>
        </p:nvPicPr>
        <p:blipFill>
          <a:blip r:embed="rId7">
            <a:alphaModFix/>
          </a:blip>
          <a:stretch>
            <a:fillRect/>
          </a:stretch>
        </p:blipFill>
        <p:spPr>
          <a:xfrm>
            <a:off x="377950" y="3824325"/>
            <a:ext cx="1314649" cy="12049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p:nvPr/>
        </p:nvSpPr>
        <p:spPr>
          <a:xfrm>
            <a:off x="-125" y="223925"/>
            <a:ext cx="9144000" cy="648600"/>
          </a:xfrm>
          <a:prstGeom prst="rect">
            <a:avLst/>
          </a:prstGeom>
          <a:solidFill>
            <a:srgbClr val="DDF2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ph type="title"/>
          </p:nvPr>
        </p:nvSpPr>
        <p:spPr>
          <a:xfrm>
            <a:off x="311700" y="216425"/>
            <a:ext cx="8520600" cy="64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t-BR"/>
              <a:t>Introduction</a:t>
            </a:r>
            <a:endParaRPr b="1"/>
          </a:p>
        </p:txBody>
      </p:sp>
      <p:sp>
        <p:nvSpPr>
          <p:cNvPr id="66" name="Google Shape;66;p14"/>
          <p:cNvSpPr txBox="1"/>
          <p:nvPr>
            <p:ph idx="1" type="body"/>
          </p:nvPr>
        </p:nvSpPr>
        <p:spPr>
          <a:xfrm>
            <a:off x="67050" y="1152475"/>
            <a:ext cx="3999900" cy="3292800"/>
          </a:xfrm>
          <a:prstGeom prst="rect">
            <a:avLst/>
          </a:prstGeom>
        </p:spPr>
        <p:txBody>
          <a:bodyPr anchorCtr="0" anchor="t" bIns="91425" lIns="91425" spcFirstLastPara="1" rIns="91425" wrap="square" tIns="91425">
            <a:normAutofit fontScale="92500" lnSpcReduction="20000"/>
          </a:bodyPr>
          <a:lstStyle/>
          <a:p>
            <a:pPr indent="-322580" lvl="0" marL="457200" rtl="0" algn="just">
              <a:spcBef>
                <a:spcPts val="0"/>
              </a:spcBef>
              <a:spcAft>
                <a:spcPts val="0"/>
              </a:spcAft>
              <a:buClr>
                <a:schemeClr val="dk1"/>
              </a:buClr>
              <a:buSzPct val="100000"/>
              <a:buChar char="●"/>
            </a:pPr>
            <a:r>
              <a:rPr lang="pt-BR" sz="1600">
                <a:solidFill>
                  <a:schemeClr val="dk1"/>
                </a:solidFill>
              </a:rPr>
              <a:t>Several recent studies have highlighted the importance of migrations of flycatchers within the Neotropics, however it stills a poorly known topic;</a:t>
            </a:r>
            <a:endParaRPr sz="1600">
              <a:solidFill>
                <a:schemeClr val="dk1"/>
              </a:solidFill>
            </a:endParaRPr>
          </a:p>
          <a:p>
            <a:pPr indent="0" lvl="0" marL="0" rtl="0" algn="just">
              <a:spcBef>
                <a:spcPts val="0"/>
              </a:spcBef>
              <a:spcAft>
                <a:spcPts val="0"/>
              </a:spcAft>
              <a:buNone/>
            </a:pPr>
            <a:r>
              <a:t/>
            </a:r>
            <a:endParaRPr sz="1600">
              <a:solidFill>
                <a:schemeClr val="dk1"/>
              </a:solidFill>
            </a:endParaRPr>
          </a:p>
          <a:p>
            <a:pPr indent="-322580" lvl="0" marL="457200" rtl="0" algn="just">
              <a:spcBef>
                <a:spcPts val="0"/>
              </a:spcBef>
              <a:spcAft>
                <a:spcPts val="0"/>
              </a:spcAft>
              <a:buClr>
                <a:schemeClr val="dk1"/>
              </a:buClr>
              <a:buSzPct val="100000"/>
              <a:buChar char="●"/>
            </a:pPr>
            <a:r>
              <a:rPr lang="pt-BR" sz="1600">
                <a:solidFill>
                  <a:schemeClr val="dk1"/>
                </a:solidFill>
              </a:rPr>
              <a:t>The city of Brasília is in the core area of the Cerrado region of Central Brazil, where we find summer migrants such as the Crowned Slaty Flycatcher (</a:t>
            </a:r>
            <a:r>
              <a:rPr i="1" lang="pt-BR" sz="1600">
                <a:solidFill>
                  <a:schemeClr val="dk1"/>
                </a:solidFill>
              </a:rPr>
              <a:t>Griseotyrannus aurantioatrocristatus</a:t>
            </a:r>
            <a:r>
              <a:rPr lang="pt-BR" sz="1600">
                <a:solidFill>
                  <a:schemeClr val="dk1"/>
                </a:solidFill>
              </a:rPr>
              <a:t>) and winter migrants such as the Vermilion Flycatcher (</a:t>
            </a:r>
            <a:r>
              <a:rPr i="1" lang="pt-BR" sz="1600">
                <a:solidFill>
                  <a:schemeClr val="dk1"/>
                </a:solidFill>
              </a:rPr>
              <a:t>Pyrocephalus rubinus</a:t>
            </a:r>
            <a:r>
              <a:rPr lang="pt-BR" sz="1600">
                <a:solidFill>
                  <a:schemeClr val="dk1"/>
                </a:solidFill>
              </a:rPr>
              <a:t>).</a:t>
            </a:r>
            <a:endParaRPr i="1" sz="1600">
              <a:solidFill>
                <a:schemeClr val="dk1"/>
              </a:solidFill>
            </a:endParaRPr>
          </a:p>
          <a:p>
            <a:pPr indent="0" lvl="0" marL="457200" rtl="0" algn="just">
              <a:spcBef>
                <a:spcPts val="0"/>
              </a:spcBef>
              <a:spcAft>
                <a:spcPts val="0"/>
              </a:spcAft>
              <a:buNone/>
            </a:pPr>
            <a:r>
              <a:t/>
            </a:r>
            <a:endParaRPr sz="1600">
              <a:solidFill>
                <a:srgbClr val="000000"/>
              </a:solidFill>
            </a:endParaRPr>
          </a:p>
        </p:txBody>
      </p:sp>
      <p:pic>
        <p:nvPicPr>
          <p:cNvPr id="67" name="Google Shape;67;p14"/>
          <p:cNvPicPr preferRelativeResize="0"/>
          <p:nvPr/>
        </p:nvPicPr>
        <p:blipFill rotWithShape="1">
          <a:blip r:embed="rId3">
            <a:alphaModFix/>
          </a:blip>
          <a:srcRect b="3677" l="0" r="9090" t="3677"/>
          <a:stretch/>
        </p:blipFill>
        <p:spPr>
          <a:xfrm>
            <a:off x="6699075" y="2543450"/>
            <a:ext cx="2069575" cy="2059628"/>
          </a:xfrm>
          <a:prstGeom prst="rect">
            <a:avLst/>
          </a:prstGeom>
          <a:noFill/>
          <a:ln>
            <a:noFill/>
          </a:ln>
        </p:spPr>
      </p:pic>
      <p:sp>
        <p:nvSpPr>
          <p:cNvPr id="68" name="Google Shape;68;p14"/>
          <p:cNvSpPr txBox="1"/>
          <p:nvPr/>
        </p:nvSpPr>
        <p:spPr>
          <a:xfrm>
            <a:off x="6695563" y="2183150"/>
            <a:ext cx="2229000" cy="3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pt-BR"/>
              <a:t>Pyrocephalus rubinus</a:t>
            </a:r>
            <a:endParaRPr b="1" i="1"/>
          </a:p>
        </p:txBody>
      </p:sp>
      <p:sp>
        <p:nvSpPr>
          <p:cNvPr id="69" name="Google Shape;69;p14"/>
          <p:cNvSpPr txBox="1"/>
          <p:nvPr/>
        </p:nvSpPr>
        <p:spPr>
          <a:xfrm>
            <a:off x="4371888" y="3516800"/>
            <a:ext cx="1727400" cy="2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800"/>
              <a:t>Photo: Roberto B. Cavalcanti</a:t>
            </a:r>
            <a:endParaRPr sz="800"/>
          </a:p>
        </p:txBody>
      </p:sp>
      <p:sp>
        <p:nvSpPr>
          <p:cNvPr id="70" name="Google Shape;70;p14"/>
          <p:cNvSpPr txBox="1"/>
          <p:nvPr/>
        </p:nvSpPr>
        <p:spPr>
          <a:xfrm>
            <a:off x="4518275" y="947350"/>
            <a:ext cx="2229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pt-BR"/>
              <a:t>Griseotyrannus aurantioatrocristatus</a:t>
            </a:r>
            <a:endParaRPr b="1" i="1"/>
          </a:p>
        </p:txBody>
      </p:sp>
      <p:pic>
        <p:nvPicPr>
          <p:cNvPr id="71" name="Google Shape;71;p14"/>
          <p:cNvPicPr preferRelativeResize="0"/>
          <p:nvPr/>
        </p:nvPicPr>
        <p:blipFill>
          <a:blip r:embed="rId4">
            <a:alphaModFix/>
          </a:blip>
          <a:stretch>
            <a:fillRect/>
          </a:stretch>
        </p:blipFill>
        <p:spPr>
          <a:xfrm>
            <a:off x="4453013" y="1520175"/>
            <a:ext cx="2069576" cy="2059624"/>
          </a:xfrm>
          <a:prstGeom prst="rect">
            <a:avLst/>
          </a:prstGeom>
          <a:noFill/>
          <a:ln>
            <a:noFill/>
          </a:ln>
        </p:spPr>
      </p:pic>
      <p:sp>
        <p:nvSpPr>
          <p:cNvPr id="72" name="Google Shape;72;p14"/>
          <p:cNvSpPr txBox="1"/>
          <p:nvPr/>
        </p:nvSpPr>
        <p:spPr>
          <a:xfrm>
            <a:off x="6578813" y="4564975"/>
            <a:ext cx="17274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800"/>
              <a:t>Photo: Roberto B. Cavalcanti</a:t>
            </a:r>
            <a:endParaRPr sz="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p:nvPr/>
        </p:nvSpPr>
        <p:spPr>
          <a:xfrm>
            <a:off x="-125" y="223925"/>
            <a:ext cx="9144000" cy="648600"/>
          </a:xfrm>
          <a:prstGeom prst="rect">
            <a:avLst/>
          </a:prstGeom>
          <a:solidFill>
            <a:srgbClr val="DDF2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txBox="1"/>
          <p:nvPr>
            <p:ph type="title"/>
          </p:nvPr>
        </p:nvSpPr>
        <p:spPr>
          <a:xfrm>
            <a:off x="311700" y="216425"/>
            <a:ext cx="8520600" cy="6486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pt-BR"/>
              <a:t>Objective(s)/Hypothesis(es)</a:t>
            </a:r>
            <a:endParaRPr b="1"/>
          </a:p>
          <a:p>
            <a:pPr indent="0" lvl="0" marL="0" rtl="0" algn="l">
              <a:spcBef>
                <a:spcPts val="0"/>
              </a:spcBef>
              <a:spcAft>
                <a:spcPts val="0"/>
              </a:spcAft>
              <a:buNone/>
            </a:pPr>
            <a:r>
              <a:t/>
            </a:r>
            <a:endParaRPr/>
          </a:p>
        </p:txBody>
      </p:sp>
      <p:sp>
        <p:nvSpPr>
          <p:cNvPr id="79" name="Google Shape;79;p15"/>
          <p:cNvSpPr txBox="1"/>
          <p:nvPr>
            <p:ph idx="1" type="body"/>
          </p:nvPr>
        </p:nvSpPr>
        <p:spPr>
          <a:xfrm>
            <a:off x="79650" y="1000075"/>
            <a:ext cx="3999900" cy="3416400"/>
          </a:xfrm>
          <a:prstGeom prst="rect">
            <a:avLst/>
          </a:prstGeom>
        </p:spPr>
        <p:txBody>
          <a:bodyPr anchorCtr="0" anchor="t" bIns="91425" lIns="91425" spcFirstLastPara="1" rIns="91425" wrap="square" tIns="91425">
            <a:noAutofit/>
          </a:bodyPr>
          <a:lstStyle/>
          <a:p>
            <a:pPr indent="-330200" lvl="0" marL="457200" rtl="0" algn="just">
              <a:lnSpc>
                <a:spcPct val="130000"/>
              </a:lnSpc>
              <a:spcBef>
                <a:spcPts val="0"/>
              </a:spcBef>
              <a:spcAft>
                <a:spcPts val="0"/>
              </a:spcAft>
              <a:buClr>
                <a:schemeClr val="dk1"/>
              </a:buClr>
              <a:buSzPts val="1600"/>
              <a:buChar char="●"/>
            </a:pPr>
            <a:r>
              <a:rPr lang="pt-BR" sz="1600">
                <a:solidFill>
                  <a:schemeClr val="dk1"/>
                </a:solidFill>
              </a:rPr>
              <a:t>Since 2019, we have made behavioral observations of both species;</a:t>
            </a:r>
            <a:endParaRPr sz="1600">
              <a:solidFill>
                <a:schemeClr val="dk1"/>
              </a:solidFill>
            </a:endParaRPr>
          </a:p>
          <a:p>
            <a:pPr indent="0" lvl="0" marL="457200" rtl="0" algn="just">
              <a:lnSpc>
                <a:spcPct val="130000"/>
              </a:lnSpc>
              <a:spcBef>
                <a:spcPts val="0"/>
              </a:spcBef>
              <a:spcAft>
                <a:spcPts val="0"/>
              </a:spcAft>
              <a:buNone/>
            </a:pPr>
            <a:r>
              <a:t/>
            </a:r>
            <a:endParaRPr sz="1600">
              <a:solidFill>
                <a:schemeClr val="dk1"/>
              </a:solidFill>
            </a:endParaRPr>
          </a:p>
          <a:p>
            <a:pPr indent="-330200" lvl="0" marL="457200" rtl="0" algn="just">
              <a:lnSpc>
                <a:spcPct val="130000"/>
              </a:lnSpc>
              <a:spcBef>
                <a:spcPts val="0"/>
              </a:spcBef>
              <a:spcAft>
                <a:spcPts val="0"/>
              </a:spcAft>
              <a:buClr>
                <a:schemeClr val="dk1"/>
              </a:buClr>
              <a:buSzPts val="1600"/>
              <a:buChar char="●"/>
            </a:pPr>
            <a:r>
              <a:rPr lang="pt-BR" sz="1600">
                <a:solidFill>
                  <a:schemeClr val="dk1"/>
                </a:solidFill>
              </a:rPr>
              <a:t>Suggests that the summer migrant is dominant over the winter migrant;</a:t>
            </a:r>
            <a:endParaRPr sz="1600">
              <a:solidFill>
                <a:schemeClr val="dk1"/>
              </a:solidFill>
            </a:endParaRPr>
          </a:p>
          <a:p>
            <a:pPr indent="0" lvl="0" marL="457200" rtl="0" algn="just">
              <a:lnSpc>
                <a:spcPct val="130000"/>
              </a:lnSpc>
              <a:spcBef>
                <a:spcPts val="0"/>
              </a:spcBef>
              <a:spcAft>
                <a:spcPts val="0"/>
              </a:spcAft>
              <a:buNone/>
            </a:pPr>
            <a:r>
              <a:t/>
            </a:r>
            <a:endParaRPr sz="1600">
              <a:solidFill>
                <a:schemeClr val="dk1"/>
              </a:solidFill>
            </a:endParaRPr>
          </a:p>
          <a:p>
            <a:pPr indent="-330200" lvl="0" marL="457200" rtl="0" algn="just">
              <a:lnSpc>
                <a:spcPct val="130000"/>
              </a:lnSpc>
              <a:spcBef>
                <a:spcPts val="0"/>
              </a:spcBef>
              <a:spcAft>
                <a:spcPts val="0"/>
              </a:spcAft>
              <a:buClr>
                <a:schemeClr val="dk1"/>
              </a:buClr>
              <a:buSzPts val="1600"/>
              <a:buChar char="●"/>
            </a:pPr>
            <a:r>
              <a:rPr lang="pt-BR" sz="1600">
                <a:solidFill>
                  <a:schemeClr val="dk1"/>
                </a:solidFill>
              </a:rPr>
              <a:t>Our objective was to investigate whether there was evidence for non-overlap in the summer and winter distributions of these species.</a:t>
            </a:r>
            <a:endParaRPr sz="1600">
              <a:solidFill>
                <a:schemeClr val="dk1"/>
              </a:solidFill>
            </a:endParaRPr>
          </a:p>
        </p:txBody>
      </p:sp>
      <p:pic>
        <p:nvPicPr>
          <p:cNvPr id="80" name="Google Shape;80;p15"/>
          <p:cNvPicPr preferRelativeResize="0"/>
          <p:nvPr/>
        </p:nvPicPr>
        <p:blipFill>
          <a:blip r:embed="rId3">
            <a:alphaModFix/>
          </a:blip>
          <a:stretch>
            <a:fillRect/>
          </a:stretch>
        </p:blipFill>
        <p:spPr>
          <a:xfrm>
            <a:off x="4337125" y="1152475"/>
            <a:ext cx="2616774" cy="2416425"/>
          </a:xfrm>
          <a:prstGeom prst="rect">
            <a:avLst/>
          </a:prstGeom>
          <a:noFill/>
          <a:ln>
            <a:noFill/>
          </a:ln>
        </p:spPr>
      </p:pic>
      <p:sp>
        <p:nvSpPr>
          <p:cNvPr id="81" name="Google Shape;81;p15"/>
          <p:cNvSpPr txBox="1"/>
          <p:nvPr/>
        </p:nvSpPr>
        <p:spPr>
          <a:xfrm>
            <a:off x="4237950" y="3477325"/>
            <a:ext cx="1727400" cy="2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800"/>
              <a:t>Photo: Roberto B. Cavalcanti</a:t>
            </a:r>
            <a:endParaRPr sz="800"/>
          </a:p>
        </p:txBody>
      </p:sp>
      <p:sp>
        <p:nvSpPr>
          <p:cNvPr id="82" name="Google Shape;82;p15"/>
          <p:cNvSpPr txBox="1"/>
          <p:nvPr/>
        </p:nvSpPr>
        <p:spPr>
          <a:xfrm>
            <a:off x="6943050" y="4438375"/>
            <a:ext cx="1727400" cy="2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800"/>
              <a:t>Photo: Roberto B. Cavalcanti</a:t>
            </a:r>
            <a:endParaRPr sz="800"/>
          </a:p>
        </p:txBody>
      </p:sp>
      <p:pic>
        <p:nvPicPr>
          <p:cNvPr id="83" name="Google Shape;83;p15"/>
          <p:cNvPicPr preferRelativeResize="0"/>
          <p:nvPr/>
        </p:nvPicPr>
        <p:blipFill>
          <a:blip r:embed="rId4">
            <a:alphaModFix/>
          </a:blip>
          <a:stretch>
            <a:fillRect/>
          </a:stretch>
        </p:blipFill>
        <p:spPr>
          <a:xfrm>
            <a:off x="7019250" y="1795999"/>
            <a:ext cx="1816500" cy="272582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p:nvPr/>
        </p:nvSpPr>
        <p:spPr>
          <a:xfrm>
            <a:off x="-125" y="223925"/>
            <a:ext cx="9144000" cy="648600"/>
          </a:xfrm>
          <a:prstGeom prst="rect">
            <a:avLst/>
          </a:prstGeom>
          <a:solidFill>
            <a:srgbClr val="DDF2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txBox="1"/>
          <p:nvPr>
            <p:ph type="title"/>
          </p:nvPr>
        </p:nvSpPr>
        <p:spPr>
          <a:xfrm>
            <a:off x="311700" y="216725"/>
            <a:ext cx="8520600" cy="64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t-BR"/>
              <a:t>Methods</a:t>
            </a:r>
            <a:endParaRPr b="1"/>
          </a:p>
        </p:txBody>
      </p:sp>
      <p:sp>
        <p:nvSpPr>
          <p:cNvPr id="90" name="Google Shape;90;p16"/>
          <p:cNvSpPr txBox="1"/>
          <p:nvPr>
            <p:ph idx="1" type="body"/>
          </p:nvPr>
        </p:nvSpPr>
        <p:spPr>
          <a:xfrm>
            <a:off x="311700" y="1152475"/>
            <a:ext cx="8520600" cy="3416400"/>
          </a:xfrm>
          <a:prstGeom prst="rect">
            <a:avLst/>
          </a:prstGeom>
          <a:ln>
            <a:noFill/>
          </a:ln>
        </p:spPr>
        <p:txBody>
          <a:bodyPr anchorCtr="0" anchor="t" bIns="91425" lIns="91425" spcFirstLastPara="1" rIns="91425" wrap="square" tIns="91425">
            <a:normAutofit/>
          </a:bodyPr>
          <a:lstStyle/>
          <a:p>
            <a:pPr indent="-342900" lvl="0" marL="457200" rtl="0" algn="just">
              <a:spcBef>
                <a:spcPts val="0"/>
              </a:spcBef>
              <a:spcAft>
                <a:spcPts val="0"/>
              </a:spcAft>
              <a:buClr>
                <a:schemeClr val="dk1"/>
              </a:buClr>
              <a:buSzPts val="1800"/>
              <a:buChar char="●"/>
            </a:pPr>
            <a:r>
              <a:rPr lang="pt-BR" sz="1600">
                <a:solidFill>
                  <a:schemeClr val="dk1"/>
                </a:solidFill>
              </a:rPr>
              <a:t>We used records from the eBird database for South America, and we separate the observations into winter months, from May to July, and into summer months, from October to February;</a:t>
            </a:r>
            <a:endParaRPr sz="1600">
              <a:solidFill>
                <a:schemeClr val="dk1"/>
              </a:solidFill>
            </a:endParaRPr>
          </a:p>
          <a:p>
            <a:pPr indent="0" lvl="0" marL="0" rtl="0" algn="just">
              <a:spcBef>
                <a:spcPts val="0"/>
              </a:spcBef>
              <a:spcAft>
                <a:spcPts val="0"/>
              </a:spcAft>
              <a:buNone/>
            </a:pPr>
            <a:r>
              <a:t/>
            </a:r>
            <a:endParaRPr sz="1600">
              <a:solidFill>
                <a:schemeClr val="dk1"/>
              </a:solidFill>
            </a:endParaRPr>
          </a:p>
          <a:p>
            <a:pPr indent="-330200" lvl="0" marL="457200" rtl="0" algn="just">
              <a:spcBef>
                <a:spcPts val="0"/>
              </a:spcBef>
              <a:spcAft>
                <a:spcPts val="0"/>
              </a:spcAft>
              <a:buClr>
                <a:schemeClr val="dk1"/>
              </a:buClr>
              <a:buSzPts val="1600"/>
              <a:buChar char="●"/>
            </a:pPr>
            <a:r>
              <a:rPr lang="pt-BR" sz="1600">
                <a:solidFill>
                  <a:schemeClr val="dk1"/>
                </a:solidFill>
              </a:rPr>
              <a:t>The data collected for the Crowned Slaty Flycatcher from November 1970 through March 2021 totals 1669 observations in winter months and 9575 in summer months;</a:t>
            </a:r>
            <a:endParaRPr sz="1600">
              <a:solidFill>
                <a:schemeClr val="dk1"/>
              </a:solidFill>
            </a:endParaRPr>
          </a:p>
          <a:p>
            <a:pPr indent="0" lvl="0" marL="0" rtl="0" algn="just">
              <a:spcBef>
                <a:spcPts val="0"/>
              </a:spcBef>
              <a:spcAft>
                <a:spcPts val="0"/>
              </a:spcAft>
              <a:buNone/>
            </a:pPr>
            <a:r>
              <a:t/>
            </a:r>
            <a:endParaRPr sz="1600">
              <a:solidFill>
                <a:schemeClr val="dk1"/>
              </a:solidFill>
            </a:endParaRPr>
          </a:p>
          <a:p>
            <a:pPr indent="-330200" lvl="0" marL="457200" rtl="0" algn="just">
              <a:spcBef>
                <a:spcPts val="0"/>
              </a:spcBef>
              <a:spcAft>
                <a:spcPts val="0"/>
              </a:spcAft>
              <a:buClr>
                <a:schemeClr val="dk1"/>
              </a:buClr>
              <a:buSzPts val="1600"/>
              <a:buChar char="●"/>
            </a:pPr>
            <a:r>
              <a:rPr lang="pt-BR" sz="1600">
                <a:solidFill>
                  <a:schemeClr val="dk1"/>
                </a:solidFill>
              </a:rPr>
              <a:t>For the Vermillion Flycatcher, the data collected from May 1969 through March 2021 totals 21691 observations in winter months and 42580 in summer months.</a:t>
            </a:r>
            <a:endParaRPr sz="1600">
              <a:solidFill>
                <a:schemeClr val="dk1"/>
              </a:solidFill>
            </a:endParaRPr>
          </a:p>
        </p:txBody>
      </p:sp>
      <p:pic>
        <p:nvPicPr>
          <p:cNvPr id="91" name="Google Shape;91;p16"/>
          <p:cNvPicPr preferRelativeResize="0"/>
          <p:nvPr/>
        </p:nvPicPr>
        <p:blipFill>
          <a:blip r:embed="rId3">
            <a:alphaModFix/>
          </a:blip>
          <a:stretch>
            <a:fillRect/>
          </a:stretch>
        </p:blipFill>
        <p:spPr>
          <a:xfrm>
            <a:off x="6711025" y="4123125"/>
            <a:ext cx="2121275" cy="907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p:nvPr/>
        </p:nvSpPr>
        <p:spPr>
          <a:xfrm>
            <a:off x="-125" y="223925"/>
            <a:ext cx="9144000" cy="648600"/>
          </a:xfrm>
          <a:prstGeom prst="rect">
            <a:avLst/>
          </a:prstGeom>
          <a:solidFill>
            <a:srgbClr val="DDF2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txBox="1"/>
          <p:nvPr>
            <p:ph type="title"/>
          </p:nvPr>
        </p:nvSpPr>
        <p:spPr>
          <a:xfrm>
            <a:off x="311700" y="216425"/>
            <a:ext cx="8520600" cy="64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t-BR"/>
              <a:t>Methods</a:t>
            </a:r>
            <a:endParaRPr b="1"/>
          </a:p>
        </p:txBody>
      </p:sp>
      <p:sp>
        <p:nvSpPr>
          <p:cNvPr id="98" name="Google Shape;98;p17"/>
          <p:cNvSpPr txBox="1"/>
          <p:nvPr>
            <p:ph idx="1" type="body"/>
          </p:nvPr>
        </p:nvSpPr>
        <p:spPr>
          <a:xfrm>
            <a:off x="311700" y="1152475"/>
            <a:ext cx="8520600" cy="3643800"/>
          </a:xfrm>
          <a:prstGeom prst="rect">
            <a:avLst/>
          </a:prstGeom>
          <a:ln>
            <a:noFill/>
          </a:ln>
        </p:spPr>
        <p:txBody>
          <a:bodyPr anchorCtr="0" anchor="t" bIns="91425" lIns="91425" spcFirstLastPara="1" rIns="91425" wrap="square" tIns="91425">
            <a:normAutofit lnSpcReduction="10000"/>
          </a:bodyPr>
          <a:lstStyle/>
          <a:p>
            <a:pPr indent="-330200" lvl="0" marL="457200" rtl="0" algn="just">
              <a:lnSpc>
                <a:spcPct val="115000"/>
              </a:lnSpc>
              <a:spcBef>
                <a:spcPts val="0"/>
              </a:spcBef>
              <a:spcAft>
                <a:spcPts val="0"/>
              </a:spcAft>
              <a:buClr>
                <a:schemeClr val="dk1"/>
              </a:buClr>
              <a:buSzPts val="1600"/>
              <a:buChar char="●"/>
            </a:pPr>
            <a:r>
              <a:rPr lang="pt-BR" sz="1600">
                <a:solidFill>
                  <a:schemeClr val="dk1"/>
                </a:solidFill>
              </a:rPr>
              <a:t>We drew on a script posted by Jeronymo Dalapicolla in GitHub to clean up the observation data in R 4.0.4, which removes </a:t>
            </a:r>
            <a:r>
              <a:rPr lang="pt-BR" sz="1600">
                <a:solidFill>
                  <a:schemeClr val="dk1"/>
                </a:solidFill>
                <a:highlight>
                  <a:schemeClr val="lt1"/>
                </a:highlight>
              </a:rPr>
              <a:t>duplicate observations and sampling bias;</a:t>
            </a:r>
            <a:endParaRPr sz="1600">
              <a:solidFill>
                <a:schemeClr val="dk1"/>
              </a:solidFill>
              <a:highlight>
                <a:schemeClr val="lt1"/>
              </a:highlight>
            </a:endParaRPr>
          </a:p>
          <a:p>
            <a:pPr indent="0" lvl="0" marL="0" rtl="0" algn="just">
              <a:lnSpc>
                <a:spcPct val="115000"/>
              </a:lnSpc>
              <a:spcBef>
                <a:spcPts val="0"/>
              </a:spcBef>
              <a:spcAft>
                <a:spcPts val="0"/>
              </a:spcAft>
              <a:buNone/>
            </a:pPr>
            <a:r>
              <a:t/>
            </a:r>
            <a:endParaRPr sz="1600">
              <a:solidFill>
                <a:schemeClr val="dk1"/>
              </a:solidFill>
            </a:endParaRPr>
          </a:p>
          <a:p>
            <a:pPr indent="-330200" lvl="0" marL="457200" rtl="0" algn="just">
              <a:lnSpc>
                <a:spcPct val="115000"/>
              </a:lnSpc>
              <a:spcBef>
                <a:spcPts val="0"/>
              </a:spcBef>
              <a:spcAft>
                <a:spcPts val="0"/>
              </a:spcAft>
              <a:buClr>
                <a:schemeClr val="dk1"/>
              </a:buClr>
              <a:buSzPts val="1600"/>
              <a:buChar char="●"/>
            </a:pPr>
            <a:r>
              <a:rPr lang="pt-BR" sz="1600">
                <a:solidFill>
                  <a:schemeClr val="dk1"/>
                </a:solidFill>
              </a:rPr>
              <a:t>We drew on a script posted by Hannah Owens in GitHub Gist, for a MaxEnt ensemble modeling </a:t>
            </a:r>
            <a:endParaRPr sz="1600">
              <a:solidFill>
                <a:schemeClr val="dk1"/>
              </a:solidFill>
            </a:endParaRPr>
          </a:p>
          <a:p>
            <a:pPr indent="0" lvl="0" marL="457200" rtl="0" algn="just">
              <a:lnSpc>
                <a:spcPct val="115000"/>
              </a:lnSpc>
              <a:spcBef>
                <a:spcPts val="0"/>
              </a:spcBef>
              <a:spcAft>
                <a:spcPts val="0"/>
              </a:spcAft>
              <a:buNone/>
            </a:pPr>
            <a:r>
              <a:t/>
            </a:r>
            <a:endParaRPr sz="1600">
              <a:solidFill>
                <a:schemeClr val="dk1"/>
              </a:solidFill>
            </a:endParaRPr>
          </a:p>
          <a:p>
            <a:pPr indent="-330200" lvl="0" marL="457200" rtl="0" algn="just">
              <a:lnSpc>
                <a:spcPct val="115000"/>
              </a:lnSpc>
              <a:spcBef>
                <a:spcPts val="0"/>
              </a:spcBef>
              <a:spcAft>
                <a:spcPts val="0"/>
              </a:spcAft>
              <a:buClr>
                <a:schemeClr val="dk1"/>
              </a:buClr>
              <a:buSzPts val="1600"/>
              <a:buChar char="●"/>
            </a:pPr>
            <a:r>
              <a:rPr lang="pt-BR" sz="1600">
                <a:solidFill>
                  <a:schemeClr val="dk1"/>
                </a:solidFill>
              </a:rPr>
              <a:t>Lastly, we modeled potential winter and summer distributions using the Biomod2 package from R 4.0.4, and the environmental data from Worldclim version 2.1 bioclimatic variables for 1970-2000 at 2.5 arc-minutes resolution;</a:t>
            </a:r>
            <a:endParaRPr sz="1600">
              <a:solidFill>
                <a:schemeClr val="dk1"/>
              </a:solidFill>
            </a:endParaRPr>
          </a:p>
          <a:p>
            <a:pPr indent="0" lvl="0" marL="0" rtl="0" algn="just">
              <a:spcBef>
                <a:spcPts val="0"/>
              </a:spcBef>
              <a:spcAft>
                <a:spcPts val="0"/>
              </a:spcAft>
              <a:buNone/>
            </a:pPr>
            <a:r>
              <a:t/>
            </a:r>
            <a:endParaRPr sz="1600">
              <a:solidFill>
                <a:schemeClr val="dk1"/>
              </a:solidFill>
            </a:endParaRPr>
          </a:p>
          <a:p>
            <a:pPr indent="0" lvl="0" marL="0" rtl="0" algn="just">
              <a:spcBef>
                <a:spcPts val="0"/>
              </a:spcBef>
              <a:spcAft>
                <a:spcPts val="0"/>
              </a:spcAft>
              <a:buNone/>
            </a:pPr>
            <a:r>
              <a:t/>
            </a:r>
            <a:endParaRPr sz="1600">
              <a:solidFill>
                <a:schemeClr val="dk1"/>
              </a:solidFill>
            </a:endParaRPr>
          </a:p>
          <a:p>
            <a:pPr indent="0" lvl="0" marL="0" rtl="0" algn="just">
              <a:spcBef>
                <a:spcPts val="0"/>
              </a:spcBef>
              <a:spcAft>
                <a:spcPts val="0"/>
              </a:spcAft>
              <a:buNone/>
            </a:pPr>
            <a:r>
              <a:t/>
            </a:r>
            <a:endParaRPr sz="1600">
              <a:solidFill>
                <a:schemeClr val="dk1"/>
              </a:solidFill>
            </a:endParaRPr>
          </a:p>
          <a:p>
            <a:pPr indent="0" lvl="0" marL="0" rtl="0" algn="just">
              <a:spcBef>
                <a:spcPts val="0"/>
              </a:spcBef>
              <a:spcAft>
                <a:spcPts val="0"/>
              </a:spcAft>
              <a:buNone/>
            </a:pPr>
            <a:r>
              <a:t/>
            </a:r>
            <a:endParaRPr sz="1600">
              <a:solidFill>
                <a:schemeClr val="dk1"/>
              </a:solidFill>
            </a:endParaRPr>
          </a:p>
        </p:txBody>
      </p:sp>
      <p:pic>
        <p:nvPicPr>
          <p:cNvPr id="99" name="Google Shape;99;p17"/>
          <p:cNvPicPr preferRelativeResize="0"/>
          <p:nvPr/>
        </p:nvPicPr>
        <p:blipFill>
          <a:blip r:embed="rId3">
            <a:alphaModFix/>
          </a:blip>
          <a:stretch>
            <a:fillRect/>
          </a:stretch>
        </p:blipFill>
        <p:spPr>
          <a:xfrm>
            <a:off x="5991800" y="4114032"/>
            <a:ext cx="1382828" cy="485594"/>
          </a:xfrm>
          <a:prstGeom prst="rect">
            <a:avLst/>
          </a:prstGeom>
          <a:noFill/>
          <a:ln>
            <a:noFill/>
          </a:ln>
        </p:spPr>
      </p:pic>
      <p:pic>
        <p:nvPicPr>
          <p:cNvPr id="100" name="Google Shape;100;p17"/>
          <p:cNvPicPr preferRelativeResize="0"/>
          <p:nvPr/>
        </p:nvPicPr>
        <p:blipFill>
          <a:blip r:embed="rId4">
            <a:alphaModFix/>
          </a:blip>
          <a:stretch>
            <a:fillRect/>
          </a:stretch>
        </p:blipFill>
        <p:spPr>
          <a:xfrm>
            <a:off x="5138601" y="4085022"/>
            <a:ext cx="626650" cy="485653"/>
          </a:xfrm>
          <a:prstGeom prst="rect">
            <a:avLst/>
          </a:prstGeom>
          <a:noFill/>
          <a:ln>
            <a:noFill/>
          </a:ln>
        </p:spPr>
      </p:pic>
      <p:pic>
        <p:nvPicPr>
          <p:cNvPr id="101" name="Google Shape;101;p17"/>
          <p:cNvPicPr preferRelativeResize="0"/>
          <p:nvPr/>
        </p:nvPicPr>
        <p:blipFill>
          <a:blip r:embed="rId5">
            <a:alphaModFix/>
          </a:blip>
          <a:stretch>
            <a:fillRect/>
          </a:stretch>
        </p:blipFill>
        <p:spPr>
          <a:xfrm>
            <a:off x="7449480" y="4109750"/>
            <a:ext cx="1382820" cy="486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p:nvPr/>
        </p:nvSpPr>
        <p:spPr>
          <a:xfrm>
            <a:off x="6366950" y="1365425"/>
            <a:ext cx="2569200" cy="1499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7" name="Google Shape;107;p18"/>
          <p:cNvPicPr preferRelativeResize="0"/>
          <p:nvPr/>
        </p:nvPicPr>
        <p:blipFill rotWithShape="1">
          <a:blip r:embed="rId3">
            <a:alphaModFix/>
          </a:blip>
          <a:srcRect b="4521" l="2505" r="0" t="2636"/>
          <a:stretch/>
        </p:blipFill>
        <p:spPr>
          <a:xfrm>
            <a:off x="207850" y="966925"/>
            <a:ext cx="5998576" cy="3401675"/>
          </a:xfrm>
          <a:prstGeom prst="rect">
            <a:avLst/>
          </a:prstGeom>
          <a:noFill/>
          <a:ln>
            <a:noFill/>
          </a:ln>
        </p:spPr>
      </p:pic>
      <p:sp>
        <p:nvSpPr>
          <p:cNvPr id="108" name="Google Shape;108;p18"/>
          <p:cNvSpPr/>
          <p:nvPr/>
        </p:nvSpPr>
        <p:spPr>
          <a:xfrm>
            <a:off x="-125" y="223925"/>
            <a:ext cx="9144000" cy="648600"/>
          </a:xfrm>
          <a:prstGeom prst="rect">
            <a:avLst/>
          </a:prstGeom>
          <a:solidFill>
            <a:srgbClr val="DDF2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txBox="1"/>
          <p:nvPr>
            <p:ph type="title"/>
          </p:nvPr>
        </p:nvSpPr>
        <p:spPr>
          <a:xfrm>
            <a:off x="311700" y="216425"/>
            <a:ext cx="8520600" cy="64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a:t>Results</a:t>
            </a:r>
            <a:endParaRPr b="1"/>
          </a:p>
        </p:txBody>
      </p:sp>
      <p:sp>
        <p:nvSpPr>
          <p:cNvPr id="110" name="Google Shape;110;p18"/>
          <p:cNvSpPr txBox="1"/>
          <p:nvPr>
            <p:ph idx="1" type="body"/>
          </p:nvPr>
        </p:nvSpPr>
        <p:spPr>
          <a:xfrm>
            <a:off x="6317637" y="1437525"/>
            <a:ext cx="2569200" cy="1763100"/>
          </a:xfrm>
          <a:prstGeom prst="rect">
            <a:avLst/>
          </a:prstGeom>
        </p:spPr>
        <p:txBody>
          <a:bodyPr anchorCtr="0" anchor="t" bIns="91425" lIns="91425" spcFirstLastPara="1" rIns="91425" wrap="square" tIns="91425">
            <a:normAutofit/>
          </a:bodyPr>
          <a:lstStyle/>
          <a:p>
            <a:pPr indent="-330200" lvl="0" marL="457200" rtl="0" algn="just">
              <a:lnSpc>
                <a:spcPct val="130000"/>
              </a:lnSpc>
              <a:spcBef>
                <a:spcPts val="0"/>
              </a:spcBef>
              <a:spcAft>
                <a:spcPts val="0"/>
              </a:spcAft>
              <a:buClr>
                <a:schemeClr val="dk1"/>
              </a:buClr>
              <a:buSzPts val="1600"/>
              <a:buChar char="●"/>
            </a:pPr>
            <a:r>
              <a:rPr lang="pt-BR" sz="1600">
                <a:solidFill>
                  <a:schemeClr val="dk1"/>
                </a:solidFill>
              </a:rPr>
              <a:t>Higher presence of the </a:t>
            </a:r>
            <a:r>
              <a:rPr lang="pt-BR" sz="1600">
                <a:solidFill>
                  <a:schemeClr val="dk1"/>
                </a:solidFill>
              </a:rPr>
              <a:t>Crowned Slaty Flycatcher</a:t>
            </a:r>
            <a:r>
              <a:rPr lang="pt-BR" sz="1600">
                <a:solidFill>
                  <a:schemeClr val="dk1"/>
                </a:solidFill>
              </a:rPr>
              <a:t> in the Amazon region.</a:t>
            </a:r>
            <a:endParaRPr/>
          </a:p>
        </p:txBody>
      </p:sp>
      <p:sp>
        <p:nvSpPr>
          <p:cNvPr id="111" name="Google Shape;111;p18"/>
          <p:cNvSpPr txBox="1"/>
          <p:nvPr/>
        </p:nvSpPr>
        <p:spPr>
          <a:xfrm>
            <a:off x="236725" y="4346125"/>
            <a:ext cx="5121600" cy="265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t-BR" sz="700"/>
              <a:t>Figure: Potential distribution of the Griseotyrannus Aurantioatrocristatus in winter. The color gradient denotes values which varies from more potential presence of the specie (dark green) to no potential presence (white).   </a:t>
            </a:r>
            <a:endParaRPr sz="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p:nvPr/>
        </p:nvSpPr>
        <p:spPr>
          <a:xfrm>
            <a:off x="6434825" y="1374175"/>
            <a:ext cx="2481300" cy="1195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7" name="Google Shape;117;p19"/>
          <p:cNvPicPr preferRelativeResize="0"/>
          <p:nvPr/>
        </p:nvPicPr>
        <p:blipFill rotWithShape="1">
          <a:blip r:embed="rId3">
            <a:alphaModFix/>
          </a:blip>
          <a:srcRect b="2391" l="0" r="0" t="0"/>
          <a:stretch/>
        </p:blipFill>
        <p:spPr>
          <a:xfrm>
            <a:off x="227900" y="953500"/>
            <a:ext cx="6003400" cy="3480625"/>
          </a:xfrm>
          <a:prstGeom prst="rect">
            <a:avLst/>
          </a:prstGeom>
          <a:noFill/>
          <a:ln>
            <a:noFill/>
          </a:ln>
        </p:spPr>
      </p:pic>
      <p:sp>
        <p:nvSpPr>
          <p:cNvPr id="118" name="Google Shape;118;p19"/>
          <p:cNvSpPr/>
          <p:nvPr/>
        </p:nvSpPr>
        <p:spPr>
          <a:xfrm>
            <a:off x="-125" y="223925"/>
            <a:ext cx="9144000" cy="648600"/>
          </a:xfrm>
          <a:prstGeom prst="rect">
            <a:avLst/>
          </a:prstGeom>
          <a:solidFill>
            <a:srgbClr val="DDF2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txBox="1"/>
          <p:nvPr>
            <p:ph type="title"/>
          </p:nvPr>
        </p:nvSpPr>
        <p:spPr>
          <a:xfrm>
            <a:off x="311700" y="216425"/>
            <a:ext cx="8520600" cy="64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a:t>Results</a:t>
            </a:r>
            <a:endParaRPr b="1"/>
          </a:p>
        </p:txBody>
      </p:sp>
      <p:sp>
        <p:nvSpPr>
          <p:cNvPr id="120" name="Google Shape;120;p19"/>
          <p:cNvSpPr txBox="1"/>
          <p:nvPr>
            <p:ph idx="1" type="body"/>
          </p:nvPr>
        </p:nvSpPr>
        <p:spPr>
          <a:xfrm>
            <a:off x="6303688" y="1437525"/>
            <a:ext cx="2481300" cy="1323300"/>
          </a:xfrm>
          <a:prstGeom prst="rect">
            <a:avLst/>
          </a:prstGeom>
        </p:spPr>
        <p:txBody>
          <a:bodyPr anchorCtr="0" anchor="t" bIns="91425" lIns="91425" spcFirstLastPara="1" rIns="91425" wrap="square" tIns="91425">
            <a:normAutofit/>
          </a:bodyPr>
          <a:lstStyle/>
          <a:p>
            <a:pPr indent="-330200" lvl="0" marL="457200" rtl="0" algn="just">
              <a:lnSpc>
                <a:spcPct val="130000"/>
              </a:lnSpc>
              <a:spcBef>
                <a:spcPts val="0"/>
              </a:spcBef>
              <a:spcAft>
                <a:spcPts val="0"/>
              </a:spcAft>
              <a:buClr>
                <a:schemeClr val="dk1"/>
              </a:buClr>
              <a:buSzPts val="1600"/>
              <a:buChar char="●"/>
            </a:pPr>
            <a:r>
              <a:rPr lang="pt-BR" sz="1600">
                <a:solidFill>
                  <a:schemeClr val="dk1"/>
                </a:solidFill>
              </a:rPr>
              <a:t>More present in the western part of South America.</a:t>
            </a:r>
            <a:endParaRPr/>
          </a:p>
        </p:txBody>
      </p:sp>
      <p:sp>
        <p:nvSpPr>
          <p:cNvPr id="121" name="Google Shape;121;p19"/>
          <p:cNvSpPr txBox="1"/>
          <p:nvPr/>
        </p:nvSpPr>
        <p:spPr>
          <a:xfrm>
            <a:off x="228400" y="4346125"/>
            <a:ext cx="5197200" cy="201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t-BR" sz="700"/>
              <a:t>Figure: Potential distribution of the Griseotyrannus Aurantioatrocristatus in summer. </a:t>
            </a:r>
            <a:r>
              <a:rPr lang="pt-BR" sz="700">
                <a:solidFill>
                  <a:schemeClr val="dk1"/>
                </a:solidFill>
              </a:rPr>
              <a:t>The color gradient denotes values which varies from more potential presence of the specie (dark green) to no potential presence (white)</a:t>
            </a:r>
            <a:r>
              <a:rPr lang="pt-BR" sz="700"/>
              <a:t>.   </a:t>
            </a:r>
            <a:endParaRPr sz="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p:nvPr/>
        </p:nvSpPr>
        <p:spPr>
          <a:xfrm>
            <a:off x="6431425" y="1369800"/>
            <a:ext cx="2481300" cy="1199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 name="Google Shape;127;p20"/>
          <p:cNvPicPr preferRelativeResize="0"/>
          <p:nvPr/>
        </p:nvPicPr>
        <p:blipFill>
          <a:blip r:embed="rId3">
            <a:alphaModFix/>
          </a:blip>
          <a:stretch>
            <a:fillRect/>
          </a:stretch>
        </p:blipFill>
        <p:spPr>
          <a:xfrm>
            <a:off x="231281" y="925399"/>
            <a:ext cx="5978800" cy="3469725"/>
          </a:xfrm>
          <a:prstGeom prst="rect">
            <a:avLst/>
          </a:prstGeom>
          <a:noFill/>
          <a:ln>
            <a:noFill/>
          </a:ln>
        </p:spPr>
      </p:pic>
      <p:sp>
        <p:nvSpPr>
          <p:cNvPr id="128" name="Google Shape;128;p20"/>
          <p:cNvSpPr/>
          <p:nvPr/>
        </p:nvSpPr>
        <p:spPr>
          <a:xfrm>
            <a:off x="-125" y="223925"/>
            <a:ext cx="9144000" cy="648600"/>
          </a:xfrm>
          <a:prstGeom prst="rect">
            <a:avLst/>
          </a:prstGeom>
          <a:solidFill>
            <a:srgbClr val="DDF2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txBox="1"/>
          <p:nvPr>
            <p:ph type="title"/>
          </p:nvPr>
        </p:nvSpPr>
        <p:spPr>
          <a:xfrm>
            <a:off x="311700" y="216425"/>
            <a:ext cx="8520600" cy="64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a:t>Results</a:t>
            </a:r>
            <a:endParaRPr b="1"/>
          </a:p>
        </p:txBody>
      </p:sp>
      <p:sp>
        <p:nvSpPr>
          <p:cNvPr id="130" name="Google Shape;130;p20"/>
          <p:cNvSpPr txBox="1"/>
          <p:nvPr>
            <p:ph idx="1" type="body"/>
          </p:nvPr>
        </p:nvSpPr>
        <p:spPr>
          <a:xfrm>
            <a:off x="6355231" y="1437525"/>
            <a:ext cx="2481300" cy="1323300"/>
          </a:xfrm>
          <a:prstGeom prst="rect">
            <a:avLst/>
          </a:prstGeom>
        </p:spPr>
        <p:txBody>
          <a:bodyPr anchorCtr="0" anchor="t" bIns="91425" lIns="91425" spcFirstLastPara="1" rIns="91425" wrap="square" tIns="91425">
            <a:normAutofit/>
          </a:bodyPr>
          <a:lstStyle/>
          <a:p>
            <a:pPr indent="-330200" lvl="0" marL="457200" rtl="0" algn="just">
              <a:lnSpc>
                <a:spcPct val="130000"/>
              </a:lnSpc>
              <a:spcBef>
                <a:spcPts val="0"/>
              </a:spcBef>
              <a:spcAft>
                <a:spcPts val="0"/>
              </a:spcAft>
              <a:buClr>
                <a:schemeClr val="dk1"/>
              </a:buClr>
              <a:buSzPts val="1600"/>
              <a:buChar char="●"/>
            </a:pPr>
            <a:r>
              <a:rPr lang="pt-BR" sz="1600">
                <a:solidFill>
                  <a:schemeClr val="dk1"/>
                </a:solidFill>
              </a:rPr>
              <a:t>More present in the western part of its range.</a:t>
            </a:r>
            <a:endParaRPr/>
          </a:p>
        </p:txBody>
      </p:sp>
      <p:sp>
        <p:nvSpPr>
          <p:cNvPr id="131" name="Google Shape;131;p20"/>
          <p:cNvSpPr txBox="1"/>
          <p:nvPr/>
        </p:nvSpPr>
        <p:spPr>
          <a:xfrm>
            <a:off x="308150" y="4346125"/>
            <a:ext cx="5118000" cy="448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t-BR" sz="700"/>
              <a:t>Figure: Potential distribution of the Pyrocephalus Rubinus in winter. </a:t>
            </a:r>
            <a:r>
              <a:rPr lang="pt-BR" sz="700">
                <a:solidFill>
                  <a:schemeClr val="dk1"/>
                </a:solidFill>
              </a:rPr>
              <a:t>The color gradient denotes values which varies from more potential presence of the specie (dark green) to no potential presence (white)</a:t>
            </a:r>
            <a:r>
              <a:rPr lang="pt-BR" sz="700"/>
              <a:t>.   </a:t>
            </a:r>
            <a:endParaRPr sz="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p:nvPr/>
        </p:nvSpPr>
        <p:spPr>
          <a:xfrm>
            <a:off x="6431425" y="1369800"/>
            <a:ext cx="2481300" cy="1199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p:nvPr/>
        </p:nvSpPr>
        <p:spPr>
          <a:xfrm>
            <a:off x="-125" y="223925"/>
            <a:ext cx="9144000" cy="648600"/>
          </a:xfrm>
          <a:prstGeom prst="rect">
            <a:avLst/>
          </a:prstGeom>
          <a:solidFill>
            <a:srgbClr val="DDF2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txBox="1"/>
          <p:nvPr>
            <p:ph type="title"/>
          </p:nvPr>
        </p:nvSpPr>
        <p:spPr>
          <a:xfrm>
            <a:off x="311700" y="216425"/>
            <a:ext cx="8520600" cy="64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a:t>Results</a:t>
            </a:r>
            <a:endParaRPr b="1"/>
          </a:p>
        </p:txBody>
      </p:sp>
      <p:sp>
        <p:nvSpPr>
          <p:cNvPr id="139" name="Google Shape;139;p21"/>
          <p:cNvSpPr txBox="1"/>
          <p:nvPr/>
        </p:nvSpPr>
        <p:spPr>
          <a:xfrm>
            <a:off x="209325" y="4346125"/>
            <a:ext cx="5122200" cy="327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t-BR" sz="700"/>
              <a:t>Figure: Potential distribution of the Pyrocephalus Rubinus in summer. </a:t>
            </a:r>
            <a:r>
              <a:rPr lang="pt-BR" sz="700">
                <a:solidFill>
                  <a:schemeClr val="dk1"/>
                </a:solidFill>
              </a:rPr>
              <a:t>The color gradient denotes values which varies from more potential presence of the specie (dark green) to no potential presence (white)</a:t>
            </a:r>
            <a:r>
              <a:rPr lang="pt-BR" sz="700"/>
              <a:t>.   </a:t>
            </a:r>
            <a:endParaRPr sz="700"/>
          </a:p>
        </p:txBody>
      </p:sp>
      <p:pic>
        <p:nvPicPr>
          <p:cNvPr id="140" name="Google Shape;140;p21"/>
          <p:cNvPicPr preferRelativeResize="0"/>
          <p:nvPr/>
        </p:nvPicPr>
        <p:blipFill>
          <a:blip r:embed="rId3">
            <a:alphaModFix/>
          </a:blip>
          <a:stretch>
            <a:fillRect/>
          </a:stretch>
        </p:blipFill>
        <p:spPr>
          <a:xfrm>
            <a:off x="208276" y="947100"/>
            <a:ext cx="6023024" cy="3478424"/>
          </a:xfrm>
          <a:prstGeom prst="rect">
            <a:avLst/>
          </a:prstGeom>
          <a:noFill/>
          <a:ln>
            <a:noFill/>
          </a:ln>
        </p:spPr>
      </p:pic>
      <p:sp>
        <p:nvSpPr>
          <p:cNvPr id="141" name="Google Shape;141;p21"/>
          <p:cNvSpPr txBox="1"/>
          <p:nvPr>
            <p:ph idx="1" type="body"/>
          </p:nvPr>
        </p:nvSpPr>
        <p:spPr>
          <a:xfrm>
            <a:off x="6332588" y="1437525"/>
            <a:ext cx="2481300" cy="1323300"/>
          </a:xfrm>
          <a:prstGeom prst="rect">
            <a:avLst/>
          </a:prstGeom>
        </p:spPr>
        <p:txBody>
          <a:bodyPr anchorCtr="0" anchor="t" bIns="91425" lIns="91425" spcFirstLastPara="1" rIns="91425" wrap="square" tIns="91425">
            <a:normAutofit/>
          </a:bodyPr>
          <a:lstStyle/>
          <a:p>
            <a:pPr indent="-330200" lvl="0" marL="457200" rtl="0" algn="just">
              <a:lnSpc>
                <a:spcPct val="130000"/>
              </a:lnSpc>
              <a:spcBef>
                <a:spcPts val="0"/>
              </a:spcBef>
              <a:spcAft>
                <a:spcPts val="0"/>
              </a:spcAft>
              <a:buClr>
                <a:schemeClr val="dk1"/>
              </a:buClr>
              <a:buSzPts val="1600"/>
              <a:buChar char="●"/>
            </a:pPr>
            <a:r>
              <a:rPr lang="pt-BR" sz="1600">
                <a:solidFill>
                  <a:schemeClr val="dk1"/>
                </a:solidFill>
              </a:rPr>
              <a:t>More present in the eastern part of South America.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