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0" d="100"/>
          <a:sy n="30" d="100"/>
        </p:scale>
        <p:origin x="23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23336-5121-499A-98D4-9557DD9920A9}"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F1CF-BFC4-4B24-AC52-54FA94A61BDD}" type="slidenum">
              <a:rPr lang="en-US" smtClean="0"/>
              <a:t>‹#›</a:t>
            </a:fld>
            <a:endParaRPr lang="en-US"/>
          </a:p>
        </p:txBody>
      </p:sp>
    </p:spTree>
    <p:extLst>
      <p:ext uri="{BB962C8B-B14F-4D97-AF65-F5344CB8AC3E}">
        <p14:creationId xmlns:p14="http://schemas.microsoft.com/office/powerpoint/2010/main" val="180890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23336-5121-499A-98D4-9557DD9920A9}"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F1CF-BFC4-4B24-AC52-54FA94A61BDD}" type="slidenum">
              <a:rPr lang="en-US" smtClean="0"/>
              <a:t>‹#›</a:t>
            </a:fld>
            <a:endParaRPr lang="en-US"/>
          </a:p>
        </p:txBody>
      </p:sp>
    </p:spTree>
    <p:extLst>
      <p:ext uri="{BB962C8B-B14F-4D97-AF65-F5344CB8AC3E}">
        <p14:creationId xmlns:p14="http://schemas.microsoft.com/office/powerpoint/2010/main" val="74373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23336-5121-499A-98D4-9557DD9920A9}"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F1CF-BFC4-4B24-AC52-54FA94A61BDD}" type="slidenum">
              <a:rPr lang="en-US" smtClean="0"/>
              <a:t>‹#›</a:t>
            </a:fld>
            <a:endParaRPr lang="en-US"/>
          </a:p>
        </p:txBody>
      </p:sp>
    </p:spTree>
    <p:extLst>
      <p:ext uri="{BB962C8B-B14F-4D97-AF65-F5344CB8AC3E}">
        <p14:creationId xmlns:p14="http://schemas.microsoft.com/office/powerpoint/2010/main" val="78377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23336-5121-499A-98D4-9557DD9920A9}"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F1CF-BFC4-4B24-AC52-54FA94A61BDD}" type="slidenum">
              <a:rPr lang="en-US" smtClean="0"/>
              <a:t>‹#›</a:t>
            </a:fld>
            <a:endParaRPr lang="en-US"/>
          </a:p>
        </p:txBody>
      </p:sp>
    </p:spTree>
    <p:extLst>
      <p:ext uri="{BB962C8B-B14F-4D97-AF65-F5344CB8AC3E}">
        <p14:creationId xmlns:p14="http://schemas.microsoft.com/office/powerpoint/2010/main" val="340703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23336-5121-499A-98D4-9557DD9920A9}"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EF1CF-BFC4-4B24-AC52-54FA94A61BDD}" type="slidenum">
              <a:rPr lang="en-US" smtClean="0"/>
              <a:t>‹#›</a:t>
            </a:fld>
            <a:endParaRPr lang="en-US"/>
          </a:p>
        </p:txBody>
      </p:sp>
    </p:spTree>
    <p:extLst>
      <p:ext uri="{BB962C8B-B14F-4D97-AF65-F5344CB8AC3E}">
        <p14:creationId xmlns:p14="http://schemas.microsoft.com/office/powerpoint/2010/main" val="104224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23336-5121-499A-98D4-9557DD9920A9}"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EF1CF-BFC4-4B24-AC52-54FA94A61BDD}" type="slidenum">
              <a:rPr lang="en-US" smtClean="0"/>
              <a:t>‹#›</a:t>
            </a:fld>
            <a:endParaRPr lang="en-US"/>
          </a:p>
        </p:txBody>
      </p:sp>
    </p:spTree>
    <p:extLst>
      <p:ext uri="{BB962C8B-B14F-4D97-AF65-F5344CB8AC3E}">
        <p14:creationId xmlns:p14="http://schemas.microsoft.com/office/powerpoint/2010/main" val="55628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23336-5121-499A-98D4-9557DD9920A9}"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BEF1CF-BFC4-4B24-AC52-54FA94A61BDD}" type="slidenum">
              <a:rPr lang="en-US" smtClean="0"/>
              <a:t>‹#›</a:t>
            </a:fld>
            <a:endParaRPr lang="en-US"/>
          </a:p>
        </p:txBody>
      </p:sp>
    </p:spTree>
    <p:extLst>
      <p:ext uri="{BB962C8B-B14F-4D97-AF65-F5344CB8AC3E}">
        <p14:creationId xmlns:p14="http://schemas.microsoft.com/office/powerpoint/2010/main" val="193564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23336-5121-499A-98D4-9557DD9920A9}" type="datetimeFigureOut">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EF1CF-BFC4-4B24-AC52-54FA94A61BDD}" type="slidenum">
              <a:rPr lang="en-US" smtClean="0"/>
              <a:t>‹#›</a:t>
            </a:fld>
            <a:endParaRPr lang="en-US"/>
          </a:p>
        </p:txBody>
      </p:sp>
    </p:spTree>
    <p:extLst>
      <p:ext uri="{BB962C8B-B14F-4D97-AF65-F5344CB8AC3E}">
        <p14:creationId xmlns:p14="http://schemas.microsoft.com/office/powerpoint/2010/main" val="117791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23336-5121-499A-98D4-9557DD9920A9}" type="datetimeFigureOut">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BEF1CF-BFC4-4B24-AC52-54FA94A61BDD}" type="slidenum">
              <a:rPr lang="en-US" smtClean="0"/>
              <a:t>‹#›</a:t>
            </a:fld>
            <a:endParaRPr lang="en-US"/>
          </a:p>
        </p:txBody>
      </p:sp>
    </p:spTree>
    <p:extLst>
      <p:ext uri="{BB962C8B-B14F-4D97-AF65-F5344CB8AC3E}">
        <p14:creationId xmlns:p14="http://schemas.microsoft.com/office/powerpoint/2010/main" val="2644735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4623336-5121-499A-98D4-9557DD9920A9}"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EF1CF-BFC4-4B24-AC52-54FA94A61BDD}" type="slidenum">
              <a:rPr lang="en-US" smtClean="0"/>
              <a:t>‹#›</a:t>
            </a:fld>
            <a:endParaRPr lang="en-US"/>
          </a:p>
        </p:txBody>
      </p:sp>
    </p:spTree>
    <p:extLst>
      <p:ext uri="{BB962C8B-B14F-4D97-AF65-F5344CB8AC3E}">
        <p14:creationId xmlns:p14="http://schemas.microsoft.com/office/powerpoint/2010/main" val="295983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4623336-5121-499A-98D4-9557DD9920A9}"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EF1CF-BFC4-4B24-AC52-54FA94A61BDD}" type="slidenum">
              <a:rPr lang="en-US" smtClean="0"/>
              <a:t>‹#›</a:t>
            </a:fld>
            <a:endParaRPr lang="en-US"/>
          </a:p>
        </p:txBody>
      </p:sp>
    </p:spTree>
    <p:extLst>
      <p:ext uri="{BB962C8B-B14F-4D97-AF65-F5344CB8AC3E}">
        <p14:creationId xmlns:p14="http://schemas.microsoft.com/office/powerpoint/2010/main" val="399776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4623336-5121-499A-98D4-9557DD9920A9}" type="datetimeFigureOut">
              <a:rPr lang="en-US" smtClean="0"/>
              <a:t>4/10/2022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BBEF1CF-BFC4-4B24-AC52-54FA94A61BDD}" type="slidenum">
              <a:rPr lang="en-US" smtClean="0"/>
              <a:t>‹#›</a:t>
            </a:fld>
            <a:endParaRPr lang="en-US"/>
          </a:p>
        </p:txBody>
      </p:sp>
    </p:spTree>
    <p:extLst>
      <p:ext uri="{BB962C8B-B14F-4D97-AF65-F5344CB8AC3E}">
        <p14:creationId xmlns:p14="http://schemas.microsoft.com/office/powerpoint/2010/main" val="5498077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58A9F1-72F1-4716-A21E-B663BD115498}"/>
              </a:ext>
            </a:extLst>
          </p:cNvPr>
          <p:cNvSpPr/>
          <p:nvPr/>
        </p:nvSpPr>
        <p:spPr>
          <a:xfrm>
            <a:off x="0" y="0"/>
            <a:ext cx="43891200" cy="2815553"/>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0">
                <a:effectLst/>
              </a:rPr>
              <a:t> </a:t>
            </a:r>
            <a:endParaRPr lang="en-US"/>
          </a:p>
        </p:txBody>
      </p:sp>
      <p:sp>
        <p:nvSpPr>
          <p:cNvPr id="11" name="Rectangle 10">
            <a:extLst>
              <a:ext uri="{FF2B5EF4-FFF2-40B4-BE49-F238E27FC236}">
                <a16:creationId xmlns:a16="http://schemas.microsoft.com/office/drawing/2014/main" id="{8BD879D2-B069-44EB-AB19-2756D7545A1D}"/>
              </a:ext>
            </a:extLst>
          </p:cNvPr>
          <p:cNvSpPr/>
          <p:nvPr/>
        </p:nvSpPr>
        <p:spPr>
          <a:xfrm>
            <a:off x="478971" y="3396343"/>
            <a:ext cx="13716000" cy="1619106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EE4B5329-A5B4-4728-81B7-FF25C33FEE7D}"/>
              </a:ext>
            </a:extLst>
          </p:cNvPr>
          <p:cNvSpPr/>
          <p:nvPr/>
        </p:nvSpPr>
        <p:spPr>
          <a:xfrm>
            <a:off x="478971" y="3396345"/>
            <a:ext cx="13716000" cy="957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1441339-0777-414B-B2D6-62D2C7B8AB78}"/>
              </a:ext>
            </a:extLst>
          </p:cNvPr>
          <p:cNvSpPr txBox="1"/>
          <p:nvPr/>
        </p:nvSpPr>
        <p:spPr>
          <a:xfrm>
            <a:off x="1328056" y="3463836"/>
            <a:ext cx="11234057" cy="822960"/>
          </a:xfrm>
          <a:prstGeom prst="rect">
            <a:avLst/>
          </a:prstGeom>
          <a:noFill/>
        </p:spPr>
        <p:txBody>
          <a:bodyPr wrap="square" rtlCol="0">
            <a:spAutoFit/>
          </a:bodyPr>
          <a:lstStyle/>
          <a:p>
            <a:pPr algn="ctr"/>
            <a:r>
              <a:rPr lang="en-US" sz="4800" b="1" dirty="0"/>
              <a:t>Overview</a:t>
            </a:r>
          </a:p>
        </p:txBody>
      </p:sp>
      <p:sp>
        <p:nvSpPr>
          <p:cNvPr id="14" name="TextBox 13">
            <a:extLst>
              <a:ext uri="{FF2B5EF4-FFF2-40B4-BE49-F238E27FC236}">
                <a16:creationId xmlns:a16="http://schemas.microsoft.com/office/drawing/2014/main" id="{72756A0A-52DA-48C8-9B4D-1EAB3851A81B}"/>
              </a:ext>
            </a:extLst>
          </p:cNvPr>
          <p:cNvSpPr txBox="1"/>
          <p:nvPr/>
        </p:nvSpPr>
        <p:spPr>
          <a:xfrm>
            <a:off x="823875" y="4719932"/>
            <a:ext cx="13088067" cy="5262979"/>
          </a:xfrm>
          <a:prstGeom prst="rect">
            <a:avLst/>
          </a:prstGeom>
          <a:noFill/>
        </p:spPr>
        <p:txBody>
          <a:bodyPr wrap="square" rtlCol="0">
            <a:spAutoFit/>
          </a:bodyPr>
          <a:lstStyle/>
          <a:p>
            <a:pPr rtl="0">
              <a:spcBef>
                <a:spcPts val="0"/>
              </a:spcBef>
              <a:spcAft>
                <a:spcPts val="1200"/>
              </a:spcAft>
            </a:pPr>
            <a:r>
              <a:rPr lang="en-US" sz="4000" b="1" i="0" u="none" strike="noStrike" dirty="0">
                <a:solidFill>
                  <a:srgbClr val="000000"/>
                </a:solidFill>
                <a:effectLst/>
                <a:latin typeface="Ubuntu" panose="020B0604020202020204" pitchFamily="34" charset="0"/>
              </a:rPr>
              <a:t>Goal:</a:t>
            </a:r>
            <a:endParaRPr lang="en-US" sz="4000" b="0" dirty="0">
              <a:effectLst/>
            </a:endParaRPr>
          </a:p>
          <a:p>
            <a:pPr rtl="0">
              <a:spcBef>
                <a:spcPts val="0"/>
              </a:spcBef>
              <a:spcAft>
                <a:spcPts val="1200"/>
              </a:spcAft>
            </a:pPr>
            <a:r>
              <a:rPr lang="en-US" sz="4000" b="0" i="0" u="none" strike="noStrike" dirty="0">
                <a:solidFill>
                  <a:srgbClr val="000000"/>
                </a:solidFill>
                <a:effectLst/>
              </a:rPr>
              <a:t>Build a recommendation engine using Amazon Web Services (AWS) that will provide content recommendations to users who visit their daily devotional. Current user and site data will be collected, transformed, and processed into a machine learning model, with results accessible from an API, and monitoring for costs and errors.</a:t>
            </a:r>
            <a:endParaRPr lang="en-US" sz="4000" b="0" dirty="0">
              <a:effectLst/>
            </a:endParaRPr>
          </a:p>
          <a:p>
            <a:br>
              <a:rPr lang="en-US" dirty="0"/>
            </a:br>
            <a:endParaRPr lang="en-US" dirty="0"/>
          </a:p>
        </p:txBody>
      </p:sp>
      <p:sp>
        <p:nvSpPr>
          <p:cNvPr id="15" name="TextBox 14">
            <a:extLst>
              <a:ext uri="{FF2B5EF4-FFF2-40B4-BE49-F238E27FC236}">
                <a16:creationId xmlns:a16="http://schemas.microsoft.com/office/drawing/2014/main" id="{6AA3A3D6-A3CC-48AA-AD74-50EECDB429F6}"/>
              </a:ext>
            </a:extLst>
          </p:cNvPr>
          <p:cNvSpPr txBox="1"/>
          <p:nvPr/>
        </p:nvSpPr>
        <p:spPr>
          <a:xfrm>
            <a:off x="9665226" y="-63473"/>
            <a:ext cx="24560748" cy="1200329"/>
          </a:xfrm>
          <a:prstGeom prst="rect">
            <a:avLst/>
          </a:prstGeom>
          <a:noFill/>
        </p:spPr>
        <p:txBody>
          <a:bodyPr wrap="square" rtlCol="0">
            <a:spAutoFit/>
          </a:bodyPr>
          <a:lstStyle/>
          <a:p>
            <a:r>
              <a:rPr lang="en-US" sz="7200" b="1" dirty="0"/>
              <a:t>Team Our Daily Bread (ODB): Content Recommendation Engine</a:t>
            </a:r>
          </a:p>
        </p:txBody>
      </p:sp>
      <p:sp>
        <p:nvSpPr>
          <p:cNvPr id="16" name="TextBox 15">
            <a:extLst>
              <a:ext uri="{FF2B5EF4-FFF2-40B4-BE49-F238E27FC236}">
                <a16:creationId xmlns:a16="http://schemas.microsoft.com/office/drawing/2014/main" id="{94888E79-AD6C-48EE-974B-393DF5B613E6}"/>
              </a:ext>
            </a:extLst>
          </p:cNvPr>
          <p:cNvSpPr txBox="1"/>
          <p:nvPr/>
        </p:nvSpPr>
        <p:spPr>
          <a:xfrm>
            <a:off x="13066294" y="1895274"/>
            <a:ext cx="17758610" cy="1938992"/>
          </a:xfrm>
          <a:prstGeom prst="rect">
            <a:avLst/>
          </a:prstGeom>
          <a:noFill/>
        </p:spPr>
        <p:txBody>
          <a:bodyPr wrap="square" rtlCol="0">
            <a:spAutoFit/>
          </a:bodyPr>
          <a:lstStyle/>
          <a:p>
            <a:pPr algn="ctr" rtl="0">
              <a:spcBef>
                <a:spcPts val="0"/>
              </a:spcBef>
              <a:spcAft>
                <a:spcPts val="0"/>
              </a:spcAft>
            </a:pPr>
            <a:r>
              <a:rPr lang="en-US" sz="4000" b="0" i="0" u="none" strike="noStrike" dirty="0">
                <a:effectLst/>
                <a:latin typeface="Arial" panose="020B0604020202020204" pitchFamily="34" charset="0"/>
              </a:rPr>
              <a:t>Jacob Johnson, Thomas </a:t>
            </a:r>
            <a:r>
              <a:rPr lang="en-US" sz="4000" b="0" i="0" u="none" strike="noStrike" dirty="0" err="1">
                <a:effectLst/>
                <a:latin typeface="Arial" panose="020B0604020202020204" pitchFamily="34" charset="0"/>
              </a:rPr>
              <a:t>Lobbestael</a:t>
            </a:r>
            <a:r>
              <a:rPr lang="en-US" sz="4000" b="0" i="0" u="none" strike="noStrike" dirty="0">
                <a:effectLst/>
                <a:latin typeface="Arial" panose="020B0604020202020204" pitchFamily="34" charset="0"/>
              </a:rPr>
              <a:t>, Michael Dykema, Emily Linderman</a:t>
            </a:r>
            <a:endParaRPr lang="en-US" sz="4000" b="0" dirty="0">
              <a:effectLst/>
            </a:endParaRPr>
          </a:p>
          <a:p>
            <a:br>
              <a:rPr lang="en-US" sz="4000" dirty="0"/>
            </a:br>
            <a:endParaRPr lang="en-US" sz="4000" dirty="0"/>
          </a:p>
        </p:txBody>
      </p:sp>
      <p:sp>
        <p:nvSpPr>
          <p:cNvPr id="17" name="TextBox 16">
            <a:extLst>
              <a:ext uri="{FF2B5EF4-FFF2-40B4-BE49-F238E27FC236}">
                <a16:creationId xmlns:a16="http://schemas.microsoft.com/office/drawing/2014/main" id="{B8E9864F-C850-4A81-99EB-1691EAFF54F5}"/>
              </a:ext>
            </a:extLst>
          </p:cNvPr>
          <p:cNvSpPr txBox="1"/>
          <p:nvPr/>
        </p:nvSpPr>
        <p:spPr>
          <a:xfrm>
            <a:off x="14534147" y="1093740"/>
            <a:ext cx="14822905" cy="2123658"/>
          </a:xfrm>
          <a:prstGeom prst="rect">
            <a:avLst/>
          </a:prstGeom>
          <a:noFill/>
        </p:spPr>
        <p:txBody>
          <a:bodyPr wrap="square" rtlCol="0">
            <a:spAutoFit/>
          </a:bodyPr>
          <a:lstStyle/>
          <a:p>
            <a:pPr algn="ctr" rtl="0">
              <a:spcBef>
                <a:spcPts val="0"/>
              </a:spcBef>
              <a:spcAft>
                <a:spcPts val="0"/>
              </a:spcAft>
            </a:pPr>
            <a:r>
              <a:rPr lang="en-US" sz="4400" b="1" i="0" u="none" strike="noStrike" dirty="0">
                <a:effectLst/>
                <a:latin typeface="Arial" panose="020B0604020202020204" pitchFamily="34" charset="0"/>
              </a:rPr>
              <a:t>Client: Our Daily Bread Ministries (Joe </a:t>
            </a:r>
            <a:r>
              <a:rPr lang="en-US" sz="4400" b="1" i="0" u="none" strike="noStrike" dirty="0" err="1">
                <a:effectLst/>
                <a:latin typeface="Arial" panose="020B0604020202020204" pitchFamily="34" charset="0"/>
              </a:rPr>
              <a:t>Fahnestock</a:t>
            </a:r>
            <a:r>
              <a:rPr lang="en-US" sz="4400" b="1" i="0" u="none" strike="noStrike" dirty="0">
                <a:effectLst/>
                <a:latin typeface="Arial" panose="020B0604020202020204" pitchFamily="34" charset="0"/>
              </a:rPr>
              <a:t>)</a:t>
            </a:r>
            <a:endParaRPr lang="en-US" sz="4400" b="0" dirty="0">
              <a:effectLst/>
            </a:endParaRPr>
          </a:p>
          <a:p>
            <a:br>
              <a:rPr lang="en-US" sz="4400" dirty="0"/>
            </a:br>
            <a:endParaRPr lang="en-US" sz="4400" dirty="0"/>
          </a:p>
        </p:txBody>
      </p:sp>
      <p:pic>
        <p:nvPicPr>
          <p:cNvPr id="1026" name="Picture 2">
            <a:extLst>
              <a:ext uri="{FF2B5EF4-FFF2-40B4-BE49-F238E27FC236}">
                <a16:creationId xmlns:a16="http://schemas.microsoft.com/office/drawing/2014/main" id="{1D62E305-ED0A-4C7E-A05B-0D68767F0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71" y="155386"/>
            <a:ext cx="3068768" cy="2504779"/>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765AD98B-3F89-4A28-89D7-775F7992CC4F}"/>
              </a:ext>
            </a:extLst>
          </p:cNvPr>
          <p:cNvGrpSpPr/>
          <p:nvPr/>
        </p:nvGrpSpPr>
        <p:grpSpPr>
          <a:xfrm>
            <a:off x="912680" y="10296291"/>
            <a:ext cx="11934181" cy="8858016"/>
            <a:chOff x="651423" y="10296291"/>
            <a:chExt cx="11934181" cy="8858016"/>
          </a:xfrm>
        </p:grpSpPr>
        <p:pic>
          <p:nvPicPr>
            <p:cNvPr id="1028" name="Picture 4">
              <a:extLst>
                <a:ext uri="{FF2B5EF4-FFF2-40B4-BE49-F238E27FC236}">
                  <a16:creationId xmlns:a16="http://schemas.microsoft.com/office/drawing/2014/main" id="{A11525DD-C561-4FDF-A999-ABDA9A300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638" y="10296291"/>
              <a:ext cx="8667750" cy="82772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639EBE5-EB25-41F0-B47A-9059A271A529}"/>
                </a:ext>
              </a:extLst>
            </p:cNvPr>
            <p:cNvSpPr txBox="1"/>
            <p:nvPr/>
          </p:nvSpPr>
          <p:spPr>
            <a:xfrm>
              <a:off x="651423" y="18569532"/>
              <a:ext cx="11934181" cy="584775"/>
            </a:xfrm>
            <a:prstGeom prst="rect">
              <a:avLst/>
            </a:prstGeom>
            <a:noFill/>
          </p:spPr>
          <p:txBody>
            <a:bodyPr wrap="square" rtlCol="0">
              <a:spAutoFit/>
            </a:bodyPr>
            <a:lstStyle/>
            <a:p>
              <a:pPr algn="ctr"/>
              <a:r>
                <a:rPr lang="en-US" sz="3200" i="1" dirty="0"/>
                <a:t>Figure 1: Mock of content cards for recommended content</a:t>
              </a:r>
            </a:p>
          </p:txBody>
        </p:sp>
      </p:grpSp>
      <p:sp>
        <p:nvSpPr>
          <p:cNvPr id="24" name="Rectangle 23">
            <a:extLst>
              <a:ext uri="{FF2B5EF4-FFF2-40B4-BE49-F238E27FC236}">
                <a16:creationId xmlns:a16="http://schemas.microsoft.com/office/drawing/2014/main" id="{B2537134-6602-4C84-9FD7-4A061E46D338}"/>
              </a:ext>
            </a:extLst>
          </p:cNvPr>
          <p:cNvSpPr/>
          <p:nvPr/>
        </p:nvSpPr>
        <p:spPr>
          <a:xfrm>
            <a:off x="478971" y="20020546"/>
            <a:ext cx="13716000" cy="1222408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13E25D61-7BFB-4CB4-B63B-2541141D7024}"/>
              </a:ext>
            </a:extLst>
          </p:cNvPr>
          <p:cNvSpPr/>
          <p:nvPr/>
        </p:nvSpPr>
        <p:spPr>
          <a:xfrm>
            <a:off x="29419503" y="27266687"/>
            <a:ext cx="13716000" cy="497794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E5FF97E6-F61D-4722-A1E7-970041BEAD70}"/>
              </a:ext>
            </a:extLst>
          </p:cNvPr>
          <p:cNvSpPr/>
          <p:nvPr/>
        </p:nvSpPr>
        <p:spPr>
          <a:xfrm>
            <a:off x="29419503" y="27266687"/>
            <a:ext cx="13716000" cy="8229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FF97D632-FEC9-4F35-BFB0-A312FF3F9E6E}"/>
              </a:ext>
            </a:extLst>
          </p:cNvPr>
          <p:cNvSpPr txBox="1"/>
          <p:nvPr/>
        </p:nvSpPr>
        <p:spPr>
          <a:xfrm>
            <a:off x="31194588" y="27320206"/>
            <a:ext cx="9251427" cy="769441"/>
          </a:xfrm>
          <a:prstGeom prst="rect">
            <a:avLst/>
          </a:prstGeom>
          <a:noFill/>
        </p:spPr>
        <p:txBody>
          <a:bodyPr wrap="square" rtlCol="0">
            <a:spAutoFit/>
          </a:bodyPr>
          <a:lstStyle/>
          <a:p>
            <a:pPr algn="ctr"/>
            <a:r>
              <a:rPr lang="en-US" sz="4400" dirty="0"/>
              <a:t>Acknowledgements</a:t>
            </a:r>
          </a:p>
        </p:txBody>
      </p:sp>
      <p:sp>
        <p:nvSpPr>
          <p:cNvPr id="28" name="TextBox 27">
            <a:extLst>
              <a:ext uri="{FF2B5EF4-FFF2-40B4-BE49-F238E27FC236}">
                <a16:creationId xmlns:a16="http://schemas.microsoft.com/office/drawing/2014/main" id="{61570F6A-2F2E-48FB-B06E-9FA2C5BE90B2}"/>
              </a:ext>
            </a:extLst>
          </p:cNvPr>
          <p:cNvSpPr txBox="1"/>
          <p:nvPr/>
        </p:nvSpPr>
        <p:spPr>
          <a:xfrm>
            <a:off x="29696228" y="28576588"/>
            <a:ext cx="13088067" cy="3170099"/>
          </a:xfrm>
          <a:prstGeom prst="rect">
            <a:avLst/>
          </a:prstGeom>
          <a:noFill/>
        </p:spPr>
        <p:txBody>
          <a:bodyPr wrap="square" rtlCol="0">
            <a:spAutoFit/>
          </a:bodyPr>
          <a:lstStyle/>
          <a:p>
            <a:r>
              <a:rPr lang="en-US" sz="4000" i="0" u="none" strike="noStrike" dirty="0">
                <a:solidFill>
                  <a:srgbClr val="000000"/>
                </a:solidFill>
                <a:effectLst/>
              </a:rPr>
              <a:t>We would like to thank Our Daily Bread Ministries for providing us with this project and their assistance during development. In particular, we would like to thank Joe </a:t>
            </a:r>
            <a:r>
              <a:rPr lang="en-US" sz="4000" i="0" u="none" strike="noStrike" dirty="0" err="1">
                <a:solidFill>
                  <a:srgbClr val="000000"/>
                </a:solidFill>
                <a:effectLst/>
              </a:rPr>
              <a:t>Fahnestock</a:t>
            </a:r>
            <a:r>
              <a:rPr lang="en-US" sz="4000" i="0" u="none" strike="noStrike" dirty="0">
                <a:solidFill>
                  <a:srgbClr val="000000"/>
                </a:solidFill>
                <a:effectLst/>
              </a:rPr>
              <a:t> for his patience, hard work, and help throughout the whole project. </a:t>
            </a:r>
            <a:endParaRPr lang="en-US" sz="4000" dirty="0"/>
          </a:p>
        </p:txBody>
      </p:sp>
      <p:sp>
        <p:nvSpPr>
          <p:cNvPr id="29" name="Rectangle 28">
            <a:extLst>
              <a:ext uri="{FF2B5EF4-FFF2-40B4-BE49-F238E27FC236}">
                <a16:creationId xmlns:a16="http://schemas.microsoft.com/office/drawing/2014/main" id="{38FF06D5-88F2-4F7E-9C31-2F03047E9249}"/>
              </a:ext>
            </a:extLst>
          </p:cNvPr>
          <p:cNvSpPr/>
          <p:nvPr/>
        </p:nvSpPr>
        <p:spPr>
          <a:xfrm>
            <a:off x="29419504" y="21751985"/>
            <a:ext cx="13716000" cy="501675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BA633EB-3911-4C6E-B538-30CF2C62360F}"/>
              </a:ext>
            </a:extLst>
          </p:cNvPr>
          <p:cNvSpPr/>
          <p:nvPr/>
        </p:nvSpPr>
        <p:spPr>
          <a:xfrm>
            <a:off x="29419502" y="21710284"/>
            <a:ext cx="137160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629760D-126B-4359-82DC-50335184E0A7}"/>
              </a:ext>
            </a:extLst>
          </p:cNvPr>
          <p:cNvSpPr txBox="1"/>
          <p:nvPr/>
        </p:nvSpPr>
        <p:spPr>
          <a:xfrm>
            <a:off x="29696228" y="21751985"/>
            <a:ext cx="13716000" cy="830997"/>
          </a:xfrm>
          <a:prstGeom prst="rect">
            <a:avLst/>
          </a:prstGeom>
          <a:noFill/>
        </p:spPr>
        <p:txBody>
          <a:bodyPr wrap="square" rtlCol="0">
            <a:spAutoFit/>
          </a:bodyPr>
          <a:lstStyle/>
          <a:p>
            <a:pPr algn="ctr"/>
            <a:r>
              <a:rPr lang="en-US" sz="4800" b="1" dirty="0"/>
              <a:t>Future Work</a:t>
            </a:r>
          </a:p>
        </p:txBody>
      </p:sp>
      <p:sp>
        <p:nvSpPr>
          <p:cNvPr id="1025" name="TextBox 1024">
            <a:extLst>
              <a:ext uri="{FF2B5EF4-FFF2-40B4-BE49-F238E27FC236}">
                <a16:creationId xmlns:a16="http://schemas.microsoft.com/office/drawing/2014/main" id="{758D8E0C-94E9-41B3-B494-DD32E2C54251}"/>
              </a:ext>
            </a:extLst>
          </p:cNvPr>
          <p:cNvSpPr txBox="1"/>
          <p:nvPr/>
        </p:nvSpPr>
        <p:spPr>
          <a:xfrm>
            <a:off x="29696229" y="23052859"/>
            <a:ext cx="13088066" cy="3785652"/>
          </a:xfrm>
          <a:prstGeom prst="rect">
            <a:avLst/>
          </a:prstGeom>
          <a:noFill/>
        </p:spPr>
        <p:txBody>
          <a:bodyPr wrap="square" rtlCol="0">
            <a:spAutoFit/>
          </a:bodyPr>
          <a:lstStyle/>
          <a:p>
            <a:pPr rtl="0">
              <a:spcBef>
                <a:spcPts val="0"/>
              </a:spcBef>
              <a:spcAft>
                <a:spcPts val="0"/>
              </a:spcAft>
            </a:pPr>
            <a:r>
              <a:rPr lang="en-US" sz="4000" i="0" u="none" strike="noStrike" dirty="0">
                <a:solidFill>
                  <a:srgbClr val="000000"/>
                </a:solidFill>
                <a:effectLst/>
              </a:rPr>
              <a:t>The web page UI of this project was not the team’s responsibility and still needs to added to ODB’s devotional page. With more data on specific user behavior the collaborative filtering model’s performance would improve substantially. </a:t>
            </a:r>
            <a:br>
              <a:rPr lang="en-US" sz="4000" b="1" dirty="0"/>
            </a:br>
            <a:endParaRPr lang="en-US" sz="4000" b="1" dirty="0"/>
          </a:p>
        </p:txBody>
      </p:sp>
      <p:sp>
        <p:nvSpPr>
          <p:cNvPr id="1027" name="Rectangle 1026">
            <a:extLst>
              <a:ext uri="{FF2B5EF4-FFF2-40B4-BE49-F238E27FC236}">
                <a16:creationId xmlns:a16="http://schemas.microsoft.com/office/drawing/2014/main" id="{ACD9EB90-67D2-4073-BC86-24AE09150E71}"/>
              </a:ext>
            </a:extLst>
          </p:cNvPr>
          <p:cNvSpPr/>
          <p:nvPr/>
        </p:nvSpPr>
        <p:spPr>
          <a:xfrm>
            <a:off x="29419503" y="3396343"/>
            <a:ext cx="13716000" cy="178159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029" name="Rectangle 1028">
            <a:extLst>
              <a:ext uri="{FF2B5EF4-FFF2-40B4-BE49-F238E27FC236}">
                <a16:creationId xmlns:a16="http://schemas.microsoft.com/office/drawing/2014/main" id="{FC043EE1-0CDE-4149-A68A-7BEA05CDC689}"/>
              </a:ext>
            </a:extLst>
          </p:cNvPr>
          <p:cNvSpPr/>
          <p:nvPr/>
        </p:nvSpPr>
        <p:spPr>
          <a:xfrm>
            <a:off x="29419503" y="3417810"/>
            <a:ext cx="137160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1036" name="Group 1035">
            <a:extLst>
              <a:ext uri="{FF2B5EF4-FFF2-40B4-BE49-F238E27FC236}">
                <a16:creationId xmlns:a16="http://schemas.microsoft.com/office/drawing/2014/main" id="{54A28928-0962-4143-BAF5-4E6DFC94C751}"/>
              </a:ext>
            </a:extLst>
          </p:cNvPr>
          <p:cNvGrpSpPr/>
          <p:nvPr/>
        </p:nvGrpSpPr>
        <p:grpSpPr>
          <a:xfrm>
            <a:off x="31086627" y="4890584"/>
            <a:ext cx="10658475" cy="6336071"/>
            <a:chOff x="31086627" y="4890584"/>
            <a:chExt cx="10658475" cy="6336071"/>
          </a:xfrm>
        </p:grpSpPr>
        <p:pic>
          <p:nvPicPr>
            <p:cNvPr id="1030" name="Picture 6">
              <a:extLst>
                <a:ext uri="{FF2B5EF4-FFF2-40B4-BE49-F238E27FC236}">
                  <a16:creationId xmlns:a16="http://schemas.microsoft.com/office/drawing/2014/main" id="{29F9E48F-3321-4EF5-998C-B231AF9F4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86627" y="4890584"/>
              <a:ext cx="10658475" cy="5438775"/>
            </a:xfrm>
            <a:prstGeom prst="rect">
              <a:avLst/>
            </a:prstGeom>
            <a:noFill/>
            <a:extLst>
              <a:ext uri="{909E8E84-426E-40DD-AFC4-6F175D3DCCD1}">
                <a14:hiddenFill xmlns:a14="http://schemas.microsoft.com/office/drawing/2010/main">
                  <a:solidFill>
                    <a:srgbClr val="FFFFFF"/>
                  </a:solidFill>
                </a14:hiddenFill>
              </a:ext>
            </a:extLst>
          </p:spPr>
        </p:pic>
        <p:sp>
          <p:nvSpPr>
            <p:cNvPr id="1031" name="TextBox 1030">
              <a:extLst>
                <a:ext uri="{FF2B5EF4-FFF2-40B4-BE49-F238E27FC236}">
                  <a16:creationId xmlns:a16="http://schemas.microsoft.com/office/drawing/2014/main" id="{47436508-AC80-44DC-A2DD-FE0A810EA6F8}"/>
                </a:ext>
              </a:extLst>
            </p:cNvPr>
            <p:cNvSpPr txBox="1"/>
            <p:nvPr/>
          </p:nvSpPr>
          <p:spPr>
            <a:xfrm>
              <a:off x="31086627" y="10641880"/>
              <a:ext cx="10658475" cy="584775"/>
            </a:xfrm>
            <a:prstGeom prst="rect">
              <a:avLst/>
            </a:prstGeom>
            <a:noFill/>
          </p:spPr>
          <p:txBody>
            <a:bodyPr wrap="square" rtlCol="0">
              <a:spAutoFit/>
            </a:bodyPr>
            <a:lstStyle/>
            <a:p>
              <a:pPr algn="ctr"/>
              <a:r>
                <a:rPr lang="en-US" sz="3200" i="1" dirty="0"/>
                <a:t>Figure 3: System Architecture </a:t>
              </a:r>
            </a:p>
          </p:txBody>
        </p:sp>
      </p:grpSp>
      <p:sp>
        <p:nvSpPr>
          <p:cNvPr id="1032" name="TextBox 1031">
            <a:extLst>
              <a:ext uri="{FF2B5EF4-FFF2-40B4-BE49-F238E27FC236}">
                <a16:creationId xmlns:a16="http://schemas.microsoft.com/office/drawing/2014/main" id="{BF58E82B-5183-4725-BDC3-1124968AE376}"/>
              </a:ext>
            </a:extLst>
          </p:cNvPr>
          <p:cNvSpPr txBox="1"/>
          <p:nvPr/>
        </p:nvSpPr>
        <p:spPr>
          <a:xfrm>
            <a:off x="29419503" y="3517355"/>
            <a:ext cx="13716000" cy="769441"/>
          </a:xfrm>
          <a:prstGeom prst="rect">
            <a:avLst/>
          </a:prstGeom>
          <a:noFill/>
        </p:spPr>
        <p:txBody>
          <a:bodyPr wrap="square" rtlCol="0">
            <a:spAutoFit/>
          </a:bodyPr>
          <a:lstStyle/>
          <a:p>
            <a:pPr algn="ctr"/>
            <a:r>
              <a:rPr lang="en-US" sz="4400" b="1" dirty="0"/>
              <a:t>Technical Details</a:t>
            </a:r>
          </a:p>
        </p:txBody>
      </p:sp>
      <p:sp>
        <p:nvSpPr>
          <p:cNvPr id="1033" name="Rectangle 1032">
            <a:extLst>
              <a:ext uri="{FF2B5EF4-FFF2-40B4-BE49-F238E27FC236}">
                <a16:creationId xmlns:a16="http://schemas.microsoft.com/office/drawing/2014/main" id="{47E1CFF5-19EC-4F78-820C-5F6FF5687484}"/>
              </a:ext>
            </a:extLst>
          </p:cNvPr>
          <p:cNvSpPr/>
          <p:nvPr/>
        </p:nvSpPr>
        <p:spPr>
          <a:xfrm>
            <a:off x="478971" y="20020546"/>
            <a:ext cx="137160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b="1" dirty="0">
                <a:solidFill>
                  <a:schemeClr val="tx1"/>
                </a:solidFill>
              </a:rPr>
              <a:t>User Data</a:t>
            </a:r>
          </a:p>
        </p:txBody>
      </p:sp>
      <p:sp>
        <p:nvSpPr>
          <p:cNvPr id="1034" name="Rectangle 1033">
            <a:extLst>
              <a:ext uri="{FF2B5EF4-FFF2-40B4-BE49-F238E27FC236}">
                <a16:creationId xmlns:a16="http://schemas.microsoft.com/office/drawing/2014/main" id="{6B8F36CC-F761-4054-BD88-2C3FA593BFEA}"/>
              </a:ext>
            </a:extLst>
          </p:cNvPr>
          <p:cNvSpPr/>
          <p:nvPr/>
        </p:nvSpPr>
        <p:spPr>
          <a:xfrm>
            <a:off x="14949237" y="3396343"/>
            <a:ext cx="13716000" cy="1858543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35" name="TextBox 1034">
            <a:extLst>
              <a:ext uri="{FF2B5EF4-FFF2-40B4-BE49-F238E27FC236}">
                <a16:creationId xmlns:a16="http://schemas.microsoft.com/office/drawing/2014/main" id="{AC23499C-B33E-4EE8-B3E2-15FBC4E7606D}"/>
              </a:ext>
            </a:extLst>
          </p:cNvPr>
          <p:cNvSpPr txBox="1"/>
          <p:nvPr/>
        </p:nvSpPr>
        <p:spPr>
          <a:xfrm>
            <a:off x="29696228" y="11183239"/>
            <a:ext cx="13088067" cy="9941183"/>
          </a:xfrm>
          <a:prstGeom prst="rect">
            <a:avLst/>
          </a:prstGeom>
          <a:noFill/>
        </p:spPr>
        <p:txBody>
          <a:bodyPr wrap="square" rtlCol="0">
            <a:spAutoFit/>
          </a:bodyPr>
          <a:lstStyle/>
          <a:p>
            <a:r>
              <a:rPr lang="en-US" sz="4000" b="1" dirty="0"/>
              <a:t>Data</a:t>
            </a:r>
          </a:p>
          <a:p>
            <a:pPr marL="571500" indent="-571500">
              <a:buFontTx/>
              <a:buChar char="-"/>
            </a:pPr>
            <a:r>
              <a:rPr lang="en-US" sz="4000" dirty="0"/>
              <a:t>AWS </a:t>
            </a:r>
            <a:r>
              <a:rPr lang="en-US" sz="4000" dirty="0" err="1"/>
              <a:t>LakeFormation</a:t>
            </a:r>
            <a:r>
              <a:rPr lang="en-US" sz="4000" dirty="0"/>
              <a:t> for data lake creation</a:t>
            </a:r>
          </a:p>
          <a:p>
            <a:pPr marL="571500" indent="-571500">
              <a:buFontTx/>
              <a:buChar char="-"/>
            </a:pPr>
            <a:r>
              <a:rPr lang="en-US" sz="4000" dirty="0"/>
              <a:t>AWS </a:t>
            </a:r>
            <a:r>
              <a:rPr lang="en-US" sz="4000" dirty="0" err="1"/>
              <a:t>AppFlow</a:t>
            </a:r>
            <a:r>
              <a:rPr lang="en-US" sz="4000" dirty="0"/>
              <a:t> streams real-time Google Analytics data into data lake</a:t>
            </a:r>
          </a:p>
          <a:p>
            <a:r>
              <a:rPr lang="en-US" sz="4000" b="1" dirty="0"/>
              <a:t>Recommendation Engine</a:t>
            </a:r>
          </a:p>
          <a:p>
            <a:pPr marL="571500" indent="-571500">
              <a:buFontTx/>
              <a:buChar char="-"/>
            </a:pPr>
            <a:r>
              <a:rPr lang="en-US" sz="4000" dirty="0"/>
              <a:t>AWS </a:t>
            </a:r>
            <a:r>
              <a:rPr lang="en-US" sz="4000" dirty="0" err="1"/>
              <a:t>SageMaker</a:t>
            </a:r>
            <a:r>
              <a:rPr lang="en-US" sz="4000" dirty="0"/>
              <a:t> hosts Docker image of Tensor Flow model and non-negative matrix factorization (NMF) model</a:t>
            </a:r>
          </a:p>
          <a:p>
            <a:r>
              <a:rPr lang="en-US" sz="4000" b="1" dirty="0"/>
              <a:t>API</a:t>
            </a:r>
          </a:p>
          <a:p>
            <a:pPr marL="571500" indent="-571500">
              <a:buFontTx/>
              <a:buChar char="-"/>
            </a:pPr>
            <a:r>
              <a:rPr lang="en-US" sz="4000" dirty="0"/>
              <a:t>AWS </a:t>
            </a:r>
            <a:r>
              <a:rPr lang="en-US" sz="4000" dirty="0" err="1"/>
              <a:t>ApiGateway</a:t>
            </a:r>
            <a:r>
              <a:rPr lang="en-US" sz="4000" dirty="0"/>
              <a:t> hosts a REST API that uses AWS Lambda functions to pull recommended content</a:t>
            </a:r>
          </a:p>
          <a:p>
            <a:r>
              <a:rPr lang="en-US" sz="4000" b="1" dirty="0"/>
              <a:t>Monitoring</a:t>
            </a:r>
          </a:p>
          <a:p>
            <a:pPr marL="571500" indent="-571500">
              <a:buFontTx/>
              <a:buChar char="-"/>
            </a:pPr>
            <a:r>
              <a:rPr lang="en-US" sz="4000" dirty="0"/>
              <a:t>AWS CloudWatch monitors all other AWS services for surpassing billing thresholds and error counting</a:t>
            </a:r>
          </a:p>
          <a:p>
            <a:r>
              <a:rPr lang="en-US" sz="4000" b="1" dirty="0"/>
              <a:t>Web Scraping</a:t>
            </a:r>
          </a:p>
          <a:p>
            <a:pPr marL="571500" indent="-571500">
              <a:buFontTx/>
              <a:buChar char="-"/>
            </a:pPr>
            <a:r>
              <a:rPr lang="en-US" sz="4000" dirty="0"/>
              <a:t>AWS EC2 for hosting and running Python script</a:t>
            </a:r>
          </a:p>
          <a:p>
            <a:pPr marL="571500" indent="-571500">
              <a:buFontTx/>
              <a:buChar char="-"/>
            </a:pPr>
            <a:r>
              <a:rPr lang="en-US" sz="4000" dirty="0"/>
              <a:t>AWS RDS hosts MySQL database for results</a:t>
            </a:r>
          </a:p>
        </p:txBody>
      </p:sp>
      <p:sp>
        <p:nvSpPr>
          <p:cNvPr id="1037" name="TextBox 1036">
            <a:extLst>
              <a:ext uri="{FF2B5EF4-FFF2-40B4-BE49-F238E27FC236}">
                <a16:creationId xmlns:a16="http://schemas.microsoft.com/office/drawing/2014/main" id="{0858DE0D-F074-4A46-B84E-59A1813B0053}"/>
              </a:ext>
            </a:extLst>
          </p:cNvPr>
          <p:cNvSpPr txBox="1"/>
          <p:nvPr/>
        </p:nvSpPr>
        <p:spPr>
          <a:xfrm>
            <a:off x="755695" y="21656146"/>
            <a:ext cx="13156247" cy="9325630"/>
          </a:xfrm>
          <a:prstGeom prst="rect">
            <a:avLst/>
          </a:prstGeom>
          <a:noFill/>
        </p:spPr>
        <p:txBody>
          <a:bodyPr wrap="square" rtlCol="0">
            <a:spAutoFit/>
          </a:bodyPr>
          <a:lstStyle/>
          <a:p>
            <a:r>
              <a:rPr lang="en-US" sz="4000" b="1" dirty="0"/>
              <a:t>Problem:</a:t>
            </a:r>
          </a:p>
          <a:p>
            <a:r>
              <a:rPr lang="en-US" sz="4000" dirty="0"/>
              <a:t>ODB currently utilizes Google Analytics to track site and page statistics for their different websites. The past and future data needs to be stored and processed for machine learning. Additionally, page content scraped from websites will need to be stored.</a:t>
            </a:r>
          </a:p>
          <a:p>
            <a:endParaRPr lang="en-US" sz="4000" dirty="0"/>
          </a:p>
          <a:p>
            <a:r>
              <a:rPr lang="en-US" sz="4000" b="1" dirty="0"/>
              <a:t>Solution:</a:t>
            </a:r>
          </a:p>
          <a:p>
            <a:pPr marL="571500" indent="-571500">
              <a:buFontTx/>
              <a:buChar char="-"/>
            </a:pPr>
            <a:r>
              <a:rPr lang="en-US" sz="4000" dirty="0"/>
              <a:t>A data lake stores the data of various formats and schemas</a:t>
            </a:r>
          </a:p>
          <a:p>
            <a:pPr marL="571500" indent="-571500">
              <a:buFontTx/>
              <a:buChar char="-"/>
            </a:pPr>
            <a:r>
              <a:rPr lang="en-US" sz="4000" dirty="0"/>
              <a:t>Google Analytics data is streamed into the data lake on a regular basis </a:t>
            </a:r>
          </a:p>
          <a:p>
            <a:pPr marL="571500" indent="-571500">
              <a:buFontTx/>
              <a:buChar char="-"/>
            </a:pPr>
            <a:r>
              <a:rPr lang="en-US" sz="4000" dirty="0"/>
              <a:t>Different metrics such as user information and page hits are aggregated for machine learning</a:t>
            </a:r>
          </a:p>
          <a:p>
            <a:pPr marL="571500" indent="-571500">
              <a:buFontTx/>
              <a:buChar char="-"/>
            </a:pPr>
            <a:r>
              <a:rPr lang="en-US" sz="4000" dirty="0"/>
              <a:t>Scraped site content is stored in database and moved into data lake for later use</a:t>
            </a:r>
          </a:p>
        </p:txBody>
      </p:sp>
      <p:sp>
        <p:nvSpPr>
          <p:cNvPr id="1039" name="Rectangle 1038">
            <a:extLst>
              <a:ext uri="{FF2B5EF4-FFF2-40B4-BE49-F238E27FC236}">
                <a16:creationId xmlns:a16="http://schemas.microsoft.com/office/drawing/2014/main" id="{1C46570C-37BA-45A0-86CB-E1A2E5036C49}"/>
              </a:ext>
            </a:extLst>
          </p:cNvPr>
          <p:cNvSpPr/>
          <p:nvPr/>
        </p:nvSpPr>
        <p:spPr>
          <a:xfrm>
            <a:off x="14949237" y="3396343"/>
            <a:ext cx="137160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40" name="TextBox 1039">
            <a:extLst>
              <a:ext uri="{FF2B5EF4-FFF2-40B4-BE49-F238E27FC236}">
                <a16:creationId xmlns:a16="http://schemas.microsoft.com/office/drawing/2014/main" id="{38E0FD3C-4E4E-48BF-A9CD-2BDE1ADD7DDB}"/>
              </a:ext>
            </a:extLst>
          </p:cNvPr>
          <p:cNvSpPr txBox="1"/>
          <p:nvPr/>
        </p:nvSpPr>
        <p:spPr>
          <a:xfrm>
            <a:off x="15659099" y="3490289"/>
            <a:ext cx="12573000" cy="769441"/>
          </a:xfrm>
          <a:prstGeom prst="rect">
            <a:avLst/>
          </a:prstGeom>
          <a:noFill/>
        </p:spPr>
        <p:txBody>
          <a:bodyPr wrap="square" rtlCol="0">
            <a:spAutoFit/>
          </a:bodyPr>
          <a:lstStyle/>
          <a:p>
            <a:pPr algn="ctr"/>
            <a:r>
              <a:rPr lang="en-US" sz="4400" b="1" dirty="0"/>
              <a:t>Recommendation Engine</a:t>
            </a:r>
          </a:p>
        </p:txBody>
      </p:sp>
      <p:sp>
        <p:nvSpPr>
          <p:cNvPr id="1041" name="TextBox 1040">
            <a:extLst>
              <a:ext uri="{FF2B5EF4-FFF2-40B4-BE49-F238E27FC236}">
                <a16:creationId xmlns:a16="http://schemas.microsoft.com/office/drawing/2014/main" id="{6446309F-0718-4EE4-B951-417425BF044F}"/>
              </a:ext>
            </a:extLst>
          </p:cNvPr>
          <p:cNvSpPr txBox="1"/>
          <p:nvPr/>
        </p:nvSpPr>
        <p:spPr>
          <a:xfrm>
            <a:off x="15133217" y="4592684"/>
            <a:ext cx="13532019" cy="10556736"/>
          </a:xfrm>
          <a:prstGeom prst="rect">
            <a:avLst/>
          </a:prstGeom>
          <a:noFill/>
        </p:spPr>
        <p:txBody>
          <a:bodyPr wrap="square" rtlCol="0">
            <a:spAutoFit/>
          </a:bodyPr>
          <a:lstStyle/>
          <a:p>
            <a:r>
              <a:rPr lang="en-US" sz="4000" b="1" dirty="0"/>
              <a:t>Problem:</a:t>
            </a:r>
            <a:endParaRPr lang="en-US" sz="4000" dirty="0"/>
          </a:p>
          <a:p>
            <a:r>
              <a:rPr lang="en-US" sz="4000" dirty="0"/>
              <a:t>When a user visits ODB’s daily devotional, links to other content should appear at the bottom of the page. These recommendations should be based on content popularity, other user behaviors, and content similarity</a:t>
            </a:r>
          </a:p>
          <a:p>
            <a:endParaRPr lang="en-US" sz="4000" dirty="0"/>
          </a:p>
          <a:p>
            <a:r>
              <a:rPr lang="en-US" sz="4000" b="1" dirty="0"/>
              <a:t>Solution:</a:t>
            </a:r>
          </a:p>
          <a:p>
            <a:pPr marL="571500" indent="-571500">
              <a:buFontTx/>
              <a:buChar char="-"/>
            </a:pPr>
            <a:r>
              <a:rPr lang="en-US" sz="4000" dirty="0"/>
              <a:t>Use collaborative filtering to find users with similar profiles and behavior to find new content for a user</a:t>
            </a:r>
          </a:p>
          <a:p>
            <a:pPr marL="571500" indent="-571500">
              <a:buFontTx/>
              <a:buChar char="-"/>
            </a:pPr>
            <a:r>
              <a:rPr lang="en-US" sz="4000" dirty="0"/>
              <a:t>When not enough user data is present, find similar content using topic analysis</a:t>
            </a:r>
          </a:p>
          <a:p>
            <a:pPr marL="571500" indent="-571500">
              <a:buFontTx/>
              <a:buChar char="-"/>
            </a:pPr>
            <a:r>
              <a:rPr lang="en-US" sz="4000" dirty="0"/>
              <a:t>Topic Analysis is performed by processing website page text and creating topics by finding similar words</a:t>
            </a:r>
          </a:p>
          <a:p>
            <a:pPr marL="571500" indent="-571500">
              <a:buFontTx/>
              <a:buChar char="-"/>
            </a:pPr>
            <a:r>
              <a:rPr lang="en-US" sz="4000" dirty="0"/>
              <a:t>Pages are grouped by topic and stored for retrieval on site visit</a:t>
            </a:r>
          </a:p>
          <a:p>
            <a:pPr marL="571500" indent="-571500">
              <a:buFontTx/>
              <a:buChar char="-"/>
            </a:pPr>
            <a:r>
              <a:rPr lang="en-US" sz="4000" dirty="0"/>
              <a:t>Recommendations are calculated when user visits page and an API is called</a:t>
            </a:r>
          </a:p>
        </p:txBody>
      </p:sp>
      <p:sp>
        <p:nvSpPr>
          <p:cNvPr id="1042" name="Rectangle 1041">
            <a:extLst>
              <a:ext uri="{FF2B5EF4-FFF2-40B4-BE49-F238E27FC236}">
                <a16:creationId xmlns:a16="http://schemas.microsoft.com/office/drawing/2014/main" id="{8C50D1DE-DD5F-416F-BFF6-27A450771F7C}"/>
              </a:ext>
            </a:extLst>
          </p:cNvPr>
          <p:cNvSpPr/>
          <p:nvPr/>
        </p:nvSpPr>
        <p:spPr>
          <a:xfrm>
            <a:off x="14949236" y="22438024"/>
            <a:ext cx="13715999" cy="981078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044" name="Rectangle 1043">
            <a:extLst>
              <a:ext uri="{FF2B5EF4-FFF2-40B4-BE49-F238E27FC236}">
                <a16:creationId xmlns:a16="http://schemas.microsoft.com/office/drawing/2014/main" id="{840866BD-3250-404C-9952-6627B63D9AA6}"/>
              </a:ext>
            </a:extLst>
          </p:cNvPr>
          <p:cNvSpPr/>
          <p:nvPr/>
        </p:nvSpPr>
        <p:spPr>
          <a:xfrm>
            <a:off x="14949236" y="22438023"/>
            <a:ext cx="13715999"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45" name="TextBox 1044">
            <a:extLst>
              <a:ext uri="{FF2B5EF4-FFF2-40B4-BE49-F238E27FC236}">
                <a16:creationId xmlns:a16="http://schemas.microsoft.com/office/drawing/2014/main" id="{8A6E3A3E-D714-4D43-87F6-99EAF35F1EB4}"/>
              </a:ext>
            </a:extLst>
          </p:cNvPr>
          <p:cNvSpPr txBox="1"/>
          <p:nvPr/>
        </p:nvSpPr>
        <p:spPr>
          <a:xfrm>
            <a:off x="15659098" y="22582982"/>
            <a:ext cx="12295415" cy="769441"/>
          </a:xfrm>
          <a:prstGeom prst="rect">
            <a:avLst/>
          </a:prstGeom>
          <a:noFill/>
        </p:spPr>
        <p:txBody>
          <a:bodyPr wrap="square" rtlCol="0">
            <a:spAutoFit/>
          </a:bodyPr>
          <a:lstStyle/>
          <a:p>
            <a:pPr algn="ctr"/>
            <a:r>
              <a:rPr lang="en-US" sz="4400" b="1" dirty="0"/>
              <a:t>Monitoring</a:t>
            </a:r>
          </a:p>
        </p:txBody>
      </p:sp>
      <p:sp>
        <p:nvSpPr>
          <p:cNvPr id="1046" name="TextBox 1045">
            <a:extLst>
              <a:ext uri="{FF2B5EF4-FFF2-40B4-BE49-F238E27FC236}">
                <a16:creationId xmlns:a16="http://schemas.microsoft.com/office/drawing/2014/main" id="{055A1C61-4780-4D45-85DA-DE962C720C4C}"/>
              </a:ext>
            </a:extLst>
          </p:cNvPr>
          <p:cNvSpPr txBox="1"/>
          <p:nvPr/>
        </p:nvSpPr>
        <p:spPr>
          <a:xfrm>
            <a:off x="15160073" y="23808665"/>
            <a:ext cx="13371885" cy="8094524"/>
          </a:xfrm>
          <a:prstGeom prst="rect">
            <a:avLst/>
          </a:prstGeom>
          <a:noFill/>
        </p:spPr>
        <p:txBody>
          <a:bodyPr wrap="square" rtlCol="0">
            <a:spAutoFit/>
          </a:bodyPr>
          <a:lstStyle/>
          <a:p>
            <a:r>
              <a:rPr lang="en-US" sz="4000" b="1" dirty="0"/>
              <a:t>Problem:</a:t>
            </a:r>
            <a:endParaRPr lang="en-US" sz="4000" dirty="0"/>
          </a:p>
          <a:p>
            <a:r>
              <a:rPr lang="en-US" sz="4000" dirty="0"/>
              <a:t>AWS services are billed on a usage basis, so alarms need to set to warn when costs are higher than expected. Additionally, services such as the API need to be monitored for high numbers of errors to ensure the pipeline is working correctly. </a:t>
            </a:r>
          </a:p>
          <a:p>
            <a:endParaRPr lang="en-US" sz="4000" dirty="0"/>
          </a:p>
          <a:p>
            <a:r>
              <a:rPr lang="en-US" sz="4000" b="1" dirty="0"/>
              <a:t>Solution:</a:t>
            </a:r>
          </a:p>
          <a:p>
            <a:pPr marL="571500" indent="-571500">
              <a:buFontTx/>
              <a:buChar char="-"/>
            </a:pPr>
            <a:r>
              <a:rPr lang="en-US" sz="4000" dirty="0"/>
              <a:t>Each service has alarms registered for different metrics such as run time, endpoint calls, storage used, etc.</a:t>
            </a:r>
          </a:p>
          <a:p>
            <a:pPr marL="571500" indent="-571500">
              <a:buFontTx/>
              <a:buChar char="-"/>
            </a:pPr>
            <a:r>
              <a:rPr lang="en-US" sz="4000" dirty="0"/>
              <a:t>Emails are sent to individuals at ODB in case alarm is tripped</a:t>
            </a:r>
          </a:p>
          <a:p>
            <a:pPr marL="571500" indent="-571500">
              <a:buFontTx/>
              <a:buChar char="-"/>
            </a:pPr>
            <a:r>
              <a:rPr lang="en-US" sz="4000" dirty="0"/>
              <a:t>A dashboard displays the most important metrics so the health of the system can be monitored at a glance</a:t>
            </a:r>
          </a:p>
          <a:p>
            <a:pPr marL="571500" indent="-571500">
              <a:buFontTx/>
              <a:buChar char="-"/>
            </a:pPr>
            <a:r>
              <a:rPr lang="en-US" sz="4000" dirty="0"/>
              <a:t>Reports are exportable in a JSON format for later analysis</a:t>
            </a:r>
          </a:p>
        </p:txBody>
      </p:sp>
      <p:pic>
        <p:nvPicPr>
          <p:cNvPr id="1050" name="Picture 14">
            <a:extLst>
              <a:ext uri="{FF2B5EF4-FFF2-40B4-BE49-F238E27FC236}">
                <a16:creationId xmlns:a16="http://schemas.microsoft.com/office/drawing/2014/main" id="{8ECCEE2B-75C3-47CF-8A42-27B7942492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74224" y="250839"/>
            <a:ext cx="2941756" cy="2313871"/>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3ADB0811-312D-4D1F-B7FA-4D1147D7A194}"/>
              </a:ext>
            </a:extLst>
          </p:cNvPr>
          <p:cNvGrpSpPr/>
          <p:nvPr/>
        </p:nvGrpSpPr>
        <p:grpSpPr>
          <a:xfrm>
            <a:off x="16261895" y="15328365"/>
            <a:ext cx="11137448" cy="6142121"/>
            <a:chOff x="16261895" y="15328365"/>
            <a:chExt cx="11137448" cy="6142121"/>
          </a:xfrm>
        </p:grpSpPr>
        <p:pic>
          <p:nvPicPr>
            <p:cNvPr id="1052" name="Picture 1051">
              <a:extLst>
                <a:ext uri="{FF2B5EF4-FFF2-40B4-BE49-F238E27FC236}">
                  <a16:creationId xmlns:a16="http://schemas.microsoft.com/office/drawing/2014/main" id="{6B9CE36D-2239-4D04-9A13-C858981F4759}"/>
                </a:ext>
              </a:extLst>
            </p:cNvPr>
            <p:cNvPicPr>
              <a:picLocks noChangeAspect="1"/>
            </p:cNvPicPr>
            <p:nvPr/>
          </p:nvPicPr>
          <p:blipFill>
            <a:blip r:embed="rId6"/>
            <a:stretch>
              <a:fillRect/>
            </a:stretch>
          </p:blipFill>
          <p:spPr>
            <a:xfrm>
              <a:off x="17325029" y="15328365"/>
              <a:ext cx="9011181" cy="5389666"/>
            </a:xfrm>
            <a:prstGeom prst="rect">
              <a:avLst/>
            </a:prstGeom>
          </p:spPr>
        </p:pic>
        <p:sp>
          <p:nvSpPr>
            <p:cNvPr id="1053" name="TextBox 1052">
              <a:extLst>
                <a:ext uri="{FF2B5EF4-FFF2-40B4-BE49-F238E27FC236}">
                  <a16:creationId xmlns:a16="http://schemas.microsoft.com/office/drawing/2014/main" id="{A2C04A1E-E346-43E0-B203-F4F60A36B823}"/>
                </a:ext>
              </a:extLst>
            </p:cNvPr>
            <p:cNvSpPr txBox="1"/>
            <p:nvPr/>
          </p:nvSpPr>
          <p:spPr>
            <a:xfrm>
              <a:off x="16261895" y="20885711"/>
              <a:ext cx="11137448" cy="584775"/>
            </a:xfrm>
            <a:prstGeom prst="rect">
              <a:avLst/>
            </a:prstGeom>
            <a:noFill/>
          </p:spPr>
          <p:txBody>
            <a:bodyPr wrap="square" rtlCol="0">
              <a:spAutoFit/>
            </a:bodyPr>
            <a:lstStyle/>
            <a:p>
              <a:pPr algn="ctr"/>
              <a:r>
                <a:rPr lang="en-US" sz="3200" i="1" dirty="0"/>
                <a:t>Figure 2: Sample topics from NMF modelling</a:t>
              </a:r>
            </a:p>
          </p:txBody>
        </p:sp>
      </p:grpSp>
    </p:spTree>
    <p:extLst>
      <p:ext uri="{BB962C8B-B14F-4D97-AF65-F5344CB8AC3E}">
        <p14:creationId xmlns:p14="http://schemas.microsoft.com/office/powerpoint/2010/main" val="6533631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527</TotalTime>
  <Words>623</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Ubuntu</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 Dykema</dc:creator>
  <cp:lastModifiedBy>Michael B. Dykema</cp:lastModifiedBy>
  <cp:revision>2</cp:revision>
  <dcterms:created xsi:type="dcterms:W3CDTF">2022-04-11T02:29:28Z</dcterms:created>
  <dcterms:modified xsi:type="dcterms:W3CDTF">2022-04-11T11:17:27Z</dcterms:modified>
</cp:coreProperties>
</file>