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Nunito" charset="0"/>
      <p:regular r:id="rId20"/>
      <p:bold r:id="rId21"/>
      <p:italic r:id="rId22"/>
      <p:boldItalic r:id="rId23"/>
    </p:embeddedFont>
    <p:embeddedFont>
      <p:font typeface="Maven Pro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859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18148f45b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18148f45b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18148f45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18148f45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18148f45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18148f45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18148f45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18148f45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18148f45b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18148f45b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18148f45b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18148f45b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18148f45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18148f45b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18148f45b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18148f45b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8148f4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8148f4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8148f4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8148f4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8148f4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8148f4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8148f45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18148f45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8148f4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18148f4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8148f45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18148f45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18148f45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18148f45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8148f4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18148f4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2">
            <a:alphaModFix/>
          </a:blip>
          <a:srcRect t="38312" b="38309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ctrTitle"/>
          </p:nvPr>
        </p:nvSpPr>
        <p:spPr>
          <a:xfrm>
            <a:off x="1722850" y="1542925"/>
            <a:ext cx="6979800" cy="1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Recursive Predictive Parsing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574375" y="4213225"/>
            <a:ext cx="74949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LL(1) Parsing Table Construction and Parsing an input string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00" y="2292825"/>
            <a:ext cx="48577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ctrTitle"/>
          </p:nvPr>
        </p:nvSpPr>
        <p:spPr>
          <a:xfrm>
            <a:off x="452225" y="1633125"/>
            <a:ext cx="68007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Non Recursive Parsing</a:t>
            </a: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1"/>
          </p:nvPr>
        </p:nvSpPr>
        <p:spPr>
          <a:xfrm>
            <a:off x="452225" y="2168975"/>
            <a:ext cx="8531700" cy="19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Input: </a:t>
            </a:r>
            <a:r>
              <a:rPr lang="en"/>
              <a:t>A string w and a parsing table M for grammar G.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Output</a:t>
            </a:r>
            <a:r>
              <a:rPr lang="en"/>
              <a:t>: If w is in L(G), a leftmost derivation of w; otherwise and error indication.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Method</a:t>
            </a:r>
            <a:r>
              <a:rPr lang="en"/>
              <a:t>:  Initially, the parser is in a configuration in which it has $S on the stack with S, the start symbol of G on top; and w$ in the input buffer. The program that utilizes the predictive parsing table M to produce a parse for the input is shown as: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800" y="1181125"/>
            <a:ext cx="41529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888" y="3547125"/>
            <a:ext cx="44100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ctrTitle"/>
          </p:nvPr>
        </p:nvSpPr>
        <p:spPr>
          <a:xfrm>
            <a:off x="129325" y="1044450"/>
            <a:ext cx="3880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body" idx="1"/>
          </p:nvPr>
        </p:nvSpPr>
        <p:spPr>
          <a:xfrm>
            <a:off x="129325" y="1551750"/>
            <a:ext cx="8709900" cy="3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grammar given to design the parser was: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order to generate a non-recursive parser, we had to remove any left recursion if was available using the following rule.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Removing Left Recursion: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Hence the production rule that was used in the program was modified to: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E represented epsilon and K represented B’. 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575" y="1614425"/>
            <a:ext cx="1181625" cy="8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875" y="2966475"/>
            <a:ext cx="6477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875" y="3496875"/>
            <a:ext cx="12382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300" y="4248950"/>
            <a:ext cx="954000" cy="7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ctrTitle"/>
          </p:nvPr>
        </p:nvSpPr>
        <p:spPr>
          <a:xfrm>
            <a:off x="0" y="720775"/>
            <a:ext cx="53799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1"/>
          </p:nvPr>
        </p:nvSpPr>
        <p:spPr>
          <a:xfrm>
            <a:off x="0" y="1739875"/>
            <a:ext cx="83256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user defined modules; we can obtain the following result for the non-recursive predictive parser.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Grammar:</a:t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950" y="2642301"/>
            <a:ext cx="2925050" cy="132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13" y="2550950"/>
            <a:ext cx="39147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4" y="1298875"/>
            <a:ext cx="5669100" cy="1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75" y="3362450"/>
            <a:ext cx="4968050" cy="1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>
            <a:spLocks noGrp="1"/>
          </p:cNvSpPr>
          <p:nvPr>
            <p:ph type="ctrTitle"/>
          </p:nvPr>
        </p:nvSpPr>
        <p:spPr>
          <a:xfrm>
            <a:off x="270588" y="1080370"/>
            <a:ext cx="53799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9" name="Google Shape;389;p30"/>
          <p:cNvSpPr txBox="1">
            <a:spLocks noGrp="1"/>
          </p:cNvSpPr>
          <p:nvPr>
            <p:ph type="body" idx="1"/>
          </p:nvPr>
        </p:nvSpPr>
        <p:spPr>
          <a:xfrm>
            <a:off x="0" y="1824050"/>
            <a:ext cx="8646600" cy="28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" dirty="0"/>
              <a:t>The program implements a simple non Recursive Predictive Parser. </a:t>
            </a:r>
            <a:endParaRPr lang="en" dirty="0" smtClean="0"/>
          </a:p>
          <a:p>
            <a:pPr marL="285750" indent="-285750" algn="just">
              <a:spcAft>
                <a:spcPts val="1600"/>
              </a:spcAft>
            </a:pPr>
            <a:r>
              <a:rPr lang="en" dirty="0" smtClean="0"/>
              <a:t>The </a:t>
            </a:r>
            <a:r>
              <a:rPr lang="en" dirty="0"/>
              <a:t>program uses a static production rule (both unambiguous/non-recursive grammar) and hence the FIRST and FOLLOW is limited to the given symbols only. </a:t>
            </a:r>
            <a:endParaRPr lang="en" dirty="0" smtClean="0"/>
          </a:p>
          <a:p>
            <a:pPr marL="285750" indent="-285750" algn="just">
              <a:spcAft>
                <a:spcPts val="1600"/>
              </a:spcAft>
            </a:pPr>
            <a:r>
              <a:rPr lang="en" dirty="0" smtClean="0"/>
              <a:t>The </a:t>
            </a:r>
            <a:r>
              <a:rPr lang="en" dirty="0"/>
              <a:t>program can parse the table limited to these symbols but can be done effectively for others too. </a:t>
            </a:r>
            <a:endParaRPr lang="en" dirty="0" smtClean="0"/>
          </a:p>
          <a:p>
            <a:pPr marL="285750" indent="-285750" algn="just">
              <a:spcAft>
                <a:spcPts val="1600"/>
              </a:spcAft>
            </a:pPr>
            <a:r>
              <a:rPr lang="en" dirty="0" smtClean="0"/>
              <a:t>The </a:t>
            </a:r>
            <a:r>
              <a:rPr lang="en" dirty="0"/>
              <a:t>input symbol can be changed statically or changed to ask for dynamic inputs programmatically for the parsing process.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body" idx="1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367913"/>
            <a:ext cx="89154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ctrTitle"/>
          </p:nvPr>
        </p:nvSpPr>
        <p:spPr>
          <a:xfrm>
            <a:off x="218275" y="1275100"/>
            <a:ext cx="54348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80400" y="1708950"/>
            <a:ext cx="53874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check tokens coming from the lexical analyzer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verify that the string can be generated by grammar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responsible to report any syntax error it encounters during parsing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ctrTitle"/>
          </p:nvPr>
        </p:nvSpPr>
        <p:spPr>
          <a:xfrm>
            <a:off x="413550" y="1118750"/>
            <a:ext cx="56043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Parsers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66425" y="1666925"/>
            <a:ext cx="90777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Universal Parser: </a:t>
            </a:r>
            <a:r>
              <a:rPr lang="en"/>
              <a:t>It can parse any kind of grammar.</a:t>
            </a:r>
            <a:br>
              <a:rPr lang="en"/>
            </a:br>
            <a:r>
              <a:rPr lang="en"/>
              <a:t>Cocke-Younger-Kasami Algorithm and Earley’s Algorithm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Top-down Parser:</a:t>
            </a:r>
            <a:r>
              <a:rPr lang="en"/>
              <a:t> It builds parse tree from top (root) to the bottom (leaves). </a:t>
            </a:r>
            <a:br>
              <a:rPr lang="en"/>
            </a:br>
            <a:r>
              <a:rPr lang="en"/>
              <a:t>A parse tree is an ordered rooted tree that represents the syntactic structure of string according to some formal grammar. </a:t>
            </a:r>
            <a:br>
              <a:rPr lang="en"/>
            </a:br>
            <a:r>
              <a:rPr lang="en"/>
              <a:t>Examples of top-down parsers are: LL Grammar, Recursive Descent, and </a:t>
            </a:r>
            <a:br>
              <a:rPr lang="en"/>
            </a:br>
            <a:r>
              <a:rPr lang="en" b="1">
                <a:highlight>
                  <a:srgbClr val="6AA84F"/>
                </a:highlight>
              </a:rPr>
              <a:t>Non-Recursive Predictive Parser.</a:t>
            </a:r>
            <a:endParaRPr b="1">
              <a:highlight>
                <a:srgbClr val="6AA84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Bottom-up Parser: </a:t>
            </a:r>
            <a:r>
              <a:rPr lang="en"/>
              <a:t>In this parser, the parse tree is built from the bottom (leaves) to the top (root). </a:t>
            </a:r>
            <a:br>
              <a:rPr lang="en"/>
            </a:br>
            <a:r>
              <a:rPr lang="en"/>
              <a:t>Examples of bottom-up parsers are: LR/SLR, CLR, LALR, Shift-Reduce,Operator Procedure Parser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ctrTitle"/>
          </p:nvPr>
        </p:nvSpPr>
        <p:spPr>
          <a:xfrm>
            <a:off x="255025" y="1226850"/>
            <a:ext cx="64701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Non-recursive predictive parsing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255025" y="1864175"/>
            <a:ext cx="3559800" cy="20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be build by maintaining a stack explicitly.</a:t>
            </a:r>
            <a:endParaRPr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problem encountered during predictive parsing is to determine the production to be applied for a non terminal.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00" y="1864175"/>
            <a:ext cx="3447925" cy="2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ctrTitle"/>
          </p:nvPr>
        </p:nvSpPr>
        <p:spPr>
          <a:xfrm>
            <a:off x="489325" y="1239625"/>
            <a:ext cx="4107600" cy="4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446600" y="1626225"/>
            <a:ext cx="8319600" cy="3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considers X, the symbol in top of stack, and a, the current input symbol. These two symbols determine the action of the parser. There are following three possibilities: </a:t>
            </a:r>
            <a:endParaRPr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If X=a=$, then parser halts and announces successful completion of parsing. </a:t>
            </a:r>
            <a:br>
              <a:rPr lang="en"/>
            </a:br>
            <a:endParaRPr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If X=a $, the parser pops X off the stack and advances the input pointer to next input symbol. </a:t>
            </a:r>
            <a:br>
              <a:rPr lang="en"/>
            </a:br>
            <a:endParaRPr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X is a non-terminal the program consults entry M[X,a] of the parsing table M. this entry will be either an x-production of grammar or an error entry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ctrTitle"/>
          </p:nvPr>
        </p:nvSpPr>
        <p:spPr>
          <a:xfrm>
            <a:off x="233375" y="1124900"/>
            <a:ext cx="79038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FIRST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362175" y="1613600"/>
            <a:ext cx="84480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set of a sequence of symbols u, written as FIRST(u) is the set of terminals which start the sequences of symbols derivable from u.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25" y="2360525"/>
            <a:ext cx="5509801" cy="2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ctrTitle"/>
          </p:nvPr>
        </p:nvSpPr>
        <p:spPr>
          <a:xfrm>
            <a:off x="155725" y="1011600"/>
            <a:ext cx="4572000" cy="7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FOLLOW  </a:t>
            </a:r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55725" y="1779900"/>
            <a:ext cx="8788200" cy="3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 set of a nonterminal A is the set of terminal symbols that can appear immediately to the right of A in a valid sentence.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00" y="2371225"/>
            <a:ext cx="6307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/>
        </p:nvSpPr>
        <p:spPr>
          <a:xfrm>
            <a:off x="427200" y="1307225"/>
            <a:ext cx="79545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Algorithm to Fill Parsing Table</a:t>
            </a:r>
            <a:endParaRPr sz="2400" b="1"/>
          </a:p>
        </p:txBody>
      </p:sp>
      <p:sp>
        <p:nvSpPr>
          <p:cNvPr id="342" name="Google Shape;342;p23"/>
          <p:cNvSpPr txBox="1"/>
          <p:nvPr/>
        </p:nvSpPr>
        <p:spPr>
          <a:xfrm>
            <a:off x="427200" y="1939625"/>
            <a:ext cx="8166000" cy="28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Input:</a:t>
            </a:r>
            <a:r>
              <a:rPr lang="en" sz="1600"/>
              <a:t> Set of FIRST and FOLLOW elements along with Grammar G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Output: </a:t>
            </a:r>
            <a:r>
              <a:rPr lang="en" sz="1600"/>
              <a:t>Parsing Table M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Method:</a:t>
            </a:r>
            <a:r>
              <a:rPr lang="en" sz="1600"/>
              <a:t> We check for every production of the form A-&gt;alpha, the FIRST (α). If it contains ԑ then add the production to M[A,a]. Else add each element of FOLLOW(A) in M[A, b].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Nunito</vt:lpstr>
      <vt:lpstr>Maven Pro</vt:lpstr>
      <vt:lpstr>Momentum</vt:lpstr>
      <vt:lpstr>Non Recursive Predictive Parsing</vt:lpstr>
      <vt:lpstr>PowerPoint Presentation</vt:lpstr>
      <vt:lpstr>Parser</vt:lpstr>
      <vt:lpstr>Types of Parsers</vt:lpstr>
      <vt:lpstr>Non-recursive predictive parsing</vt:lpstr>
      <vt:lpstr>Behaviour</vt:lpstr>
      <vt:lpstr>Calculation of FIRST</vt:lpstr>
      <vt:lpstr>Calculation of FOLLOW  </vt:lpstr>
      <vt:lpstr>PowerPoint Presentation</vt:lpstr>
      <vt:lpstr>PowerPoint Presentation</vt:lpstr>
      <vt:lpstr>Algorithm for Non Recursive Parsing</vt:lpstr>
      <vt:lpstr>PowerPoint Presentation</vt:lpstr>
      <vt:lpstr>Implementation</vt:lpstr>
      <vt:lpstr>Output: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Recursive Predictive Parsing</dc:title>
  <cp:lastModifiedBy>Diwash Ranabhat</cp:lastModifiedBy>
  <cp:revision>1</cp:revision>
  <dcterms:modified xsi:type="dcterms:W3CDTF">2020-03-17T04:56:30Z</dcterms:modified>
</cp:coreProperties>
</file>