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gadget.com/2018-10-31-google-home-hub-api-security-flaw.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07257b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7257bf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8cb8cae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8cb8cae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8dfcd08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dfcd08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8ff0ae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ff0ae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9110ee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110ee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a6e668c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6e668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a6e668c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a6e668c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a6e668c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a6e668c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a5ce98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a5ce98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a6e668c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a6e668c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2e1badf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2e1badf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a6e668c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a6e668c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a6e668c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a6e668c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9fd8a1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9fd8a18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attacker’s mobile device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9fd8a18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9fd8a18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a6e668c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a6e668c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9fd8a18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9fd8a18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ffe684b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fe684b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ffe684b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fe684b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2e1badf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e1badf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sz="1200">
                <a:solidFill>
                  <a:schemeClr val="dk1"/>
                </a:solidFill>
              </a:rPr>
              <a:t>GA-00516-US   (aka H1A)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2e1badf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2e1badf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https://www.engadget.com/2018-10-31-google-home-hub-api-security-flaw.html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2e1badf4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2e1badf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07257bf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7257bf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8cb8ca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cb8ca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androidpolice.com/2018/01/16/google-home-hidden-api-local-devices-can-use/"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ithvikvibhu.github.io/GHLocalApi/"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rbeede/BSidesSATX2020/tree/master/silent-demo-vide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jpg"/><Relationship Id="rId4" Type="http://schemas.openxmlformats.org/officeDocument/2006/relationships/image" Target="../media/image20.jp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192.168.0.3:8008/setup/eureka_inf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rithvikvibhu/GHLocalApi/issues/3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rbeede/BSidesSATX2020" TargetMode="External"/><Relationship Id="rId4" Type="http://schemas.openxmlformats.org/officeDocument/2006/relationships/hyperlink" Target="https://docs.google.com/presentation/d/1TC-WErW9naXuXSyRaIBLUCJYGtm69KuRLapNtox71CE" TargetMode="External"/><Relationship Id="rId5" Type="http://schemas.openxmlformats.org/officeDocument/2006/relationships/hyperlink" Target="https://www.pxfuel.com/en/free-photo-epfpc" TargetMode="External"/><Relationship Id="rId6" Type="http://schemas.openxmlformats.org/officeDocument/2006/relationships/hyperlink" Target="https://pixabay.com/vectors/attack-death-ray-evil-laser-menace-129425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png"/><Relationship Id="rId13" Type="http://schemas.openxmlformats.org/officeDocument/2006/relationships/image" Target="../media/image4.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X2gddqD1wUI&amp;feature=youtu.be" TargetMode="External"/><Relationship Id="rId4" Type="http://schemas.openxmlformats.org/officeDocument/2006/relationships/hyperlink" Target="https://srlabs.de/bites/smart-spies/" TargetMode="External"/><Relationship Id="rId9" Type="http://schemas.openxmlformats.org/officeDocument/2006/relationships/image" Target="../media/image15.png"/><Relationship Id="rId14" Type="http://schemas.openxmlformats.org/officeDocument/2006/relationships/image" Target="../media/image2.png"/><Relationship Id="rId5" Type="http://schemas.openxmlformats.org/officeDocument/2006/relationships/hyperlink" Target="https://arstechnica.com/information-technology/2019/11/researchers-hack-siri-alexa-and-google-home-by-shining-lasers-at-them/" TargetMode="External"/><Relationship Id="rId6" Type="http://schemas.openxmlformats.org/officeDocument/2006/relationships/hyperlink" Target="https://www.defcon.org/html/defcon-27/dc-27-speakers.html#Qian" TargetMode="External"/><Relationship Id="rId7" Type="http://schemas.openxmlformats.org/officeDocument/2006/relationships/hyperlink" Target="https://hothardware.com/news/google-home-hub-insecure" TargetMode="External"/><Relationship Id="rId8" Type="http://schemas.openxmlformats.org/officeDocument/2006/relationships/hyperlink" Target="https://www.androidauthority.com/google-home-hub-security-92029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2000"/>
          </a:blip>
          <a:stretch>
            <a:fillRect/>
          </a:stretch>
        </p:blipFill>
        <p:spPr>
          <a:xfrm>
            <a:off x="0" y="0"/>
            <a:ext cx="9144000" cy="5925331"/>
          </a:xfrm>
          <a:prstGeom prst="rect">
            <a:avLst/>
          </a:prstGeom>
          <a:noFill/>
          <a:ln>
            <a:noFill/>
          </a:ln>
        </p:spPr>
      </p:pic>
      <p:sp>
        <p:nvSpPr>
          <p:cNvPr id="55" name="Google Shape;55;p13"/>
          <p:cNvSpPr txBox="1"/>
          <p:nvPr>
            <p:ph idx="1" type="subTitle"/>
          </p:nvPr>
        </p:nvSpPr>
        <p:spPr>
          <a:xfrm>
            <a:off x="5026200" y="4049100"/>
            <a:ext cx="4117800" cy="10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Rodney Beede</a:t>
            </a:r>
            <a:endParaRPr>
              <a:solidFill>
                <a:srgbClr val="000000"/>
              </a:solidFill>
            </a:endParaRPr>
          </a:p>
          <a:p>
            <a:pPr indent="0" lvl="0" marL="0" rtl="0" algn="ctr">
              <a:spcBef>
                <a:spcPts val="0"/>
              </a:spcBef>
              <a:spcAft>
                <a:spcPts val="0"/>
              </a:spcAft>
              <a:buNone/>
            </a:pPr>
            <a:r>
              <a:rPr lang="en">
                <a:solidFill>
                  <a:srgbClr val="000000"/>
                </a:solidFill>
              </a:rPr>
              <a:t>BSides SATX 2020</a:t>
            </a:r>
            <a:endParaRPr>
              <a:solidFill>
                <a:srgbClr val="000000"/>
              </a:solidFill>
            </a:endParaRPr>
          </a:p>
        </p:txBody>
      </p:sp>
      <p:sp>
        <p:nvSpPr>
          <p:cNvPr id="56" name="Google Shape;56;p13"/>
          <p:cNvSpPr/>
          <p:nvPr/>
        </p:nvSpPr>
        <p:spPr>
          <a:xfrm>
            <a:off x="302625" y="85350"/>
            <a:ext cx="8542498" cy="2273676"/>
          </a:xfrm>
          <a:prstGeom prst="rect">
            <a:avLst/>
          </a:prstGeom>
        </p:spPr>
        <p:txBody>
          <a:bodyPr>
            <a:prstTxWarp prst="textPlain"/>
          </a:bodyPr>
          <a:lstStyle/>
          <a:p>
            <a:pPr lvl="0" algn="ctr"/>
            <a:r>
              <a:rPr b="0" i="0">
                <a:ln cap="flat" cmpd="sng" w="38100">
                  <a:solidFill>
                    <a:srgbClr val="000000"/>
                  </a:solidFill>
                  <a:prstDash val="solid"/>
                  <a:round/>
                  <a:headEnd len="sm" w="sm" type="none"/>
                  <a:tailEnd len="sm" w="sm" type="none"/>
                </a:ln>
                <a:solidFill>
                  <a:srgbClr val="FFFFFF"/>
                </a:solidFill>
                <a:latin typeface="Arial"/>
              </a:rPr>
              <a:t>Automating attacks</a:t>
            </a:r>
            <a:br>
              <a:rPr b="0" i="0">
                <a:ln cap="flat" cmpd="sng" w="38100">
                  <a:solidFill>
                    <a:srgbClr val="000000"/>
                  </a:solidFill>
                  <a:prstDash val="solid"/>
                  <a:round/>
                  <a:headEnd len="sm" w="sm" type="none"/>
                  <a:tailEnd len="sm" w="sm" type="none"/>
                </a:ln>
                <a:solidFill>
                  <a:srgbClr val="FFFFFF"/>
                </a:solidFill>
                <a:latin typeface="Arial"/>
              </a:rPr>
            </a:br>
            <a:r>
              <a:rPr b="0" i="0">
                <a:ln cap="flat" cmpd="sng" w="38100">
                  <a:solidFill>
                    <a:srgbClr val="000000"/>
                  </a:solidFill>
                  <a:prstDash val="solid"/>
                  <a:round/>
                  <a:headEnd len="sm" w="sm" type="none"/>
                  <a:tailEnd len="sm" w="sm" type="none"/>
                </a:ln>
                <a:solidFill>
                  <a:srgbClr val="FFFFFF"/>
                </a:solidFill>
                <a:latin typeface="Arial"/>
              </a:rPr>
              <a:t>against the</a:t>
            </a:r>
            <a:br>
              <a:rPr b="0" i="0">
                <a:ln cap="flat" cmpd="sng" w="38100">
                  <a:solidFill>
                    <a:srgbClr val="000000"/>
                  </a:solidFill>
                  <a:prstDash val="solid"/>
                  <a:round/>
                  <a:headEnd len="sm" w="sm" type="none"/>
                  <a:tailEnd len="sm" w="sm" type="none"/>
                </a:ln>
                <a:solidFill>
                  <a:srgbClr val="FFFFFF"/>
                </a:solidFill>
                <a:latin typeface="Arial"/>
              </a:rPr>
            </a:br>
            <a:r>
              <a:rPr b="0" i="0">
                <a:ln cap="flat" cmpd="sng" w="38100">
                  <a:solidFill>
                    <a:srgbClr val="000000"/>
                  </a:solidFill>
                  <a:prstDash val="solid"/>
                  <a:round/>
                  <a:headEnd len="sm" w="sm" type="none"/>
                  <a:tailEnd len="sm" w="sm" type="none"/>
                </a:ln>
                <a:solidFill>
                  <a:srgbClr val="FFFFFF"/>
                </a:solidFill>
                <a:latin typeface="Arial"/>
              </a:rPr>
              <a:t>Google Home assistant</a:t>
            </a:r>
          </a:p>
        </p:txBody>
      </p:sp>
      <p:pic>
        <p:nvPicPr>
          <p:cNvPr id="57" name="Google Shape;57;p13"/>
          <p:cNvPicPr preferRelativeResize="0"/>
          <p:nvPr/>
        </p:nvPicPr>
        <p:blipFill>
          <a:blip r:embed="rId4">
            <a:alphaModFix/>
          </a:blip>
          <a:stretch>
            <a:fillRect/>
          </a:stretch>
        </p:blipFill>
        <p:spPr>
          <a:xfrm flipH="1">
            <a:off x="2238973" y="2786225"/>
            <a:ext cx="1751027" cy="109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from </a:t>
            </a:r>
            <a:r>
              <a:rPr lang="en"/>
              <a:t>Wi-Fi</a:t>
            </a:r>
            <a:r>
              <a:rPr lang="en"/>
              <a:t> scanner</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320619" y="1017726"/>
            <a:ext cx="8502762" cy="369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a </a:t>
            </a:r>
            <a:r>
              <a:rPr lang="en"/>
              <a:t>Wi-Fi</a:t>
            </a:r>
            <a:r>
              <a:rPr lang="en"/>
              <a:t> network, Now what?</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services are available in this mode?</a:t>
            </a:r>
            <a:endParaRPr/>
          </a:p>
          <a:p>
            <a:pPr indent="0" lvl="0" marL="0" rtl="0" algn="l">
              <a:spcBef>
                <a:spcPts val="1600"/>
              </a:spcBef>
              <a:spcAft>
                <a:spcPts val="1600"/>
              </a:spcAft>
              <a:buNone/>
            </a:pPr>
            <a:r>
              <a:rPr lang="en"/>
              <a:t>nmap of normal operation (pre-deauth)</a:t>
            </a:r>
            <a:endParaRPr/>
          </a:p>
        </p:txBody>
      </p:sp>
      <p:pic>
        <p:nvPicPr>
          <p:cNvPr id="134" name="Google Shape;134;p23"/>
          <p:cNvPicPr preferRelativeResize="0"/>
          <p:nvPr/>
        </p:nvPicPr>
        <p:blipFill>
          <a:blip r:embed="rId3">
            <a:alphaModFix/>
          </a:blip>
          <a:stretch>
            <a:fillRect/>
          </a:stretch>
        </p:blipFill>
        <p:spPr>
          <a:xfrm>
            <a:off x="0" y="2287168"/>
            <a:ext cx="9143998" cy="27027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nmap of provision </a:t>
            </a:r>
            <a:r>
              <a:rPr lang="en"/>
              <a:t>Wi-Fi</a:t>
            </a:r>
            <a:r>
              <a:rPr lang="en"/>
              <a:t> network</a:t>
            </a:r>
            <a:endParaRPr/>
          </a:p>
        </p:txBody>
      </p:sp>
      <p:pic>
        <p:nvPicPr>
          <p:cNvPr id="140" name="Google Shape;140;p24"/>
          <p:cNvPicPr preferRelativeResize="0"/>
          <p:nvPr/>
        </p:nvPicPr>
        <p:blipFill>
          <a:blip r:embed="rId3">
            <a:alphaModFix/>
          </a:blip>
          <a:stretch>
            <a:fillRect/>
          </a:stretch>
        </p:blipFill>
        <p:spPr>
          <a:xfrm>
            <a:off x="853009" y="1170125"/>
            <a:ext cx="7437983"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Observation</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After running deauths for 1 hour the Google Home gave up on the legit Wi-Fi.</a:t>
            </a:r>
            <a:endParaRPr sz="1900"/>
          </a:p>
          <a:p>
            <a:pPr indent="-349250" lvl="0" marL="457200" rtl="0" algn="l">
              <a:spcBef>
                <a:spcPts val="1600"/>
              </a:spcBef>
              <a:spcAft>
                <a:spcPts val="0"/>
              </a:spcAft>
              <a:buSzPts val="1900"/>
              <a:buAutoNum type="arabicPeriod"/>
            </a:pPr>
            <a:r>
              <a:rPr lang="en" sz="1900"/>
              <a:t>Stopped running deauths</a:t>
            </a:r>
            <a:endParaRPr sz="1900"/>
          </a:p>
          <a:p>
            <a:pPr indent="-349250" lvl="0" marL="457200" rtl="0" algn="l">
              <a:spcBef>
                <a:spcPts val="0"/>
              </a:spcBef>
              <a:spcAft>
                <a:spcPts val="0"/>
              </a:spcAft>
              <a:buSzPts val="1900"/>
              <a:buAutoNum type="arabicPeriod"/>
            </a:pPr>
            <a:r>
              <a:rPr lang="en" sz="1900"/>
              <a:t>Unplugged power</a:t>
            </a:r>
            <a:endParaRPr sz="1900"/>
          </a:p>
          <a:p>
            <a:pPr indent="-323850" lvl="1" marL="914400" rtl="0" algn="l">
              <a:spcBef>
                <a:spcPts val="0"/>
              </a:spcBef>
              <a:spcAft>
                <a:spcPts val="0"/>
              </a:spcAft>
              <a:buSzPts val="1500"/>
              <a:buAutoNum type="alphaLcPeriod"/>
            </a:pPr>
            <a:r>
              <a:rPr lang="en" sz="1500"/>
              <a:t>Device Rebooted</a:t>
            </a:r>
            <a:endParaRPr sz="1500"/>
          </a:p>
          <a:p>
            <a:pPr indent="-349250" lvl="0" marL="457200" rtl="0" algn="l">
              <a:spcBef>
                <a:spcPts val="0"/>
              </a:spcBef>
              <a:spcAft>
                <a:spcPts val="0"/>
              </a:spcAft>
              <a:buSzPts val="1900"/>
              <a:buAutoNum type="arabicPeriod"/>
            </a:pPr>
            <a:r>
              <a:rPr lang="en" sz="1900"/>
              <a:t>Google Home wanted the mobile app to connect</a:t>
            </a:r>
            <a:endParaRPr sz="1900"/>
          </a:p>
          <a:p>
            <a:pPr indent="-349250" lvl="0" marL="457200" rtl="0" algn="l">
              <a:spcBef>
                <a:spcPts val="0"/>
              </a:spcBef>
              <a:spcAft>
                <a:spcPts val="0"/>
              </a:spcAft>
              <a:buSzPts val="1900"/>
              <a:buAutoNum type="arabicPeriod"/>
            </a:pPr>
            <a:r>
              <a:rPr lang="en" sz="1900"/>
              <a:t>Refused legit Wi-Fi network even though it was there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broadcasting Kitchen Display.u network </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6"/>
          <p:cNvPicPr preferRelativeResize="0"/>
          <p:nvPr/>
        </p:nvPicPr>
        <p:blipFill>
          <a:blip r:embed="rId3">
            <a:alphaModFix/>
          </a:blip>
          <a:stretch>
            <a:fillRect/>
          </a:stretch>
        </p:blipFill>
        <p:spPr>
          <a:xfrm>
            <a:off x="1911318" y="1152475"/>
            <a:ext cx="5321363" cy="39910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access 403 Forbidden</a:t>
            </a:r>
            <a:endParaRPr/>
          </a:p>
        </p:txBody>
      </p:sp>
      <p:sp>
        <p:nvSpPr>
          <p:cNvPr id="159" name="Google Shape;159;p27"/>
          <p:cNvSpPr txBox="1"/>
          <p:nvPr>
            <p:ph idx="1" type="body"/>
          </p:nvPr>
        </p:nvSpPr>
        <p:spPr>
          <a:xfrm>
            <a:off x="311700" y="4750075"/>
            <a:ext cx="8520600" cy="35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https://www.androidpolice.com/2018/01/16/google-home-hidden-api-local-devices-can-use/</a:t>
            </a:r>
            <a:endParaRPr/>
          </a:p>
        </p:txBody>
      </p:sp>
      <p:pic>
        <p:nvPicPr>
          <p:cNvPr id="160" name="Google Shape;160;p27"/>
          <p:cNvPicPr preferRelativeResize="0"/>
          <p:nvPr/>
        </p:nvPicPr>
        <p:blipFill>
          <a:blip r:embed="rId4">
            <a:alphaModFix/>
          </a:blip>
          <a:stretch>
            <a:fillRect/>
          </a:stretch>
        </p:blipFill>
        <p:spPr>
          <a:xfrm>
            <a:off x="214313" y="1100138"/>
            <a:ext cx="8715375" cy="370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API reverse engineers!</a:t>
            </a:r>
            <a:endParaRPr/>
          </a:p>
        </p:txBody>
      </p:sp>
      <p:sp>
        <p:nvSpPr>
          <p:cNvPr id="166" name="Google Shape;166;p28"/>
          <p:cNvSpPr txBox="1"/>
          <p:nvPr>
            <p:ph idx="1" type="body"/>
          </p:nvPr>
        </p:nvSpPr>
        <p:spPr>
          <a:xfrm>
            <a:off x="2661900" y="4760975"/>
            <a:ext cx="3820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CREDIT </a:t>
            </a:r>
            <a:r>
              <a:rPr lang="en" sz="1100" u="sng">
                <a:solidFill>
                  <a:schemeClr val="hlink"/>
                </a:solidFill>
                <a:hlinkClick r:id="rId3"/>
              </a:rPr>
              <a:t>https://rithvikvibhu.github.io/GHLocalApi/</a:t>
            </a:r>
            <a:endParaRPr/>
          </a:p>
        </p:txBody>
      </p:sp>
      <p:pic>
        <p:nvPicPr>
          <p:cNvPr id="167" name="Google Shape;167;p28"/>
          <p:cNvPicPr preferRelativeResize="0"/>
          <p:nvPr/>
        </p:nvPicPr>
        <p:blipFill>
          <a:blip r:embed="rId4">
            <a:alphaModFix/>
          </a:blip>
          <a:stretch>
            <a:fillRect/>
          </a:stretch>
        </p:blipFill>
        <p:spPr>
          <a:xfrm>
            <a:off x="851204" y="1152475"/>
            <a:ext cx="7441593" cy="368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Hub will not connect to Internet</a:t>
            </a:r>
            <a:endParaRPr sz="2300"/>
          </a:p>
          <a:p>
            <a:pPr indent="-374650" lvl="1" marL="914400" rtl="0" algn="l">
              <a:spcBef>
                <a:spcPts val="0"/>
              </a:spcBef>
              <a:spcAft>
                <a:spcPts val="0"/>
              </a:spcAft>
              <a:buSzPts val="2300"/>
              <a:buChar char="○"/>
            </a:pPr>
            <a:r>
              <a:rPr lang="en" sz="2300"/>
              <a:t>Without manual user intervention to fix</a:t>
            </a:r>
            <a:endParaRPr sz="2300"/>
          </a:p>
          <a:p>
            <a:pPr indent="-374650" lvl="0" marL="457200" rtl="0" algn="l">
              <a:spcBef>
                <a:spcPts val="0"/>
              </a:spcBef>
              <a:spcAft>
                <a:spcPts val="0"/>
              </a:spcAft>
              <a:buSzPts val="2300"/>
              <a:buChar char="●"/>
            </a:pPr>
            <a:r>
              <a:rPr lang="en" sz="2300"/>
              <a:t>Broadcasting setup/provision wireless network SSID</a:t>
            </a:r>
            <a:endParaRPr sz="2300"/>
          </a:p>
          <a:p>
            <a:pPr indent="-349250" lvl="1" marL="914400" rtl="0" algn="l">
              <a:spcBef>
                <a:spcPts val="0"/>
              </a:spcBef>
              <a:spcAft>
                <a:spcPts val="0"/>
              </a:spcAft>
              <a:buSzPts val="1900"/>
              <a:buChar char="○"/>
            </a:pPr>
            <a:r>
              <a:rPr lang="en" sz="1900"/>
              <a:t>Wants user to connect mobile app to fix Internet problem</a:t>
            </a:r>
            <a:endParaRPr sz="1900"/>
          </a:p>
          <a:p>
            <a:pPr indent="-374650" lvl="0" marL="457200" rtl="0" algn="l">
              <a:spcBef>
                <a:spcPts val="0"/>
              </a:spcBef>
              <a:spcAft>
                <a:spcPts val="0"/>
              </a:spcAft>
              <a:buSzPts val="2300"/>
              <a:buChar char="●"/>
            </a:pPr>
            <a:r>
              <a:rPr lang="en" sz="2300"/>
              <a:t>Port 8008 is more locked down</a:t>
            </a:r>
            <a:endParaRPr sz="2300"/>
          </a:p>
          <a:p>
            <a:pPr indent="-349250" lvl="1" marL="914400" rtl="0" algn="l">
              <a:spcBef>
                <a:spcPts val="0"/>
              </a:spcBef>
              <a:spcAft>
                <a:spcPts val="0"/>
              </a:spcAft>
              <a:buSzPts val="1900"/>
              <a:buChar char="○"/>
            </a:pPr>
            <a:r>
              <a:rPr lang="en" sz="1900"/>
              <a:t>June 2019 firmware update</a:t>
            </a:r>
            <a:endParaRPr sz="1900"/>
          </a:p>
          <a:p>
            <a:pPr indent="-349250" lvl="2" marL="1371600" rtl="0" algn="l">
              <a:spcBef>
                <a:spcPts val="0"/>
              </a:spcBef>
              <a:spcAft>
                <a:spcPts val="0"/>
              </a:spcAft>
              <a:buSzPts val="1900"/>
              <a:buChar char="■"/>
            </a:pPr>
            <a:r>
              <a:rPr lang="en" sz="1900"/>
              <a:t>Restricts unauth functionality</a:t>
            </a:r>
            <a:endParaRPr sz="1900"/>
          </a:p>
          <a:p>
            <a:pPr indent="-349250" lvl="1" marL="914400" rtl="0" algn="l">
              <a:spcBef>
                <a:spcPts val="0"/>
              </a:spcBef>
              <a:spcAft>
                <a:spcPts val="0"/>
              </a:spcAft>
              <a:buSzPts val="1900"/>
              <a:buChar char="○"/>
            </a:pPr>
            <a:r>
              <a:rPr lang="en" sz="1900"/>
              <a:t>Before update could reboot, reset, etc. on device</a:t>
            </a:r>
            <a:endParaRPr sz="1900"/>
          </a:p>
          <a:p>
            <a:pPr indent="-349250" lvl="2" marL="1371600" rtl="0" algn="l">
              <a:spcBef>
                <a:spcPts val="0"/>
              </a:spcBef>
              <a:spcAft>
                <a:spcPts val="0"/>
              </a:spcAft>
              <a:buSzPts val="1900"/>
              <a:buChar char="■"/>
            </a:pPr>
            <a:r>
              <a:rPr lang="en" sz="1900"/>
              <a:t>Was pwnable</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https://github.com/rbeede/BSidesSATX2020/tree/master/silent-demo-video</a:t>
            </a:r>
            <a:endParaRPr/>
          </a:p>
          <a:p>
            <a:pPr indent="-342900" lvl="0" marL="457200" rtl="0" algn="l">
              <a:lnSpc>
                <a:spcPct val="200000"/>
              </a:lnSpc>
              <a:spcBef>
                <a:spcPts val="1600"/>
              </a:spcBef>
              <a:spcAft>
                <a:spcPts val="0"/>
              </a:spcAft>
              <a:buSzPts val="1800"/>
              <a:buChar char="●"/>
            </a:pPr>
            <a:r>
              <a:rPr lang="en"/>
              <a:t>Shows tool being run</a:t>
            </a:r>
            <a:endParaRPr/>
          </a:p>
          <a:p>
            <a:pPr indent="-342900" lvl="0" marL="457200" rtl="0" algn="l">
              <a:lnSpc>
                <a:spcPct val="200000"/>
              </a:lnSpc>
              <a:spcBef>
                <a:spcPts val="0"/>
              </a:spcBef>
              <a:spcAft>
                <a:spcPts val="0"/>
              </a:spcAft>
              <a:buSzPts val="1800"/>
              <a:buChar char="●"/>
            </a:pPr>
            <a:r>
              <a:rPr lang="en"/>
              <a:t>Result of device disconnecting</a:t>
            </a:r>
            <a:endParaRPr/>
          </a:p>
          <a:p>
            <a:pPr indent="-342900" lvl="0" marL="457200" rtl="0" algn="l">
              <a:lnSpc>
                <a:spcPct val="200000"/>
              </a:lnSpc>
              <a:spcBef>
                <a:spcPts val="0"/>
              </a:spcBef>
              <a:spcAft>
                <a:spcPts val="0"/>
              </a:spcAft>
              <a:buSzPts val="1800"/>
              <a:buChar char="●"/>
            </a:pPr>
            <a:r>
              <a:rPr lang="en"/>
              <a:t>Attacker connecting to provision network and querying API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Denied easy network hijacking change</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1"/>
          <p:cNvPicPr preferRelativeResize="0"/>
          <p:nvPr/>
        </p:nvPicPr>
        <p:blipFill>
          <a:blip r:embed="rId3">
            <a:alphaModFix/>
          </a:blip>
          <a:stretch>
            <a:fillRect/>
          </a:stretch>
        </p:blipFill>
        <p:spPr>
          <a:xfrm>
            <a:off x="972386" y="1152477"/>
            <a:ext cx="7199228" cy="3889149"/>
          </a:xfrm>
          <a:prstGeom prst="rect">
            <a:avLst/>
          </a:prstGeom>
          <a:noFill/>
          <a:ln>
            <a:noFill/>
          </a:ln>
        </p:spPr>
      </p:pic>
      <p:sp>
        <p:nvSpPr>
          <p:cNvPr id="187" name="Google Shape;187;p31"/>
          <p:cNvSpPr/>
          <p:nvPr/>
        </p:nvSpPr>
        <p:spPr>
          <a:xfrm>
            <a:off x="1181875" y="3824525"/>
            <a:ext cx="2070600" cy="236400"/>
          </a:xfrm>
          <a:prstGeom prst="rect">
            <a:avLst/>
          </a:prstGeom>
          <a:noFill/>
          <a:ln cap="flat" cmpd="sng" w="2857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Abstract</a:t>
            </a:r>
            <a:endParaRPr/>
          </a:p>
        </p:txBody>
      </p:sp>
      <p:sp>
        <p:nvSpPr>
          <p:cNvPr id="63" name="Google Shape;63;p14"/>
          <p:cNvSpPr txBox="1"/>
          <p:nvPr>
            <p:ph idx="1" type="body"/>
          </p:nvPr>
        </p:nvSpPr>
        <p:spPr>
          <a:xfrm>
            <a:off x="311700" y="1152475"/>
            <a:ext cx="8520600" cy="3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on the attack surface during boot/provision for Google Home assistant devices. Not dropping a 0-day but research study of ways to trick the home assistant to return to provision mode allowing an attacker to put the device on a wireless network they control.</a:t>
            </a:r>
            <a:endParaRPr/>
          </a:p>
          <a:p>
            <a:pPr indent="0" lvl="0" marL="0" rtl="0" algn="l">
              <a:spcBef>
                <a:spcPts val="1600"/>
              </a:spcBef>
              <a:spcAft>
                <a:spcPts val="1600"/>
              </a:spcAft>
              <a:buNone/>
            </a:pPr>
            <a:r>
              <a:rPr lang="en"/>
              <a:t>Google Home, Alexa, other home assistants are making their way into the homes of people without the realization of how an attacker could abuse them. IoT security and privacy are areas of much needed improvement. This talk will cover research into behavior of the Google Home device and ways it can be forced remotely into provisioning mode for attempted manipulation via Wi-Fi. This isn’t a 0-day drop but will provide the attendee with knowledge of tested attack surfaces and the defenses for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Can’t even reboot without some token</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2"/>
          <p:cNvPicPr preferRelativeResize="0"/>
          <p:nvPr/>
        </p:nvPicPr>
        <p:blipFill>
          <a:blip r:embed="rId3">
            <a:alphaModFix/>
          </a:blip>
          <a:stretch>
            <a:fillRect/>
          </a:stretch>
        </p:blipFill>
        <p:spPr>
          <a:xfrm>
            <a:off x="937195" y="1152475"/>
            <a:ext cx="7269609" cy="3824726"/>
          </a:xfrm>
          <a:prstGeom prst="rect">
            <a:avLst/>
          </a:prstGeom>
          <a:noFill/>
          <a:ln>
            <a:noFill/>
          </a:ln>
        </p:spPr>
      </p:pic>
      <p:sp>
        <p:nvSpPr>
          <p:cNvPr id="195" name="Google Shape;195;p32"/>
          <p:cNvSpPr/>
          <p:nvPr/>
        </p:nvSpPr>
        <p:spPr>
          <a:xfrm>
            <a:off x="1181875" y="3824525"/>
            <a:ext cx="2070600" cy="236400"/>
          </a:xfrm>
          <a:prstGeom prst="rect">
            <a:avLst/>
          </a:prstGeom>
          <a:noFill/>
          <a:ln cap="flat" cmpd="sng" w="2857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Security Status</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Hardening by Google</a:t>
            </a:r>
            <a:endParaRPr/>
          </a:p>
          <a:p>
            <a:pPr indent="-317500" lvl="1" marL="914400" rtl="0" algn="l">
              <a:spcBef>
                <a:spcPts val="0"/>
              </a:spcBef>
              <a:spcAft>
                <a:spcPts val="0"/>
              </a:spcAft>
              <a:buSzPts val="1400"/>
              <a:buChar char="○"/>
            </a:pPr>
            <a:r>
              <a:rPr lang="en"/>
              <a:t>An already setup device requires a token from the mobile app</a:t>
            </a:r>
            <a:endParaRPr/>
          </a:p>
          <a:p>
            <a:pPr indent="-342900" lvl="0" marL="457200" rtl="0" algn="l">
              <a:spcBef>
                <a:spcPts val="0"/>
              </a:spcBef>
              <a:spcAft>
                <a:spcPts val="0"/>
              </a:spcAft>
              <a:buSzPts val="1800"/>
              <a:buChar char="●"/>
            </a:pPr>
            <a:r>
              <a:rPr lang="en"/>
              <a:t>Prior</a:t>
            </a:r>
            <a:endParaRPr/>
          </a:p>
          <a:p>
            <a:pPr indent="-317500" lvl="1" marL="914400" rtl="0" algn="l">
              <a:spcBef>
                <a:spcPts val="0"/>
              </a:spcBef>
              <a:spcAft>
                <a:spcPts val="0"/>
              </a:spcAft>
              <a:buSzPts val="1400"/>
              <a:buChar char="○"/>
            </a:pPr>
            <a:r>
              <a:rPr lang="en"/>
              <a:t>API was available over port 8008 with many functions</a:t>
            </a:r>
            <a:endParaRPr/>
          </a:p>
          <a:p>
            <a:pPr indent="-342900" lvl="0" marL="457200" rtl="0" algn="l">
              <a:spcBef>
                <a:spcPts val="0"/>
              </a:spcBef>
              <a:spcAft>
                <a:spcPts val="0"/>
              </a:spcAft>
              <a:buSzPts val="1800"/>
              <a:buChar char="●"/>
            </a:pPr>
            <a:r>
              <a:rPr lang="en"/>
              <a:t>This is a </a:t>
            </a:r>
            <a:r>
              <a:rPr b="1" lang="en">
                <a:solidFill>
                  <a:srgbClr val="6AA84F"/>
                </a:solidFill>
              </a:rPr>
              <a:t>good</a:t>
            </a:r>
            <a:r>
              <a:rPr b="1" lang="en"/>
              <a:t> </a:t>
            </a:r>
            <a:r>
              <a:rPr lang="en"/>
              <a:t>thing for IoT security!</a:t>
            </a:r>
            <a:endParaRPr/>
          </a:p>
          <a:p>
            <a:pPr indent="-317500" lvl="1" marL="914400" rtl="0" algn="l">
              <a:spcBef>
                <a:spcPts val="0"/>
              </a:spcBef>
              <a:spcAft>
                <a:spcPts val="0"/>
              </a:spcAft>
              <a:buSzPts val="1400"/>
              <a:buChar char="○"/>
            </a:pPr>
            <a:r>
              <a:rPr lang="en"/>
              <a:t>Falling into a provision state to fix Wi-Fi is only safe if attacker can’t reset device to factory settings or mess with it too</a:t>
            </a:r>
            <a:endParaRPr/>
          </a:p>
          <a:p>
            <a:pPr indent="-342900" lvl="0" marL="457200" rtl="0" algn="l">
              <a:spcBef>
                <a:spcPts val="0"/>
              </a:spcBef>
              <a:spcAft>
                <a:spcPts val="0"/>
              </a:spcAft>
              <a:buSzPts val="1800"/>
              <a:buChar char="●"/>
            </a:pPr>
            <a:r>
              <a:rPr lang="en"/>
              <a:t>What if the user lost their token (i.e. phone)</a:t>
            </a:r>
            <a:endParaRPr/>
          </a:p>
          <a:p>
            <a:pPr indent="-317500" lvl="1" marL="914400" rtl="0" algn="l">
              <a:spcBef>
                <a:spcPts val="0"/>
              </a:spcBef>
              <a:spcAft>
                <a:spcPts val="0"/>
              </a:spcAft>
              <a:buSzPts val="1400"/>
              <a:buChar char="○"/>
            </a:pPr>
            <a:r>
              <a:rPr lang="en"/>
              <a:t>Physical access to reset device must be required for a factory reset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is it really safe?</a:t>
            </a:r>
            <a:endParaRPr/>
          </a:p>
        </p:txBody>
      </p:sp>
      <p:sp>
        <p:nvSpPr>
          <p:cNvPr id="207" name="Google Shape;207;p34"/>
          <p:cNvSpPr txBox="1"/>
          <p:nvPr>
            <p:ph idx="1" type="body"/>
          </p:nvPr>
        </p:nvSpPr>
        <p:spPr>
          <a:xfrm>
            <a:off x="6386825" y="2940500"/>
            <a:ext cx="2708700" cy="14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that code?</a:t>
            </a:r>
            <a:endParaRPr/>
          </a:p>
          <a:p>
            <a:pPr indent="0" lvl="0" marL="0" rtl="0" algn="l">
              <a:spcBef>
                <a:spcPts val="1600"/>
              </a:spcBef>
              <a:spcAft>
                <a:spcPts val="1600"/>
              </a:spcAft>
              <a:buNone/>
            </a:pPr>
            <a:r>
              <a:rPr lang="en"/>
              <a:t>Well even if attacker can’t see it just say YES</a:t>
            </a:r>
            <a:endParaRPr/>
          </a:p>
        </p:txBody>
      </p:sp>
      <p:pic>
        <p:nvPicPr>
          <p:cNvPr id="208" name="Google Shape;208;p34"/>
          <p:cNvPicPr preferRelativeResize="0"/>
          <p:nvPr/>
        </p:nvPicPr>
        <p:blipFill>
          <a:blip r:embed="rId3">
            <a:alphaModFix/>
          </a:blip>
          <a:stretch>
            <a:fillRect/>
          </a:stretch>
        </p:blipFill>
        <p:spPr>
          <a:xfrm>
            <a:off x="1292600" y="2429925"/>
            <a:ext cx="1356774" cy="2713576"/>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209" name="Google Shape;209;p34"/>
          <p:cNvPicPr preferRelativeResize="0"/>
          <p:nvPr/>
        </p:nvPicPr>
        <p:blipFill>
          <a:blip r:embed="rId4">
            <a:alphaModFix/>
          </a:blip>
          <a:stretch>
            <a:fillRect/>
          </a:stretch>
        </p:blipFill>
        <p:spPr>
          <a:xfrm>
            <a:off x="4159525" y="2429950"/>
            <a:ext cx="1356774" cy="2713549"/>
          </a:xfrm>
          <a:prstGeom prst="rect">
            <a:avLst/>
          </a:prstGeom>
          <a:noFill/>
          <a:ln cap="flat" cmpd="sng" w="9525">
            <a:solidFill>
              <a:srgbClr val="000000"/>
            </a:solidFill>
            <a:prstDash val="solid"/>
            <a:round/>
            <a:headEnd len="sm" w="sm" type="none"/>
            <a:tailEnd len="sm" w="sm" type="none"/>
          </a:ln>
        </p:spPr>
      </p:pic>
      <p:cxnSp>
        <p:nvCxnSpPr>
          <p:cNvPr id="210" name="Google Shape;210;p34"/>
          <p:cNvCxnSpPr>
            <a:stCxn id="207" idx="1"/>
          </p:cNvCxnSpPr>
          <p:nvPr/>
        </p:nvCxnSpPr>
        <p:spPr>
          <a:xfrm flipH="1">
            <a:off x="5067725" y="3641300"/>
            <a:ext cx="1319100" cy="377100"/>
          </a:xfrm>
          <a:prstGeom prst="straightConnector1">
            <a:avLst/>
          </a:prstGeom>
          <a:noFill/>
          <a:ln cap="flat" cmpd="sng" w="9525">
            <a:solidFill>
              <a:schemeClr val="dk2"/>
            </a:solidFill>
            <a:prstDash val="solid"/>
            <a:round/>
            <a:headEnd len="med" w="med" type="none"/>
            <a:tailEnd len="med" w="med" type="triangle"/>
          </a:ln>
        </p:spPr>
      </p:cxnSp>
      <p:pic>
        <p:nvPicPr>
          <p:cNvPr id="211" name="Google Shape;211;p34"/>
          <p:cNvPicPr preferRelativeResize="0"/>
          <p:nvPr/>
        </p:nvPicPr>
        <p:blipFill>
          <a:blip r:embed="rId5">
            <a:alphaModFix/>
          </a:blip>
          <a:stretch>
            <a:fillRect/>
          </a:stretch>
        </p:blipFill>
        <p:spPr>
          <a:xfrm>
            <a:off x="290550" y="1134888"/>
            <a:ext cx="5981700" cy="1209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pwn it?</a:t>
            </a:r>
            <a:endParaRPr/>
          </a:p>
        </p:txBody>
      </p:sp>
      <p:sp>
        <p:nvSpPr>
          <p:cNvPr id="217" name="Google Shape;217;p3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Found an attack surface</a:t>
            </a:r>
            <a:endParaRPr sz="1400"/>
          </a:p>
          <a:p>
            <a:pPr indent="-317500" lvl="0" marL="457200" rtl="0" algn="l">
              <a:spcBef>
                <a:spcPts val="1600"/>
              </a:spcBef>
              <a:spcAft>
                <a:spcPts val="0"/>
              </a:spcAft>
              <a:buSzPts val="1400"/>
              <a:buChar char="●"/>
            </a:pPr>
            <a:r>
              <a:rPr lang="en" sz="1400"/>
              <a:t>Attacker using “Home” app can start provision process</a:t>
            </a:r>
            <a:endParaRPr sz="1400"/>
          </a:p>
          <a:p>
            <a:pPr indent="-317500" lvl="1" marL="914400" rtl="0" algn="l">
              <a:spcBef>
                <a:spcPts val="0"/>
              </a:spcBef>
              <a:spcAft>
                <a:spcPts val="0"/>
              </a:spcAft>
              <a:buSzPts val="1400"/>
              <a:buChar char="○"/>
            </a:pPr>
            <a:r>
              <a:rPr lang="en"/>
              <a:t>Used a different google account that is NOT the legit users</a:t>
            </a:r>
            <a:endParaRPr/>
          </a:p>
          <a:p>
            <a:pPr indent="-317500" lvl="0" marL="457200" rtl="0" algn="l">
              <a:spcBef>
                <a:spcPts val="0"/>
              </a:spcBef>
              <a:spcAft>
                <a:spcPts val="0"/>
              </a:spcAft>
              <a:buSzPts val="1400"/>
              <a:buChar char="●"/>
            </a:pPr>
            <a:r>
              <a:rPr lang="en" sz="1400"/>
              <a:t>Device did accept using attacker’s </a:t>
            </a:r>
            <a:r>
              <a:rPr lang="en" sz="1400"/>
              <a:t>Wi-Fi</a:t>
            </a:r>
            <a:r>
              <a:rPr lang="en" sz="1400"/>
              <a:t> network</a:t>
            </a:r>
            <a:endParaRPr sz="1400"/>
          </a:p>
          <a:p>
            <a:pPr indent="-317500" lvl="1" marL="914400" rtl="0" algn="l">
              <a:spcBef>
                <a:spcPts val="0"/>
              </a:spcBef>
              <a:spcAft>
                <a:spcPts val="0"/>
              </a:spcAft>
              <a:buSzPts val="1400"/>
              <a:buChar char="○"/>
            </a:pPr>
            <a:r>
              <a:rPr lang="en"/>
              <a:t>Since it could not connect to legit owner’s Wi-Fi anymore due to deauth</a:t>
            </a:r>
            <a:endParaRPr/>
          </a:p>
          <a:p>
            <a:pPr indent="-317500" lvl="1" marL="914400" rtl="0" algn="l">
              <a:spcBef>
                <a:spcPts val="0"/>
              </a:spcBef>
              <a:spcAft>
                <a:spcPts val="0"/>
              </a:spcAft>
              <a:buSzPts val="1400"/>
              <a:buChar char="○"/>
            </a:pPr>
            <a:r>
              <a:rPr lang="en"/>
              <a:t>Meaning:  I forced the device to connect to my </a:t>
            </a:r>
            <a:r>
              <a:rPr lang="en"/>
              <a:t>Wi-Fi</a:t>
            </a:r>
            <a:r>
              <a:rPr lang="en"/>
              <a:t> network with a different SSID</a:t>
            </a:r>
            <a:endParaRPr/>
          </a:p>
          <a:p>
            <a:pPr indent="-317500" lvl="2" marL="1371600" rtl="0" algn="l">
              <a:spcBef>
                <a:spcPts val="0"/>
              </a:spcBef>
              <a:spcAft>
                <a:spcPts val="0"/>
              </a:spcAft>
              <a:buSzPts val="1400"/>
              <a:buChar char="■"/>
            </a:pPr>
            <a:r>
              <a:rPr lang="en"/>
              <a:t>No evil twin required, able to precision target just the Home hub device</a:t>
            </a:r>
            <a:endParaRPr/>
          </a:p>
          <a:p>
            <a:pPr indent="-317500" lvl="0" marL="457200" rtl="0" algn="l">
              <a:spcBef>
                <a:spcPts val="0"/>
              </a:spcBef>
              <a:spcAft>
                <a:spcPts val="0"/>
              </a:spcAft>
              <a:buSzPts val="1400"/>
              <a:buChar char="●"/>
            </a:pPr>
            <a:r>
              <a:rPr lang="en" sz="1400"/>
              <a:t>But Home hub kept legit owners account, photos, etc.</a:t>
            </a:r>
            <a:endParaRPr sz="1400"/>
          </a:p>
          <a:p>
            <a:pPr indent="-317500" lvl="1" marL="914400" rtl="0" algn="l">
              <a:spcBef>
                <a:spcPts val="0"/>
              </a:spcBef>
              <a:spcAft>
                <a:spcPts val="0"/>
              </a:spcAft>
              <a:buSzPts val="1400"/>
              <a:buChar char="○"/>
            </a:pPr>
            <a:r>
              <a:rPr lang="en"/>
              <a:t>Kicked my attacker “Home” app out and did not use my evil Google account</a:t>
            </a:r>
            <a:endParaRPr/>
          </a:p>
          <a:p>
            <a:pPr indent="-317500" lvl="0" marL="457200" rtl="0" algn="l">
              <a:spcBef>
                <a:spcPts val="0"/>
              </a:spcBef>
              <a:spcAft>
                <a:spcPts val="0"/>
              </a:spcAft>
              <a:buSzPts val="1400"/>
              <a:buChar char="●"/>
            </a:pPr>
            <a:r>
              <a:rPr lang="en" sz="1400"/>
              <a:t>Danger zone</a:t>
            </a:r>
            <a:endParaRPr sz="1400"/>
          </a:p>
          <a:p>
            <a:pPr indent="-317500" lvl="1" marL="914400" rtl="0" algn="l">
              <a:spcBef>
                <a:spcPts val="0"/>
              </a:spcBef>
              <a:spcAft>
                <a:spcPts val="0"/>
              </a:spcAft>
              <a:buSzPts val="1400"/>
              <a:buChar char="○"/>
            </a:pPr>
            <a:r>
              <a:rPr lang="en"/>
              <a:t>Device is on </a:t>
            </a:r>
            <a:r>
              <a:rPr lang="en"/>
              <a:t>Wi-Fi</a:t>
            </a:r>
            <a:r>
              <a:rPr lang="en"/>
              <a:t> network controlled by attacker</a:t>
            </a:r>
            <a:endParaRPr/>
          </a:p>
          <a:p>
            <a:pPr indent="-317500" lvl="1" marL="914400" rtl="0" algn="l">
              <a:spcBef>
                <a:spcPts val="0"/>
              </a:spcBef>
              <a:spcAft>
                <a:spcPts val="0"/>
              </a:spcAft>
              <a:buSzPts val="1400"/>
              <a:buChar char="○"/>
            </a:pPr>
            <a:r>
              <a:rPr lang="en"/>
              <a:t>Mitigating Control: the API (since June 2019) restricts calls</a:t>
            </a:r>
            <a:endParaRPr/>
          </a:p>
          <a:p>
            <a:pPr indent="-317500" lvl="2" marL="1371600" rtl="0" algn="l">
              <a:spcBef>
                <a:spcPts val="0"/>
              </a:spcBef>
              <a:spcAft>
                <a:spcPts val="0"/>
              </a:spcAft>
              <a:buSzPts val="1400"/>
              <a:buChar char="■"/>
            </a:pPr>
            <a:r>
              <a:rPr lang="en"/>
              <a:t>Only </a:t>
            </a:r>
            <a:r>
              <a:rPr lang="en" u="sng">
                <a:solidFill>
                  <a:schemeClr val="hlink"/>
                </a:solidFill>
                <a:hlinkClick r:id="rId3"/>
              </a:rPr>
              <a:t>http://192.168.0.3:8008/setup/eureka_info</a:t>
            </a:r>
            <a:r>
              <a:rPr lang="en"/>
              <a:t> is usable</a:t>
            </a:r>
            <a:endParaRPr/>
          </a:p>
          <a:p>
            <a:pPr indent="-317500" lvl="1" marL="914400" rtl="0" algn="l">
              <a:spcBef>
                <a:spcPts val="0"/>
              </a:spcBef>
              <a:spcAft>
                <a:spcPts val="0"/>
              </a:spcAft>
              <a:buSzPts val="1400"/>
              <a:buChar char="○"/>
            </a:pPr>
            <a:r>
              <a:rPr lang="en"/>
              <a:t>Other APIs use TLS encrypted channels</a:t>
            </a:r>
            <a:endParaRPr/>
          </a:p>
          <a:p>
            <a:pPr indent="-317500" lvl="1" marL="914400" rtl="0" algn="l">
              <a:spcBef>
                <a:spcPts val="0"/>
              </a:spcBef>
              <a:spcAft>
                <a:spcPts val="0"/>
              </a:spcAft>
              <a:buSzPts val="1400"/>
              <a:buChar char="○"/>
            </a:pPr>
            <a:r>
              <a:rPr lang="en"/>
              <a:t>But if future vuln/bug in API allows unauth attack?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3" name="Google Shape;223;p36"/>
          <p:cNvSpPr txBox="1"/>
          <p:nvPr>
            <p:ph idx="1" type="body"/>
          </p:nvPr>
        </p:nvSpPr>
        <p:spPr>
          <a:xfrm>
            <a:off x="311700" y="1152475"/>
            <a:ext cx="8520600" cy="395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u="sng">
                <a:solidFill>
                  <a:schemeClr val="hlink"/>
                </a:solidFill>
                <a:hlinkClick r:id="rId3"/>
              </a:rPr>
              <a:t>https://github.com/rithvikvibhu/GHLocalApi/issues/39</a:t>
            </a:r>
            <a:endParaRPr sz="1300"/>
          </a:p>
          <a:p>
            <a:pPr indent="-311150" lvl="1" marL="914400" rtl="0" algn="l">
              <a:spcBef>
                <a:spcPts val="0"/>
              </a:spcBef>
              <a:spcAft>
                <a:spcPts val="0"/>
              </a:spcAft>
              <a:buSzPts val="1300"/>
              <a:buChar char="○"/>
            </a:pPr>
            <a:r>
              <a:rPr lang="en" sz="1300"/>
              <a:t>Can an attacker generate a token without user’s creds?</a:t>
            </a:r>
            <a:endParaRPr sz="1300"/>
          </a:p>
          <a:p>
            <a:pPr indent="-311150" lvl="2" marL="1371600" rtl="0" algn="l">
              <a:spcBef>
                <a:spcPts val="0"/>
              </a:spcBef>
              <a:spcAft>
                <a:spcPts val="0"/>
              </a:spcAft>
              <a:buSzPts val="1300"/>
              <a:buChar char="■"/>
            </a:pPr>
            <a:r>
              <a:rPr lang="en" sz="1300"/>
              <a:t>Not likely but script to create token with known creds exists</a:t>
            </a:r>
            <a:endParaRPr sz="1300"/>
          </a:p>
          <a:p>
            <a:pPr indent="-311150" lvl="1" marL="914400" rtl="0" algn="l">
              <a:spcBef>
                <a:spcPts val="0"/>
              </a:spcBef>
              <a:spcAft>
                <a:spcPts val="0"/>
              </a:spcAft>
              <a:buSzPts val="1300"/>
              <a:buChar char="○"/>
            </a:pPr>
            <a:r>
              <a:rPr lang="en" sz="1300"/>
              <a:t>Any alternative ways to reset the device without the token?</a:t>
            </a:r>
            <a:endParaRPr sz="1300"/>
          </a:p>
          <a:p>
            <a:pPr indent="-311150" lvl="0" marL="457200" rtl="0" algn="l">
              <a:spcBef>
                <a:spcPts val="0"/>
              </a:spcBef>
              <a:spcAft>
                <a:spcPts val="0"/>
              </a:spcAft>
              <a:buSzPts val="1300"/>
              <a:buChar char="●"/>
            </a:pPr>
            <a:r>
              <a:rPr lang="en" sz="1300"/>
              <a:t>Smarter device searching</a:t>
            </a:r>
            <a:endParaRPr sz="1300"/>
          </a:p>
          <a:p>
            <a:pPr indent="-311150" lvl="1" marL="914400" rtl="0" algn="l">
              <a:spcBef>
                <a:spcPts val="0"/>
              </a:spcBef>
              <a:spcAft>
                <a:spcPts val="0"/>
              </a:spcAft>
              <a:buSzPts val="1300"/>
              <a:buChar char="○"/>
            </a:pPr>
            <a:r>
              <a:rPr lang="en" sz="1300"/>
              <a:t>Just a MAC prefix filter also matches Chromecast and other devices</a:t>
            </a:r>
            <a:endParaRPr sz="1300"/>
          </a:p>
          <a:p>
            <a:pPr indent="-311150" lvl="1" marL="914400" rtl="0" algn="l">
              <a:spcBef>
                <a:spcPts val="0"/>
              </a:spcBef>
              <a:spcAft>
                <a:spcPts val="0"/>
              </a:spcAft>
              <a:buSzPts val="1300"/>
              <a:buChar char="○"/>
            </a:pPr>
            <a:r>
              <a:rPr lang="en" sz="1300"/>
              <a:t>Need better fingerprinting before the deauth</a:t>
            </a:r>
            <a:endParaRPr sz="1300"/>
          </a:p>
          <a:p>
            <a:pPr indent="-311150" lvl="1" marL="914400" rtl="0" algn="l">
              <a:spcBef>
                <a:spcPts val="0"/>
              </a:spcBef>
              <a:spcAft>
                <a:spcPts val="0"/>
              </a:spcAft>
              <a:buSzPts val="1300"/>
              <a:buChar char="○"/>
            </a:pPr>
            <a:r>
              <a:rPr lang="en" sz="1300"/>
              <a:t>Perhaps profiles of the encrypted </a:t>
            </a:r>
            <a:r>
              <a:rPr lang="en" sz="1300"/>
              <a:t>Wi-Fi</a:t>
            </a:r>
            <a:r>
              <a:rPr lang="en" sz="1300"/>
              <a:t> traffic?</a:t>
            </a:r>
            <a:endParaRPr sz="1300"/>
          </a:p>
          <a:p>
            <a:pPr indent="-311150" lvl="1" marL="914400" rtl="0" algn="l">
              <a:spcBef>
                <a:spcPts val="0"/>
              </a:spcBef>
              <a:spcAft>
                <a:spcPts val="0"/>
              </a:spcAft>
              <a:buSzPts val="1300"/>
              <a:buChar char="○"/>
            </a:pPr>
            <a:r>
              <a:rPr lang="en" sz="1300"/>
              <a:t>How does the app do this?</a:t>
            </a:r>
            <a:endParaRPr sz="1300"/>
          </a:p>
          <a:p>
            <a:pPr indent="-311150" lvl="0" marL="457200" rtl="0" algn="l">
              <a:spcBef>
                <a:spcPts val="0"/>
              </a:spcBef>
              <a:spcAft>
                <a:spcPts val="0"/>
              </a:spcAft>
              <a:buSzPts val="1300"/>
              <a:buChar char="●"/>
            </a:pPr>
            <a:r>
              <a:rPr lang="en" sz="1300"/>
              <a:t>Does this work against other brands of smart home devices?</a:t>
            </a:r>
            <a:endParaRPr sz="1300"/>
          </a:p>
          <a:p>
            <a:pPr indent="-311150" lvl="1" marL="914400" rtl="0" algn="l">
              <a:spcBef>
                <a:spcPts val="0"/>
              </a:spcBef>
              <a:spcAft>
                <a:spcPts val="0"/>
              </a:spcAft>
              <a:buSzPts val="1300"/>
              <a:buChar char="○"/>
            </a:pPr>
            <a:r>
              <a:rPr lang="en" sz="1300"/>
              <a:t>Do they protect the provisioning API better?</a:t>
            </a:r>
            <a:endParaRPr sz="1300"/>
          </a:p>
          <a:p>
            <a:pPr indent="-311150" lvl="0" marL="457200" rtl="0" algn="l">
              <a:spcBef>
                <a:spcPts val="0"/>
              </a:spcBef>
              <a:spcAft>
                <a:spcPts val="0"/>
              </a:spcAft>
              <a:buSzPts val="1300"/>
              <a:buChar char="●"/>
            </a:pPr>
            <a:r>
              <a:rPr lang="en" sz="1300"/>
              <a:t>What about the 1st time provision out of the box</a:t>
            </a:r>
            <a:endParaRPr sz="1300"/>
          </a:p>
          <a:p>
            <a:pPr indent="-311150" lvl="1" marL="914400" rtl="0" algn="l">
              <a:spcBef>
                <a:spcPts val="0"/>
              </a:spcBef>
              <a:spcAft>
                <a:spcPts val="0"/>
              </a:spcAft>
              <a:buSzPts val="1300"/>
              <a:buChar char="○"/>
            </a:pPr>
            <a:r>
              <a:rPr lang="en" sz="1300"/>
              <a:t>Automate race to grab the device first?</a:t>
            </a:r>
            <a:endParaRPr sz="1300"/>
          </a:p>
          <a:p>
            <a:pPr indent="-311150" lvl="0" marL="457200" rtl="0" algn="l">
              <a:spcBef>
                <a:spcPts val="0"/>
              </a:spcBef>
              <a:spcAft>
                <a:spcPts val="0"/>
              </a:spcAft>
              <a:buSzPts val="1300"/>
              <a:buChar char="●"/>
            </a:pPr>
            <a:r>
              <a:rPr lang="en" sz="1300"/>
              <a:t>Update the scapy code to use two wireless devices</a:t>
            </a:r>
            <a:endParaRPr sz="1300"/>
          </a:p>
          <a:p>
            <a:pPr indent="-311150" lvl="1" marL="914400" rtl="0" algn="l">
              <a:spcBef>
                <a:spcPts val="0"/>
              </a:spcBef>
              <a:spcAft>
                <a:spcPts val="0"/>
              </a:spcAft>
              <a:buSzPts val="1300"/>
              <a:buChar char="○"/>
            </a:pPr>
            <a:r>
              <a:rPr lang="en" sz="1300"/>
              <a:t>One for deauth, Other for provision network tampering</a:t>
            </a:r>
            <a:endParaRPr sz="1300"/>
          </a:p>
          <a:p>
            <a:pPr indent="-311150" lvl="0" marL="457200" rtl="0" algn="l">
              <a:spcBef>
                <a:spcPts val="0"/>
              </a:spcBef>
              <a:spcAft>
                <a:spcPts val="0"/>
              </a:spcAft>
              <a:buSzPts val="1300"/>
              <a:buChar char="●"/>
            </a:pPr>
            <a:r>
              <a:rPr lang="en" sz="1300"/>
              <a:t>Do any third party connections/apps make insecure requests?</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u="sng">
                <a:solidFill>
                  <a:schemeClr val="hlink"/>
                </a:solidFill>
                <a:hlinkClick r:id="rId3"/>
              </a:rPr>
              <a:t>https://github.com/rbeede/BSidesSATX2020</a:t>
            </a:r>
            <a:endParaRPr sz="1400"/>
          </a:p>
          <a:p>
            <a:pPr indent="-317500" lvl="0" marL="457200" rtl="0" algn="l">
              <a:lnSpc>
                <a:spcPct val="200000"/>
              </a:lnSpc>
              <a:spcBef>
                <a:spcPts val="0"/>
              </a:spcBef>
              <a:spcAft>
                <a:spcPts val="0"/>
              </a:spcAft>
              <a:buSzPts val="1400"/>
              <a:buChar char="●"/>
            </a:pPr>
            <a:r>
              <a:rPr lang="en" sz="1400" u="sng">
                <a:solidFill>
                  <a:schemeClr val="hlink"/>
                </a:solidFill>
                <a:hlinkClick r:id="rId4"/>
              </a:rPr>
              <a:t>https://docs.google.com/presentation/d/1TC-WErW9naXuXSyRaIBLUCJYGtm69KuRLapNtox71CE</a:t>
            </a:r>
            <a:endParaRPr sz="1400"/>
          </a:p>
          <a:p>
            <a:pPr indent="-317500" lvl="0" marL="457200" rtl="0" algn="l">
              <a:lnSpc>
                <a:spcPct val="200000"/>
              </a:lnSpc>
              <a:spcBef>
                <a:spcPts val="0"/>
              </a:spcBef>
              <a:spcAft>
                <a:spcPts val="0"/>
              </a:spcAft>
              <a:buSzPts val="1400"/>
              <a:buChar char="●"/>
            </a:pPr>
            <a:r>
              <a:rPr lang="en" sz="1400"/>
              <a:t>Background photos care of</a:t>
            </a:r>
            <a:endParaRPr sz="1400"/>
          </a:p>
          <a:p>
            <a:pPr indent="-317500" lvl="1" marL="914400" rtl="0" algn="l">
              <a:lnSpc>
                <a:spcPct val="200000"/>
              </a:lnSpc>
              <a:spcBef>
                <a:spcPts val="0"/>
              </a:spcBef>
              <a:spcAft>
                <a:spcPts val="0"/>
              </a:spcAft>
              <a:buSzPts val="1400"/>
              <a:buChar char="○"/>
            </a:pPr>
            <a:r>
              <a:rPr lang="en" sz="1100" u="sng">
                <a:solidFill>
                  <a:schemeClr val="hlink"/>
                </a:solidFill>
                <a:hlinkClick r:id="rId5"/>
              </a:rPr>
              <a:t>https://www.pxfuel.com/en/free-photo-epfpc</a:t>
            </a:r>
            <a:endParaRPr/>
          </a:p>
          <a:p>
            <a:pPr indent="-317500" lvl="1" marL="914400" rtl="0" algn="l">
              <a:lnSpc>
                <a:spcPct val="200000"/>
              </a:lnSpc>
              <a:spcBef>
                <a:spcPts val="0"/>
              </a:spcBef>
              <a:spcAft>
                <a:spcPts val="0"/>
              </a:spcAft>
              <a:buSzPts val="1400"/>
              <a:buChar char="○"/>
            </a:pPr>
            <a:r>
              <a:rPr lang="en" sz="1100" u="sng">
                <a:solidFill>
                  <a:schemeClr val="hlink"/>
                </a:solidFill>
                <a:hlinkClick r:id="rId6"/>
              </a:rPr>
              <a:t>https://pixabay.com/vectors/attack-death-ray-evil-laser-menace-1294254/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talk?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Outage at home</a:t>
            </a:r>
            <a:endParaRPr/>
          </a:p>
          <a:p>
            <a:pPr indent="-342900" lvl="0" marL="457200" rtl="0" algn="l">
              <a:spcBef>
                <a:spcPts val="1600"/>
              </a:spcBef>
              <a:spcAft>
                <a:spcPts val="0"/>
              </a:spcAft>
              <a:buSzPts val="1800"/>
              <a:buChar char="●"/>
            </a:pPr>
            <a:r>
              <a:rPr lang="en"/>
              <a:t>Wi-Fi was on UPS</a:t>
            </a:r>
            <a:endParaRPr/>
          </a:p>
          <a:p>
            <a:pPr indent="-342900" lvl="0" marL="457200" rtl="0" algn="l">
              <a:spcBef>
                <a:spcPts val="0"/>
              </a:spcBef>
              <a:spcAft>
                <a:spcPts val="0"/>
              </a:spcAft>
              <a:buSzPts val="1800"/>
              <a:buChar char="●"/>
            </a:pPr>
            <a:r>
              <a:rPr lang="en"/>
              <a:t>Google Home Hub was not</a:t>
            </a:r>
            <a:endParaRPr/>
          </a:p>
          <a:p>
            <a:pPr indent="0" lvl="0" marL="0" rtl="0" algn="l">
              <a:spcBef>
                <a:spcPts val="1600"/>
              </a:spcBef>
              <a:spcAft>
                <a:spcPts val="0"/>
              </a:spcAft>
              <a:buNone/>
            </a:pPr>
            <a:r>
              <a:rPr lang="en"/>
              <a:t>Power comes back on few hours later</a:t>
            </a:r>
            <a:endParaRPr/>
          </a:p>
          <a:p>
            <a:pPr indent="-342900" lvl="0" marL="457200" rtl="0" algn="l">
              <a:spcBef>
                <a:spcPts val="1600"/>
              </a:spcBef>
              <a:spcAft>
                <a:spcPts val="0"/>
              </a:spcAft>
              <a:buSzPts val="1800"/>
              <a:buChar char="●"/>
            </a:pPr>
            <a:r>
              <a:rPr lang="en"/>
              <a:t>UPS </a:t>
            </a:r>
            <a:r>
              <a:rPr lang="en"/>
              <a:t>depleted</a:t>
            </a:r>
            <a:r>
              <a:rPr lang="en"/>
              <a:t> and did not auto-switch wireless network back on</a:t>
            </a:r>
            <a:endParaRPr/>
          </a:p>
          <a:p>
            <a:pPr indent="-342900" lvl="0" marL="457200" rtl="0" algn="l">
              <a:spcBef>
                <a:spcPts val="0"/>
              </a:spcBef>
              <a:spcAft>
                <a:spcPts val="0"/>
              </a:spcAft>
              <a:buSzPts val="1800"/>
              <a:buChar char="●"/>
            </a:pPr>
            <a:r>
              <a:rPr lang="en"/>
              <a:t>Google Home Hub booted on up</a:t>
            </a:r>
            <a:endParaRPr/>
          </a:p>
          <a:p>
            <a:pPr indent="0" lvl="0" marL="0" rtl="0" algn="l">
              <a:spcBef>
                <a:spcPts val="1600"/>
              </a:spcBef>
              <a:spcAft>
                <a:spcPts val="1600"/>
              </a:spcAft>
              <a:buNone/>
            </a:pPr>
            <a:r>
              <a:rPr lang="en"/>
              <a:t>Noticed this behavior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a:t>
            </a:r>
            <a:r>
              <a:rPr lang="en"/>
              <a:t>Wi-Fi</a:t>
            </a:r>
            <a:endParaRPr/>
          </a:p>
        </p:txBody>
      </p:sp>
      <p:pic>
        <p:nvPicPr>
          <p:cNvPr id="75" name="Google Shape;75;p16"/>
          <p:cNvPicPr preferRelativeResize="0"/>
          <p:nvPr/>
        </p:nvPicPr>
        <p:blipFill>
          <a:blip r:embed="rId3">
            <a:alphaModFix/>
          </a:blip>
          <a:stretch>
            <a:fillRect/>
          </a:stretch>
        </p:blipFill>
        <p:spPr>
          <a:xfrm>
            <a:off x="5027975" y="718575"/>
            <a:ext cx="4116027" cy="3087028"/>
          </a:xfrm>
          <a:prstGeom prst="rect">
            <a:avLst/>
          </a:prstGeom>
          <a:noFill/>
          <a:ln>
            <a:noFill/>
          </a:ln>
        </p:spPr>
      </p:pic>
      <p:pic>
        <p:nvPicPr>
          <p:cNvPr id="76" name="Google Shape;76;p16"/>
          <p:cNvPicPr preferRelativeResize="0"/>
          <p:nvPr/>
        </p:nvPicPr>
        <p:blipFill>
          <a:blip r:embed="rId4">
            <a:alphaModFix/>
          </a:blip>
          <a:stretch>
            <a:fillRect/>
          </a:stretch>
        </p:blipFill>
        <p:spPr>
          <a:xfrm>
            <a:off x="0" y="1048700"/>
            <a:ext cx="4909051" cy="2340900"/>
          </a:xfrm>
          <a:prstGeom prst="rect">
            <a:avLst/>
          </a:prstGeom>
          <a:noFill/>
          <a:ln>
            <a:noFill/>
          </a:ln>
        </p:spPr>
      </p:pic>
      <p:sp>
        <p:nvSpPr>
          <p:cNvPr id="77" name="Google Shape;77;p16"/>
          <p:cNvSpPr/>
          <p:nvPr/>
        </p:nvSpPr>
        <p:spPr>
          <a:xfrm>
            <a:off x="3890700" y="4089275"/>
            <a:ext cx="2708700" cy="751800"/>
          </a:xfrm>
          <a:prstGeom prst="wedgeRoundRectCallout">
            <a:avLst>
              <a:gd fmla="val 31794" name="adj1"/>
              <a:gd fmla="val -27260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value seems to be static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Google (aka Nest) Hub</a:t>
            </a:r>
            <a:endParaRPr/>
          </a:p>
        </p:txBody>
      </p:sp>
      <p:pic>
        <p:nvPicPr>
          <p:cNvPr id="83" name="Google Shape;83;p17"/>
          <p:cNvPicPr preferRelativeResize="0"/>
          <p:nvPr/>
        </p:nvPicPr>
        <p:blipFill>
          <a:blip r:embed="rId3">
            <a:alphaModFix/>
          </a:blip>
          <a:stretch>
            <a:fillRect/>
          </a:stretch>
        </p:blipFill>
        <p:spPr>
          <a:xfrm>
            <a:off x="1623488" y="1017725"/>
            <a:ext cx="5897024"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Vulns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9F9F9"/>
                </a:highlight>
              </a:rPr>
              <a:t>Smart Spies: Google Home Eavesdropping</a:t>
            </a:r>
            <a:endParaRPr b="1" sz="1000">
              <a:solidFill>
                <a:schemeClr val="dk1"/>
              </a:solidFill>
              <a:highlight>
                <a:srgbClr val="F9F9F9"/>
              </a:highlight>
            </a:endParaRPr>
          </a:p>
          <a:p>
            <a:pPr indent="0" lvl="0" marL="0" rtl="0" algn="l">
              <a:spcBef>
                <a:spcPts val="0"/>
              </a:spcBef>
              <a:spcAft>
                <a:spcPts val="0"/>
              </a:spcAft>
              <a:buNone/>
            </a:pPr>
            <a:r>
              <a:rPr lang="en" sz="1000" u="sng">
                <a:solidFill>
                  <a:schemeClr val="hlink"/>
                </a:solidFill>
                <a:hlinkClick r:id="rId3"/>
              </a:rPr>
              <a:t>https://www.youtube.com/watch?v=X2gddqD1wUI&amp;feature=youtu.be</a:t>
            </a:r>
            <a:br>
              <a:rPr lang="en"/>
            </a:br>
            <a:r>
              <a:rPr lang="en" sz="1000" u="sng">
                <a:solidFill>
                  <a:schemeClr val="hlink"/>
                </a:solidFill>
                <a:hlinkClick r:id="rId4"/>
              </a:rPr>
              <a:t>https://srlabs.de/bites/smart-spies/</a:t>
            </a:r>
            <a:endParaRPr sz="1000"/>
          </a:p>
          <a:p>
            <a:pPr indent="0" lvl="0" marL="0" rtl="0" algn="l">
              <a:spcBef>
                <a:spcPts val="1600"/>
              </a:spcBef>
              <a:spcAft>
                <a:spcPts val="0"/>
              </a:spcAft>
              <a:buNone/>
            </a:pPr>
            <a:r>
              <a:rPr b="1" lang="en" sz="1000">
                <a:solidFill>
                  <a:srgbClr val="000000"/>
                </a:solidFill>
              </a:rPr>
              <a:t>Researchers hack Siri, Alexa, and Google Home by shining lasers at them</a:t>
            </a:r>
            <a:br>
              <a:rPr lang="en" sz="1000">
                <a:solidFill>
                  <a:schemeClr val="dk1"/>
                </a:solidFill>
                <a:highlight>
                  <a:srgbClr val="F0F1F2"/>
                </a:highlight>
              </a:rPr>
            </a:br>
            <a:r>
              <a:rPr lang="en" sz="1000" u="sng">
                <a:solidFill>
                  <a:schemeClr val="accent5"/>
                </a:solidFill>
                <a:hlinkClick r:id="rId5">
                  <a:extLst>
                    <a:ext uri="{A12FA001-AC4F-418D-AE19-62706E023703}">
                      <ahyp:hlinkClr val="tx"/>
                    </a:ext>
                  </a:extLst>
                </a:hlinkClick>
              </a:rPr>
              <a:t>https://arstechnica.com/information-technology/2019/11/researchers-hack-siri-alexa-and-google-home-by-shining-lasers-at-them/</a:t>
            </a:r>
            <a:endParaRPr sz="1000">
              <a:solidFill>
                <a:srgbClr val="252525"/>
              </a:solidFill>
              <a:highlight>
                <a:srgbClr val="FFFFFF"/>
              </a:highlight>
            </a:endParaRPr>
          </a:p>
          <a:p>
            <a:pPr indent="0" lvl="0" marL="0" rtl="0" algn="l">
              <a:lnSpc>
                <a:spcPct val="125000"/>
              </a:lnSpc>
              <a:spcBef>
                <a:spcPts val="1600"/>
              </a:spcBef>
              <a:spcAft>
                <a:spcPts val="0"/>
              </a:spcAft>
              <a:buNone/>
            </a:pPr>
            <a:r>
              <a:rPr b="1" lang="en" sz="1000">
                <a:solidFill>
                  <a:schemeClr val="dk1"/>
                </a:solidFill>
              </a:rPr>
              <a:t>DEF CON 2019: Researchers Demo Hacking Google Home for RCE</a:t>
            </a:r>
            <a:br>
              <a:rPr lang="en" sz="1000">
                <a:solidFill>
                  <a:schemeClr val="dk1"/>
                </a:solidFill>
              </a:rPr>
            </a:br>
            <a:r>
              <a:rPr lang="en" sz="1100" u="sng">
                <a:solidFill>
                  <a:schemeClr val="hlink"/>
                </a:solidFill>
                <a:hlinkClick r:id="rId6"/>
              </a:rPr>
              <a:t>https://www.defcon.org/html/defcon-27/dc-27-speakers.html#Qian</a:t>
            </a:r>
            <a:endParaRPr sz="1000">
              <a:solidFill>
                <a:schemeClr val="dk1"/>
              </a:solidFill>
            </a:endParaRPr>
          </a:p>
          <a:p>
            <a:pPr indent="0" lvl="0" marL="0" rtl="0" algn="l">
              <a:spcBef>
                <a:spcPts val="800"/>
              </a:spcBef>
              <a:spcAft>
                <a:spcPts val="0"/>
              </a:spcAft>
              <a:buNone/>
            </a:pPr>
            <a:r>
              <a:t/>
            </a:r>
            <a:endParaRPr b="1" sz="1000">
              <a:solidFill>
                <a:srgbClr val="252525"/>
              </a:solidFill>
              <a:highlight>
                <a:srgbClr val="FFFFFF"/>
              </a:highlight>
            </a:endParaRPr>
          </a:p>
          <a:p>
            <a:pPr indent="0" lvl="0" marL="0" rtl="0" algn="l">
              <a:spcBef>
                <a:spcPts val="800"/>
              </a:spcBef>
              <a:spcAft>
                <a:spcPts val="0"/>
              </a:spcAft>
              <a:buNone/>
            </a:pPr>
            <a:r>
              <a:rPr b="1" lang="en" sz="1000">
                <a:solidFill>
                  <a:srgbClr val="252525"/>
                </a:solidFill>
                <a:highlight>
                  <a:srgbClr val="FFFFFF"/>
                </a:highlight>
              </a:rPr>
              <a:t>Google Questions Assertion That Google Home Hub Is Vulnerable To Remote Hacking</a:t>
            </a:r>
            <a:br>
              <a:rPr lang="en" sz="1000">
                <a:solidFill>
                  <a:srgbClr val="252525"/>
                </a:solidFill>
                <a:highlight>
                  <a:srgbClr val="FFFFFF"/>
                </a:highlight>
              </a:rPr>
            </a:br>
            <a:r>
              <a:rPr lang="en" sz="1000" u="sng">
                <a:solidFill>
                  <a:schemeClr val="hlink"/>
                </a:solidFill>
                <a:hlinkClick r:id="rId7"/>
              </a:rPr>
              <a:t>https://hothardware.com/news/google-home-hub-insecure</a:t>
            </a:r>
            <a:endParaRPr sz="1000"/>
          </a:p>
          <a:p>
            <a:pPr indent="0" lvl="0" marL="0" rtl="0" algn="l">
              <a:spcBef>
                <a:spcPts val="800"/>
              </a:spcBef>
              <a:spcAft>
                <a:spcPts val="0"/>
              </a:spcAft>
              <a:buNone/>
            </a:pPr>
            <a:r>
              <a:rPr lang="en" sz="1000">
                <a:solidFill>
                  <a:srgbClr val="3F3F3F"/>
                </a:solidFill>
                <a:highlight>
                  <a:srgbClr val="FFFFFF"/>
                </a:highlight>
              </a:rPr>
              <a:t>The APIs mentioned in this claim are used by mobile apps to configure the device and are only accessible when those apps and the Google Home device are on the </a:t>
            </a:r>
            <a:r>
              <a:rPr b="1" lang="en" sz="1000" u="sng">
                <a:solidFill>
                  <a:srgbClr val="3F3F3F"/>
                </a:solidFill>
                <a:highlight>
                  <a:srgbClr val="FFFF00"/>
                </a:highlight>
              </a:rPr>
              <a:t>same </a:t>
            </a:r>
            <a:r>
              <a:rPr b="1" lang="en" sz="1000" u="sng">
                <a:solidFill>
                  <a:srgbClr val="3F3F3F"/>
                </a:solidFill>
                <a:highlight>
                  <a:srgbClr val="FFFF00"/>
                </a:highlight>
              </a:rPr>
              <a:t>Wi-Fi</a:t>
            </a:r>
            <a:r>
              <a:rPr b="1" lang="en" sz="1000" u="sng">
                <a:solidFill>
                  <a:srgbClr val="3F3F3F"/>
                </a:solidFill>
                <a:highlight>
                  <a:srgbClr val="FFFF00"/>
                </a:highlight>
              </a:rPr>
              <a:t> network</a:t>
            </a:r>
            <a:r>
              <a:rPr lang="en" sz="1000">
                <a:solidFill>
                  <a:srgbClr val="3F3F3F"/>
                </a:solidFill>
                <a:highlight>
                  <a:srgbClr val="FFFFFF"/>
                </a:highlight>
              </a:rPr>
              <a:t>.”  November 2018</a:t>
            </a:r>
            <a:br>
              <a:rPr lang="en" sz="1000">
                <a:solidFill>
                  <a:srgbClr val="3F3F3F"/>
                </a:solidFill>
                <a:highlight>
                  <a:srgbClr val="FFFFFF"/>
                </a:highlight>
              </a:rPr>
            </a:br>
            <a:r>
              <a:rPr lang="en" sz="1000">
                <a:solidFill>
                  <a:srgbClr val="3F3F3F"/>
                </a:solidFill>
                <a:highlight>
                  <a:srgbClr val="FFFFFF"/>
                </a:highlight>
              </a:rPr>
              <a:t>Also:  </a:t>
            </a:r>
            <a:r>
              <a:rPr lang="en" sz="1000" u="sng">
                <a:solidFill>
                  <a:schemeClr val="hlink"/>
                </a:solidFill>
                <a:hlinkClick r:id="rId8"/>
              </a:rPr>
              <a:t>https://www.androidauthority.com/google-home-hub-security-920291/</a:t>
            </a:r>
            <a:endParaRPr sz="1000">
              <a:solidFill>
                <a:srgbClr val="3F3F3F"/>
              </a:solidFill>
              <a:highlight>
                <a:srgbClr val="FFFFFF"/>
              </a:highlight>
            </a:endParaRPr>
          </a:p>
          <a:p>
            <a:pPr indent="0" lvl="0" marL="0" rtl="0" algn="l">
              <a:spcBef>
                <a:spcPts val="1600"/>
              </a:spcBef>
              <a:spcAft>
                <a:spcPts val="1600"/>
              </a:spcAft>
              <a:buNone/>
            </a:pPr>
            <a:r>
              <a:t/>
            </a:r>
            <a:endParaRPr sz="1000">
              <a:solidFill>
                <a:srgbClr val="3F3F3F"/>
              </a:solidFill>
              <a:highlight>
                <a:srgbClr val="FFFFFF"/>
              </a:highlight>
            </a:endParaRPr>
          </a:p>
        </p:txBody>
      </p:sp>
      <p:grpSp>
        <p:nvGrpSpPr>
          <p:cNvPr id="90" name="Google Shape;90;p18"/>
          <p:cNvGrpSpPr/>
          <p:nvPr/>
        </p:nvGrpSpPr>
        <p:grpSpPr>
          <a:xfrm>
            <a:off x="4682625" y="941525"/>
            <a:ext cx="1954625" cy="866250"/>
            <a:chOff x="6054225" y="1017725"/>
            <a:chExt cx="1954625" cy="866250"/>
          </a:xfrm>
        </p:grpSpPr>
        <p:pic>
          <p:nvPicPr>
            <p:cNvPr id="91" name="Google Shape;91;p18"/>
            <p:cNvPicPr preferRelativeResize="0"/>
            <p:nvPr/>
          </p:nvPicPr>
          <p:blipFill>
            <a:blip r:embed="rId9">
              <a:alphaModFix/>
            </a:blip>
            <a:stretch>
              <a:fillRect/>
            </a:stretch>
          </p:blipFill>
          <p:spPr>
            <a:xfrm>
              <a:off x="6054225" y="1017725"/>
              <a:ext cx="866250" cy="866250"/>
            </a:xfrm>
            <a:prstGeom prst="rect">
              <a:avLst/>
            </a:prstGeom>
            <a:noFill/>
            <a:ln>
              <a:noFill/>
            </a:ln>
          </p:spPr>
        </p:pic>
        <p:sp>
          <p:nvSpPr>
            <p:cNvPr id="92" name="Google Shape;92;p18"/>
            <p:cNvSpPr txBox="1"/>
            <p:nvPr/>
          </p:nvSpPr>
          <p:spPr>
            <a:xfrm>
              <a:off x="6990050" y="1266925"/>
              <a:ext cx="10188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Phishing</a:t>
              </a:r>
              <a:endParaRPr/>
            </a:p>
          </p:txBody>
        </p:sp>
      </p:grpSp>
      <p:pic>
        <p:nvPicPr>
          <p:cNvPr id="93" name="Google Shape;93;p18"/>
          <p:cNvPicPr preferRelativeResize="0"/>
          <p:nvPr/>
        </p:nvPicPr>
        <p:blipFill>
          <a:blip r:embed="rId10">
            <a:alphaModFix/>
          </a:blip>
          <a:stretch>
            <a:fillRect/>
          </a:stretch>
        </p:blipFill>
        <p:spPr>
          <a:xfrm>
            <a:off x="7670600" y="1801050"/>
            <a:ext cx="1214050" cy="820700"/>
          </a:xfrm>
          <a:prstGeom prst="rect">
            <a:avLst/>
          </a:prstGeom>
          <a:noFill/>
          <a:ln>
            <a:noFill/>
          </a:ln>
        </p:spPr>
      </p:pic>
      <p:pic>
        <p:nvPicPr>
          <p:cNvPr id="94" name="Google Shape;94;p18"/>
          <p:cNvPicPr preferRelativeResize="0"/>
          <p:nvPr/>
        </p:nvPicPr>
        <p:blipFill>
          <a:blip r:embed="rId11">
            <a:alphaModFix/>
          </a:blip>
          <a:stretch>
            <a:fillRect/>
          </a:stretch>
        </p:blipFill>
        <p:spPr>
          <a:xfrm>
            <a:off x="8171575" y="1530175"/>
            <a:ext cx="1491424" cy="1491425"/>
          </a:xfrm>
          <a:prstGeom prst="rect">
            <a:avLst/>
          </a:prstGeom>
          <a:noFill/>
          <a:ln>
            <a:noFill/>
          </a:ln>
        </p:spPr>
      </p:pic>
      <p:pic>
        <p:nvPicPr>
          <p:cNvPr id="95" name="Google Shape;95;p18"/>
          <p:cNvPicPr preferRelativeResize="0"/>
          <p:nvPr/>
        </p:nvPicPr>
        <p:blipFill>
          <a:blip r:embed="rId12">
            <a:alphaModFix/>
          </a:blip>
          <a:stretch>
            <a:fillRect/>
          </a:stretch>
        </p:blipFill>
        <p:spPr>
          <a:xfrm>
            <a:off x="4986665" y="3982191"/>
            <a:ext cx="1018800" cy="1095484"/>
          </a:xfrm>
          <a:prstGeom prst="rect">
            <a:avLst/>
          </a:prstGeom>
          <a:noFill/>
          <a:ln>
            <a:noFill/>
          </a:ln>
        </p:spPr>
      </p:pic>
      <p:grpSp>
        <p:nvGrpSpPr>
          <p:cNvPr id="96" name="Google Shape;96;p18"/>
          <p:cNvGrpSpPr/>
          <p:nvPr/>
        </p:nvGrpSpPr>
        <p:grpSpPr>
          <a:xfrm>
            <a:off x="4913550" y="2413525"/>
            <a:ext cx="972825" cy="753925"/>
            <a:chOff x="4913550" y="2413525"/>
            <a:chExt cx="972825" cy="753925"/>
          </a:xfrm>
        </p:grpSpPr>
        <p:pic>
          <p:nvPicPr>
            <p:cNvPr id="97" name="Google Shape;97;p18"/>
            <p:cNvPicPr preferRelativeResize="0"/>
            <p:nvPr/>
          </p:nvPicPr>
          <p:blipFill>
            <a:blip r:embed="rId13">
              <a:alphaModFix/>
            </a:blip>
            <a:stretch>
              <a:fillRect/>
            </a:stretch>
          </p:blipFill>
          <p:spPr>
            <a:xfrm>
              <a:off x="4913550" y="2413525"/>
              <a:ext cx="972825" cy="753925"/>
            </a:xfrm>
            <a:prstGeom prst="rect">
              <a:avLst/>
            </a:prstGeom>
            <a:noFill/>
            <a:ln>
              <a:noFill/>
            </a:ln>
          </p:spPr>
        </p:pic>
        <p:pic>
          <p:nvPicPr>
            <p:cNvPr id="98" name="Google Shape;98;p18"/>
            <p:cNvPicPr preferRelativeResize="0"/>
            <p:nvPr/>
          </p:nvPicPr>
          <p:blipFill>
            <a:blip r:embed="rId14">
              <a:alphaModFix/>
            </a:blip>
            <a:stretch>
              <a:fillRect/>
            </a:stretch>
          </p:blipFill>
          <p:spPr>
            <a:xfrm>
              <a:off x="5102625" y="2579775"/>
              <a:ext cx="414675" cy="42142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Can we observe traffic to determine client is Google Home device?</a:t>
            </a:r>
            <a:endParaRPr/>
          </a:p>
          <a:p>
            <a:pPr indent="457200" lvl="0" marL="0" rtl="0" algn="l">
              <a:spcBef>
                <a:spcPts val="1600"/>
              </a:spcBef>
              <a:spcAft>
                <a:spcPts val="0"/>
              </a:spcAft>
              <a:buNone/>
            </a:pPr>
            <a:r>
              <a:rPr lang="en"/>
              <a:t>MAC PREFIX	(</a:t>
            </a:r>
            <a:r>
              <a:rPr b="1" lang="en">
                <a:solidFill>
                  <a:srgbClr val="646466"/>
                </a:solidFill>
                <a:highlight>
                  <a:srgbClr val="FFFFFF"/>
                </a:highlight>
              </a:rPr>
              <a:t>1C:F2:9A</a:t>
            </a:r>
            <a:r>
              <a:rPr lang="en">
                <a:solidFill>
                  <a:srgbClr val="646466"/>
                </a:solidFill>
                <a:highlight>
                  <a:srgbClr val="FFFFFF"/>
                </a:highlight>
              </a:rPr>
              <a:t>:37:0E:4B)</a:t>
            </a:r>
            <a:endParaRPr>
              <a:solidFill>
                <a:srgbClr val="646466"/>
              </a:solidFill>
              <a:highlight>
                <a:srgbClr val="FFFFFF"/>
              </a:highlight>
            </a:endParaRPr>
          </a:p>
          <a:p>
            <a:pPr indent="457200" lvl="0" marL="0" rtl="0" algn="l">
              <a:spcBef>
                <a:spcPts val="1600"/>
              </a:spcBef>
              <a:spcAft>
                <a:spcPts val="0"/>
              </a:spcAft>
              <a:buNone/>
            </a:pPr>
            <a:r>
              <a:rPr lang="en"/>
              <a:t>SSID FOR SETUP</a:t>
            </a:r>
            <a:endParaRPr/>
          </a:p>
          <a:p>
            <a:pPr indent="0" lvl="0" marL="0" rtl="0" algn="l">
              <a:spcBef>
                <a:spcPts val="1600"/>
              </a:spcBef>
              <a:spcAft>
                <a:spcPts val="0"/>
              </a:spcAft>
              <a:buNone/>
            </a:pPr>
            <a:r>
              <a:rPr lang="en"/>
              <a:t>		Kitchen </a:t>
            </a:r>
            <a:r>
              <a:rPr b="1" lang="en"/>
              <a:t>Display.u</a:t>
            </a:r>
            <a:r>
              <a:rPr lang="en"/>
              <a:t> (</a:t>
            </a:r>
            <a:r>
              <a:rPr lang="en"/>
              <a:t>different </a:t>
            </a:r>
            <a:r>
              <a:rPr lang="en"/>
              <a:t>mac of </a:t>
            </a:r>
            <a:r>
              <a:rPr b="1" lang="en">
                <a:solidFill>
                  <a:srgbClr val="783F04"/>
                </a:solidFill>
              </a:rPr>
              <a:t>fa:8f:ca:</a:t>
            </a:r>
            <a:r>
              <a:rPr lang="en">
                <a:solidFill>
                  <a:srgbClr val="783F04"/>
                </a:solidFill>
              </a:rPr>
              <a:t>82:13:2d</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Assuming encrypted </a:t>
            </a:r>
            <a:r>
              <a:rPr lang="en"/>
              <a:t>Wi-Fi</a:t>
            </a:r>
            <a:r>
              <a:rPr lang="en"/>
              <a:t> so can’t see any IP traffic, just </a:t>
            </a:r>
            <a:r>
              <a:rPr lang="en"/>
              <a:t>Wi-Fi</a:t>
            </a:r>
            <a:r>
              <a:rPr lang="en"/>
              <a:t> packets</a:t>
            </a:r>
            <a:endParaRPr/>
          </a:p>
          <a:p>
            <a:pPr indent="0" lvl="0" marL="0" rtl="0" algn="l">
              <a:spcBef>
                <a:spcPts val="1600"/>
              </a:spcBef>
              <a:spcAft>
                <a:spcPts val="1600"/>
              </a:spcAft>
              <a:buNone/>
            </a:pPr>
            <a:r>
              <a:rPr lang="en"/>
              <a:t>	Do the </a:t>
            </a:r>
            <a:r>
              <a:rPr lang="en"/>
              <a:t>Wi-Fi</a:t>
            </a:r>
            <a:r>
              <a:rPr lang="en"/>
              <a:t> packets give away any patterns?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7846" y="0"/>
            <a:ext cx="4708708" cy="51435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441443" y="0"/>
            <a:ext cx="374751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DeAuth a device</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311700" y="1152463"/>
            <a:ext cx="2609850" cy="2428875"/>
          </a:xfrm>
          <a:prstGeom prst="rect">
            <a:avLst/>
          </a:prstGeom>
          <a:noFill/>
          <a:ln>
            <a:noFill/>
          </a:ln>
        </p:spPr>
      </p:pic>
      <p:pic>
        <p:nvPicPr>
          <p:cNvPr id="120" name="Google Shape;120;p21"/>
          <p:cNvPicPr preferRelativeResize="0"/>
          <p:nvPr/>
        </p:nvPicPr>
        <p:blipFill>
          <a:blip r:embed="rId4">
            <a:alphaModFix/>
          </a:blip>
          <a:stretch>
            <a:fillRect/>
          </a:stretch>
        </p:blipFill>
        <p:spPr>
          <a:xfrm>
            <a:off x="3899975" y="1152475"/>
            <a:ext cx="4932325" cy="3699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