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6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3" d="100"/>
          <a:sy n="213" d="100"/>
        </p:scale>
        <p:origin x="-608" y="-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CE8C878-F8D5-4357-8BF1-466FCAF3DBF1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pPr indent="0" algn="r">
                <a:buNone/>
              </a:p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Some clipart images provided by openclipart.org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815CA07-5BE8-4FD8-BA31-C262167014C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5625456-1710-4266-BBCB-6EF39CC8D5F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2C187C4-2802-43E1-B21B-A8246EC60AD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4D0F6E3-6BBA-4B83-BE92-0BAAFCDE22E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63189E8-3F29-416A-A9FC-A27C7A9B555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5B297B-EF35-4420-B6D5-8FEEAFCB14B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7EA046-6571-4048-B632-4C41D6C131C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37A7B3-16EB-4C88-8044-0483E0CD50C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7D1BD2-9A27-4033-AA84-D52C9D6E5FF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1BA046-BEFA-4992-BEDD-9D8A3231DCA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559F845-BF66-4B18-A565-2603746929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11EBDAC-D8D6-4713-925C-A6C46B037DC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146470-28E1-4AB8-97F8-B352E597675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5F912A-5A6D-4AE8-98F4-A0BC1CC1EF9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AFF865-0DC9-4875-B41C-E58445049AB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DF7EA5-4E22-421B-BCD5-901C3DBB829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03775E-ED3F-47AA-A958-2CC3C7ADDC4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9772A6-26F6-4203-BF57-167B2CA0038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6200C5-02FC-4ACB-963F-B66CFA52D19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2E96BC-8F63-42BE-A9BE-37D80373D32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FEF9394-69FE-4477-ADED-323EE8C3046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629153-038A-4A06-8A59-AEF4EF31188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640994F-98B3-42D8-B664-7B3E69BB7BB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354526-EAA9-4839-823D-EEAC561CD65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C36E86-1453-4586-A4B1-56F837D09AE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BD1CBF-BD8D-4B8E-A1E9-63B75FB6F19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3C9D6D-3001-4217-9CAC-36AE42FD7A4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0186F9-20D0-46AD-9814-55E51EBB98A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16F669-5FAB-418E-82FF-3021AA7142F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88849B-C4A2-453B-8E75-5A2FC925194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220067A-60B7-4BB2-9FF1-5A6F6202B8D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69834D-CF9D-46FD-8CFD-28173D7B3AE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35A845D-EC01-46D7-B8B8-65348EDB2A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083962-F543-43C5-A9FD-115542D0C8A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0D06334-4F06-46A0-A5E1-CDBD6590736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17D441D-293E-4790-B419-BD08F4EE0C1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rodneybeede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s://www.rodneybeede.com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hyperlink" Target="https://www.rodneybeede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;p1"/>
          <p:cNvSpPr/>
          <p:nvPr/>
        </p:nvSpPr>
        <p:spPr>
          <a:xfrm>
            <a:off x="7544160" y="4835880"/>
            <a:ext cx="159948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1200" bIns="612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14"/>
              </a:rPr>
              <a:t>https://www.rodneybeede.com/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pPr indent="0">
              <a:buNone/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FFB3C2A-EE9A-4B55-9AD4-FC7D014FE325}" type="slidenum">
              <a:rPr lang="en" sz="1000" b="0" strike="noStrike" spc="-1">
                <a:solidFill>
                  <a:schemeClr val="dk2"/>
                </a:solidFill>
                <a:latin typeface="Arial"/>
                <a:ea typeface="Arial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;p1"/>
          <p:cNvSpPr/>
          <p:nvPr/>
        </p:nvSpPr>
        <p:spPr>
          <a:xfrm>
            <a:off x="7544160" y="4835880"/>
            <a:ext cx="159948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1200" bIns="612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14"/>
              </a:rPr>
              <a:t>https://www.rodneybeede.com/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08F22B9-5896-49FC-AFC6-0FBC01DFD4FE}" type="slidenum">
              <a:rPr lang="en" sz="1000" b="0" strike="noStrike" spc="-1">
                <a:solidFill>
                  <a:schemeClr val="dk2"/>
                </a:solidFill>
                <a:latin typeface="Arial"/>
                <a:ea typeface="Arial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9;p1"/>
          <p:cNvSpPr/>
          <p:nvPr/>
        </p:nvSpPr>
        <p:spPr>
          <a:xfrm>
            <a:off x="7544160" y="4835880"/>
            <a:ext cx="159948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1200" bIns="612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14"/>
              </a:rPr>
              <a:t>https://www.rodneybeede.com/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B645A50-3C90-4862-88A9-8301851920BA}" type="slidenum">
              <a:rPr lang="en" sz="1000" b="0" strike="noStrike" spc="-1">
                <a:solidFill>
                  <a:schemeClr val="dk2"/>
                </a:solidFill>
                <a:latin typeface="Arial"/>
                <a:ea typeface="Arial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project-api-security/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ed.en_US" TargetMode="External"/><Relationship Id="rId2" Type="http://schemas.openxmlformats.org/officeDocument/2006/relationships/hyperlink" Target="https://cheatsheetseries.owasp.org/cheatsheets/Error_Handling_Cheat_Sheet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stack.org/swift/latest/install/controller-install-ubuntu.html" TargetMode="External"/><Relationship Id="rId2" Type="http://schemas.openxmlformats.org/officeDocument/2006/relationships/hyperlink" Target="http://greenstack.die.upm.es/2015/06/02/openstack-essentials-part-2-installing-swift-on-ubuntu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cs.openstack.org/security-guide/object-storage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odneybeede.com/curriculum%20vitae/bio.html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" TargetMode="External"/><Relationship Id="rId2" Type="http://schemas.openxmlformats.org/officeDocument/2006/relationships/hyperlink" Target="http://198.51.100.199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dk/docs/install" TargetMode="External"/><Relationship Id="rId2" Type="http://schemas.openxmlformats.org/officeDocument/2006/relationships/hyperlink" Target="http://198.51.100.199/" TargetMode="Externa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free" TargetMode="Externa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l.google.com/dl/cloudsdk/channels/rapid/GoogleCloudSDKInstaller.exe" TargetMode="Externa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ert" TargetMode="External"/><Relationship Id="rId2" Type="http://schemas.openxmlformats.org/officeDocument/2006/relationships/hyperlink" Target="http://localhost:8080" TargetMode="Externa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src/pentest-rules-of-engagement" TargetMode="External"/><Relationship Id="rId2" Type="http://schemas.openxmlformats.org/officeDocument/2006/relationships/hyperlink" Target="https://support.google.com/cloud/answer/6262505?hl=en" TargetMode="Externa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dneybeede.com/security/cve-2019-5630.html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200" b="0" strike="noStrike" spc="-1">
                <a:solidFill>
                  <a:schemeClr val="dk1"/>
                </a:solidFill>
                <a:latin typeface="Arial"/>
                <a:ea typeface="Arial"/>
              </a:rPr>
              <a:t>Pen-testing Cloud REST APIs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28000" lnSpcReduction="1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2"/>
                </a:solidFill>
                <a:latin typeface="Arial"/>
                <a:ea typeface="Arial"/>
              </a:rPr>
              <a:t>Rodney Beede &amp; Julian Harris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2"/>
                </a:solidFill>
                <a:latin typeface="Arial"/>
                <a:ea typeface="Arial"/>
              </a:rPr>
              <a:t>June 2023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2"/>
                </a:solidFill>
                <a:latin typeface="Arial"/>
                <a:ea typeface="Arial"/>
              </a:rPr>
              <a:t>BSides SATX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2"/>
                </a:solidFill>
                <a:latin typeface="Arial"/>
                <a:ea typeface="Arial"/>
              </a:rPr>
              <a:t>https://www.rodneybeede.com/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API Types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4500" lnSpcReduction="10000"/>
          </a:bodyPr>
          <a:lstStyle/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REST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HTTP headers play big role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HTTP request content payload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89520" lvl="2" indent="-298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Popular to see json now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89520" lvl="2" indent="-298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Sometimes just plain HTTP form encoded data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XML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Popular for SAML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Hint: Look for XXE attacks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SOAP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Older, Not as popular today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Had WSDL (Web Service Definition Language)</a:t>
            </a:r>
            <a:r>
              <a:rPr sz="1400"/>
              <a:t/>
            </a:r>
            <a:br>
              <a:rPr sz="1400"/>
            </a:br>
            <a:r>
              <a:rPr lang="en" sz="1400" b="0" strike="noStrike" spc="-1">
                <a:solidFill>
                  <a:schemeClr val="dk2"/>
                </a:solidFill>
                <a:latin typeface="Arial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Some APIs support multiple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Example:  AWS S3 supports SOAP and REST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Cloud Shared Responsibility Model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Customer Responsibility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Configuration of customer account settings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Applying ACLs to data correctly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Customer provided software security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Cloud Provider Responsibility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Infrastructure security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Web service (API, UI) code security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Data storage security (as specified by customer)</a:t>
            </a:r>
            <a:r>
              <a:rPr sz="1400"/>
              <a:t/>
            </a:r>
            <a:br>
              <a:rPr sz="1400"/>
            </a:br>
            <a:r>
              <a:rPr lang="en" sz="1400" b="0" strike="noStrike" spc="-1">
                <a:solidFill>
                  <a:schemeClr val="dk2"/>
                </a:solidFill>
                <a:latin typeface="Arial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We will be pen testing the cloud APIs themselves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Cloud Provider responsibility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Cloud API Vulnerabilities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500" lnSpcReduction="20000"/>
          </a:bodyPr>
          <a:lstStyle/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Confused-deputy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1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Mishandled user input &amp; authorization leads to customer data exposure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Same account ACL (IDOR) bypass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1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Violating an IAM policy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XSS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1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Reflective not very common (due to content-type)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10000" lvl="1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Persistent or DOM possible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SSRF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1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Obtaining access to internal systems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DoS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1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Causing API to exhaust provider resources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HTTP 500 Errors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1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More useful than you think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More: </a:t>
            </a:r>
            <a:r>
              <a:rPr lang="en" sz="18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OWASP API Security Top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Discussion: SSRF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500" lnSpcReduction="10000"/>
          </a:bodyPr>
          <a:lstStyle/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Uncommon for cloud API to take URL as input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If it does - TEST for SSRF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Metadata URL service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Popular in AWS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00600" lvl="2" indent="-271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Default is still not the most secure option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GCloud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00600" lvl="2" indent="-271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Requires an additional header which reduces SSRF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OpenStack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00600" lvl="2" indent="-271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Needs to be turned 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Azure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00600" lvl="2" indent="-271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Requires an additional header which reduces SSRF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Don’t limit yourself to metadata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Look at port 8080 on 127.0.0.1 for special access to the API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Other internal only IP addresses and services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Also attack load balancer Host: or other headers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Discussion: API Input Fuzzing/Tampering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Param is some type of number?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currpage = 1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Try an unexpected number value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currpage = 4294967297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2^32  +  1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currpage = -2147483649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2^31 - 1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2^64, 99999999999999999999999999999999999999999999, etc.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Try no value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null, “”, None, currpage=&amp;nextparam…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Did you get an HTTP 500 error?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311760" y="4612320"/>
            <a:ext cx="8520120" cy="48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 lnSpcReduction="10000"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96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https://cheatsheetseries.owasp.org/cheatsheets/Error_Handling_Cheat_Sheet.html</a:t>
            </a:r>
            <a:r>
              <a:rPr lang="en" sz="960" b="0" strike="noStrike" spc="-1">
                <a:solidFill>
                  <a:schemeClr val="dk2"/>
                </a:solidFill>
                <a:latin typeface="Arial"/>
                <a:ea typeface="Arial"/>
              </a:rPr>
              <a:t> example of HTTP 500 by CheatSheets Series Team licensed via  </a:t>
            </a:r>
            <a:r>
              <a:rPr lang="en" sz="96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https://creativecommons.org/licenses/by/3.0/deed.en_US</a:t>
            </a:r>
            <a:endParaRPr lang="en-US" sz="96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135;p26"/>
          <p:cNvPicPr/>
          <p:nvPr/>
        </p:nvPicPr>
        <p:blipFill>
          <a:blip r:embed="rId4" cstate="print"/>
          <a:stretch/>
        </p:blipFill>
        <p:spPr>
          <a:xfrm>
            <a:off x="1160640" y="0"/>
            <a:ext cx="6060240" cy="456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Discussion: HTTP 500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 lnSpcReduction="10000"/>
          </a:bodyPr>
          <a:lstStyle/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More impactful than people think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Indicates a failure to do proper input validation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Hints at further weak points to fuzz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Impacts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Excessive logged failures alarm ops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30200" lvl="2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Ops expends resources investigating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30200" lvl="2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Distract ops while exploiting something else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30200" lvl="2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Restarts service to “fix” issue but causes unneeded outage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Stack trace dumps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30200" lvl="2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Reveal source code structure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30200" lvl="2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Server-side directories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30200" lvl="2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Software versions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Insufficient input handling here encourages attacking other weak spots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4"/>
          <p:cNvSpPr/>
          <p:nvPr/>
        </p:nvSpPr>
        <p:spPr>
          <a:xfrm>
            <a:off x="904320" y="2109960"/>
            <a:ext cx="733464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FFC000"/>
                </a:solidFill>
                <a:latin typeface="Arial"/>
                <a:ea typeface="Arial"/>
              </a:rPr>
              <a:t>Let’s Do Some Hacking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Box 5"/>
          <p:cNvSpPr/>
          <p:nvPr/>
        </p:nvSpPr>
        <p:spPr>
          <a:xfrm>
            <a:off x="991800" y="3438360"/>
            <a:ext cx="7376760" cy="94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Helpful copy+paste plain-text: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lab-command-line_windows.txt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lab-command-line_linux.txt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OpenStack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1000" lnSpcReduction="10000"/>
          </a:bodyPr>
          <a:lstStyle/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Easy to test on as we can run it locally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Please connect to workshop WiFi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Verify you can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$LAB_OPENSTACK_IP = "198.51.100.210"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ping $LAB_OPENSTACK_IP</a:t>
            </a:r>
            <a:r>
              <a:rPr sz="1400"/>
              <a:t/>
            </a:r>
            <a:br>
              <a:rPr sz="1400"/>
            </a:br>
            <a:r>
              <a:rPr lang="en" sz="1400" b="0" strike="noStrike" spc="-1">
                <a:solidFill>
                  <a:schemeClr val="dk2"/>
                </a:solidFill>
                <a:latin typeface="Arial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Web browse to </a:t>
            </a:r>
            <a:r>
              <a:rPr lang="en" sz="1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https://${LAB_OPENSTACK_IP}:8080/healthcheck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00600" lvl="2" indent="-271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Ignore the self-sign cert error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2"/>
                </a:solidFill>
                <a:latin typeface="Arial"/>
                <a:ea typeface="Arial"/>
              </a:rPr>
              <a:t>Refs: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617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http://greenstack.die.upm.es/2015/06/02/openstack-essentials-part-2-installing-swift-on-ubuntu/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61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https://docs.openstack.org/swift/latest/install/controller-install-ubuntu.html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61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4"/>
              </a:rPr>
              <a:t>https://docs.openstack.org/security-guide/object-storage.html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617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pos="0" algn="l"/>
              </a:tabLst>
            </a:pPr>
            <a:r>
              <a:rPr lang="en" sz="1200" b="0" strike="noStrike" spc="-1">
                <a:solidFill>
                  <a:schemeClr val="dk2"/>
                </a:solidFill>
                <a:latin typeface="Arial"/>
                <a:ea typeface="Arial"/>
              </a:rPr>
              <a:t>I (Rodney) wrote this chapter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Capturing an API into Burp Suite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Start Burp Suite if you have not already done so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Let’s setup the OpenStack CLI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Windows: Install Python 3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chemeClr val="dk2"/>
                </a:solidFill>
                <a:latin typeface="Arial"/>
                <a:ea typeface="Arial"/>
              </a:rPr>
              <a:t>For tips see </a:t>
            </a:r>
            <a:r>
              <a:rPr lang="en-US" sz="1400" b="1" strike="noStrike" spc="-1">
                <a:solidFill>
                  <a:schemeClr val="dk2"/>
                </a:solidFill>
                <a:latin typeface="Arial"/>
                <a:ea typeface="Arial"/>
              </a:rPr>
              <a:t>Python3 install on Windows tutorial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Win search, Manage app execution aliases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Disable the App installer’s for python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4460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Courier New"/>
              <a:buChar char="●"/>
            </a:pPr>
            <a:r>
              <a:rPr lang="en" sz="34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pip install python-swiftclient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Bio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https://www.rodneybeede.com/curriculum%20vitae/bio.html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63;p14"/>
          <p:cNvPicPr/>
          <p:nvPr/>
        </p:nvPicPr>
        <p:blipFill>
          <a:blip r:embed="rId3" cstate="print"/>
          <a:stretch/>
        </p:blipFill>
        <p:spPr>
          <a:xfrm>
            <a:off x="2435400" y="1576440"/>
            <a:ext cx="4272840" cy="3443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Verify Swift Client Works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00"/>
              <a:t/>
            </a:r>
            <a:br>
              <a:rPr sz="1800"/>
            </a:b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--auth=https://${LAB_OPENSTACK_IP}:8080/auth/v1.0</a:t>
            </a:r>
            <a:r>
              <a:rPr sz="1800"/>
              <a:t/>
            </a:r>
            <a:br>
              <a:rPr sz="1800"/>
            </a:b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-U system:root -K testpass --verbose stat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160;p30"/>
          <p:cNvPicPr/>
          <p:nvPr/>
        </p:nvPicPr>
        <p:blipFill>
          <a:blip r:embed="rId2" cstate="print"/>
          <a:stretch/>
        </p:blipFill>
        <p:spPr>
          <a:xfrm>
            <a:off x="32040" y="2551680"/>
            <a:ext cx="9143640" cy="226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Setup Burp As Intercepting Proxy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Observe value is http://localhost:8080,  NOT http</a:t>
            </a:r>
            <a:r>
              <a:rPr lang="en" sz="2000" b="1" strike="noStrike" spc="-1">
                <a:solidFill>
                  <a:schemeClr val="dk2"/>
                </a:solidFill>
                <a:latin typeface="Arial"/>
                <a:ea typeface="Arial"/>
              </a:rPr>
              <a:t>s</a:t>
            </a: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Windows (PowerShell)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	$Env:https_proxy = "http://localhost:8080"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Linux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	export https_proxy=http://localhost:8080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Verify Burp and OpenStack CLI work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2000"/>
              <a:t/>
            </a:r>
            <a:br>
              <a:rPr sz="2000"/>
            </a:br>
            <a:r>
              <a:rPr lang="en" sz="20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--auth=https://${LAB_OPENSTACK_IP}:8080/auth/v1.0</a:t>
            </a:r>
            <a:r>
              <a:rPr sz="2000"/>
              <a:t/>
            </a:r>
            <a:br>
              <a:rPr sz="2000"/>
            </a:br>
            <a:r>
              <a:rPr lang="en" sz="20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-U system:root -K testpass --verbose stat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chemeClr val="dk2"/>
                </a:solidFill>
                <a:latin typeface="Arial"/>
                <a:ea typeface="Arial"/>
              </a:rPr>
              <a:t>Now go view Burp: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Google Shape;173;p32"/>
          <p:cNvPicPr/>
          <p:nvPr/>
        </p:nvPicPr>
        <p:blipFill>
          <a:blip r:embed="rId2" cstate="print"/>
          <a:stretch/>
        </p:blipFill>
        <p:spPr>
          <a:xfrm>
            <a:off x="3327120" y="2134800"/>
            <a:ext cx="5135760" cy="2934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Another Test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95000"/>
              </a:lnSpc>
              <a:buNone/>
              <a:tabLst>
                <a:tab pos="0" algn="l"/>
              </a:tabLst>
            </a:pPr>
            <a:r>
              <a:rPr lang="en" sz="187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echo $Env:USERNAME &gt; sample_object.txt</a:t>
            </a:r>
            <a:endParaRPr lang="en-US" sz="187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7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7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70"/>
              <a:t/>
            </a:r>
            <a:br>
              <a:rPr sz="1870"/>
            </a:br>
            <a:r>
              <a:rPr lang="en" sz="187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r>
              <a:rPr sz="1870"/>
              <a:t/>
            </a:r>
            <a:br>
              <a:rPr sz="1870"/>
            </a:br>
            <a:r>
              <a:rPr lang="en" sz="187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-U system:root -K testpass upload bsides-workshop sample_object.txt</a:t>
            </a:r>
            <a:endParaRPr lang="en-US" sz="187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7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7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70"/>
              <a:t/>
            </a:r>
            <a:br>
              <a:rPr sz="1870"/>
            </a:br>
            <a:r>
              <a:rPr lang="en" sz="187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r>
              <a:rPr sz="1870"/>
              <a:t/>
            </a:r>
            <a:br>
              <a:rPr sz="1870"/>
            </a:br>
            <a:r>
              <a:rPr lang="en" sz="187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-U system:root -K testpass list</a:t>
            </a:r>
            <a:endParaRPr lang="en-US" sz="187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7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Everyone Ready?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6000" lnSpcReduction="10000"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Raise your hand if you need assistance with setup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Software and lab-command-line_.txt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3600" b="0" strike="noStrike" spc="-1">
                <a:solidFill>
                  <a:schemeClr val="dk2"/>
                </a:solidFill>
                <a:latin typeface="Arial"/>
                <a:ea typeface="Arial"/>
              </a:rPr>
              <a:t>	</a:t>
            </a:r>
            <a:r>
              <a:rPr lang="en-US" sz="36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http://198.51.100.1/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$LAB_OPENSTACK_IP = "198.51.100.210"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$Env:https_proxy = "</a:t>
            </a:r>
            <a:r>
              <a:rPr lang="en" sz="1800" b="1" u="sng" strike="noStrike" spc="-1">
                <a:solidFill>
                  <a:schemeClr val="hlink"/>
                </a:solidFill>
                <a:uFillTx/>
                <a:latin typeface="Courier New"/>
                <a:ea typeface="Courier New"/>
                <a:hlinkClick r:id="rId3"/>
              </a:rPr>
              <a:t>http://localhost:8080</a:t>
            </a: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"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swift --insecure --auth=https://${LAB_OPENSTACK_IP}:8080/auth/v1.0</a:t>
            </a:r>
            <a:r>
              <a:rPr sz="1800"/>
              <a:t/>
            </a:r>
            <a:br>
              <a:rPr sz="1800"/>
            </a:b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-U system:root -K testpass --verbose stat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Picture 2"/>
          <p:cNvPicPr/>
          <p:nvPr/>
        </p:nvPicPr>
        <p:blipFill>
          <a:blip r:embed="rId4" cstate="print"/>
          <a:stretch/>
        </p:blipFill>
        <p:spPr>
          <a:xfrm>
            <a:off x="7759080" y="306360"/>
            <a:ext cx="973800" cy="84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XSS a Cloud REST API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What is </a:t>
            </a:r>
            <a:r>
              <a:rPr lang="en" sz="1800" b="0" i="1" strike="noStrike" spc="-1">
                <a:solidFill>
                  <a:schemeClr val="dk2"/>
                </a:solidFill>
                <a:latin typeface="Arial"/>
                <a:ea typeface="Arial"/>
              </a:rPr>
              <a:t>not</a:t>
            </a: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 Cross-Site Scripting?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Description field with &lt;script&gt;alert(document.domain)&lt;/script&gt;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oogle Shape;192;p35"/>
          <p:cNvPicPr/>
          <p:nvPr/>
        </p:nvPicPr>
        <p:blipFill>
          <a:blip r:embed="rId2" cstate="print"/>
          <a:stretch/>
        </p:blipFill>
        <p:spPr>
          <a:xfrm>
            <a:off x="838080" y="2110320"/>
            <a:ext cx="3345120" cy="303264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193;p35"/>
          <p:cNvPicPr/>
          <p:nvPr/>
        </p:nvPicPr>
        <p:blipFill>
          <a:blip r:embed="rId3" cstate="print"/>
          <a:stretch/>
        </p:blipFill>
        <p:spPr>
          <a:xfrm>
            <a:off x="4230720" y="2420280"/>
            <a:ext cx="3771360" cy="2722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REST API - HTTP Response and XSS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Just having tags doesn’t make it a vulnerability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00;p36"/>
          <p:cNvPicPr/>
          <p:nvPr/>
        </p:nvPicPr>
        <p:blipFill>
          <a:blip r:embed="rId2" cstate="print"/>
          <a:stretch/>
        </p:blipFill>
        <p:spPr>
          <a:xfrm>
            <a:off x="1070280" y="1684080"/>
            <a:ext cx="7002720" cy="351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XSS a Cloud REST API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What is Cross-Site Scripting?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Is this a persistent XSS vulnerability?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Web UI parses JSON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Most libraries make this unlikely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But still a possibility </a:t>
            </a:r>
            <a:r>
              <a:rPr lang="en" sz="1450" b="0" strike="noStrike" spc="-1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</a:rPr>
              <a:t>( </a:t>
            </a:r>
            <a:r>
              <a:rPr lang="hi-IN" sz="1450" b="0" strike="noStrike" spc="-1">
                <a:solidFill>
                  <a:srgbClr val="404040"/>
                </a:solidFill>
                <a:highlight>
                  <a:srgbClr val="FFFFFF"/>
                </a:highlight>
                <a:latin typeface="Arial"/>
                <a:cs typeface="Arial"/>
              </a:rPr>
              <a:t>ಠ◡ಠ </a:t>
            </a:r>
            <a:r>
              <a:rPr lang="en" sz="1450" b="0" strike="noStrike" spc="-1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</a:rPr>
              <a:t>)</a:t>
            </a:r>
            <a:r>
              <a:rPr sz="1450"/>
              <a:t/>
            </a:r>
            <a:br>
              <a:rPr sz="1450"/>
            </a:br>
            <a:r>
              <a:rPr lang="en" sz="1450" b="0" strike="noStrike" spc="-1">
                <a:solidFill>
                  <a:srgbClr val="404040"/>
                </a:solidFill>
                <a:highlight>
                  <a:srgbClr val="FFFFFF"/>
                </a:highlight>
                <a:latin typeface="Arial"/>
              </a:rPr>
              <a:t> </a:t>
            </a:r>
            <a:endParaRPr lang="en-US" sz="14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What if the response was not?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Content-type: application/json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oogle Shape;207;p37"/>
          <p:cNvPicPr/>
          <p:nvPr/>
        </p:nvPicPr>
        <p:blipFill>
          <a:blip r:embed="rId2" cstate="print"/>
          <a:stretch/>
        </p:blipFill>
        <p:spPr>
          <a:xfrm>
            <a:off x="4818240" y="1226160"/>
            <a:ext cx="4325400" cy="216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XSS Backdoor via API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Have this simple UI for uploading pictures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68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" sz="2000" b="1" strike="noStrike" spc="-1">
                <a:solidFill>
                  <a:schemeClr val="dk2"/>
                </a:solidFill>
                <a:latin typeface="Arial"/>
                <a:ea typeface="Arial"/>
              </a:rPr>
              <a:t>http://</a:t>
            </a:r>
            <a:r>
              <a:rPr lang="en" sz="2000" b="1" i="1" strike="noStrike" spc="-1">
                <a:solidFill>
                  <a:schemeClr val="dk2"/>
                </a:solidFill>
                <a:latin typeface="Arial"/>
                <a:ea typeface="Arial"/>
              </a:rPr>
              <a:t>${LAB_OPENSTACK_IP}</a:t>
            </a:r>
            <a:r>
              <a:rPr lang="en" sz="2000" b="1" strike="noStrike" spc="-1">
                <a:solidFill>
                  <a:schemeClr val="dk2"/>
                </a:solidFill>
                <a:latin typeface="Arial"/>
                <a:ea typeface="Arial"/>
              </a:rPr>
              <a:t>:9080/REST/API/endpoint.cgi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UI interface restricted names correctly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Just a-z and nothing else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What if we don’t use the upload button?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Google Shape;214;p38"/>
          <p:cNvPicPr/>
          <p:nvPr/>
        </p:nvPicPr>
        <p:blipFill>
          <a:blip r:embed="rId2" cstate="print"/>
          <a:stretch/>
        </p:blipFill>
        <p:spPr>
          <a:xfrm>
            <a:off x="0" y="2764440"/>
            <a:ext cx="9143640" cy="205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Unexpected Input Path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95000"/>
              </a:lnSpc>
              <a:buNone/>
              <a:tabLst>
                <a:tab pos="0" algn="l"/>
              </a:tabLst>
            </a:pPr>
            <a:r>
              <a:rPr lang="en" sz="1800" b="0" i="1" strike="noStrike" spc="-1">
                <a:solidFill>
                  <a:schemeClr val="dk2"/>
                </a:solidFill>
                <a:latin typeface="Arial"/>
                <a:ea typeface="Arial"/>
              </a:rPr>
              <a:t>Use REST API to upload, not just UI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system:root -K testpass upload fileuploads .\sample_object.txt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i="1" strike="noStrike" spc="-1">
                <a:solidFill>
                  <a:schemeClr val="dk2"/>
                </a:solidFill>
                <a:latin typeface="Arial"/>
                <a:ea typeface="Arial"/>
              </a:rPr>
              <a:t># (Take a quick look in the web UI now)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# powershell escaped </a:t>
            </a: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""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system:root -K testpass </a:t>
            </a: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copy </a:t>
            </a: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fileuploads sample_object.txt -d </a:t>
            </a: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'/fileuploads/easytest&lt;script&gt;alert(""you been pwned"")&lt;/script&gt;forme'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  <a:ea typeface="Arial"/>
              </a:rPr>
              <a:t>Bio – Julian Harris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dk2"/>
                </a:solidFill>
                <a:latin typeface="Arial"/>
              </a:rPr>
              <a:t>Application Security Engineer</a:t>
            </a:r>
            <a:endParaRPr lang="en-US" sz="1800" b="0" strike="noStrike" spc="-1">
              <a:solidFill>
                <a:schemeClr val="dk2"/>
              </a:solidFill>
              <a:latin typeface="Arial"/>
              <a:ea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dk2"/>
                </a:solidFill>
                <a:latin typeface="Arial"/>
              </a:rPr>
              <a:t>M.S. in Computer Science at Georgia Tech (Loading . . .)</a:t>
            </a:r>
            <a:endParaRPr lang="en-US" sz="1800" b="0" strike="noStrike" spc="-1">
              <a:solidFill>
                <a:schemeClr val="dk2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Result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226;p40"/>
          <p:cNvPicPr/>
          <p:nvPr/>
        </p:nvPicPr>
        <p:blipFill>
          <a:blip r:embed="rId2" cstate="print"/>
          <a:stretch/>
        </p:blipFill>
        <p:spPr>
          <a:xfrm>
            <a:off x="152280" y="1170000"/>
            <a:ext cx="8838720" cy="200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IAM: Cross-Account Vulnerabilities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8000" lnSpcReduction="10000"/>
          </a:bodyPr>
          <a:lstStyle/>
          <a:p>
            <a:pPr marL="447840" indent="-3358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Worst-case scenario for cloud provider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47840" indent="-3358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Can customer A(ttacker) access or change customer V’s data?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47840" indent="-3358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A.k.a. Confused-deputy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An API mishandles authorization checks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You provide a malicious input pointing to another customer’s data object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47840" indent="-3358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Decent amount of work to setup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Setup your (attacker) IAM permissions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Create any pre-required resources (VPCs, configs, etc.)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Call the API legitimately first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47840" indent="-3358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Easy to test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Call the API with manipulated inputs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Burp Suite helps with this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Baseline Functionality - Customer 1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52000" lnSpcReduction="10000"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Make a legit call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435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4350"/>
              <a:t/>
            </a:r>
            <a:br>
              <a:rPr sz="4350"/>
            </a:br>
            <a:r>
              <a:rPr lang="en" sz="435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account1:normal -K expected list</a:t>
            </a:r>
            <a:endParaRPr lang="en-US" sz="435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435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435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4350"/>
              <a:t/>
            </a:r>
            <a:br>
              <a:rPr sz="4350"/>
            </a:br>
            <a:r>
              <a:rPr lang="en" sz="435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</a:t>
            </a:r>
            <a:r>
              <a:rPr lang="en" sz="435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account1</a:t>
            </a:r>
            <a:r>
              <a:rPr lang="en" sz="435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:normal -K expected list </a:t>
            </a:r>
            <a:r>
              <a:rPr lang="en" sz="435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deptdocs</a:t>
            </a:r>
            <a:endParaRPr lang="en-US" sz="43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Baseline Functionality - Customer 2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9000"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2400"/>
              <a:t/>
            </a:r>
            <a:br>
              <a:rPr sz="2400"/>
            </a:b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account2:somebody -K else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2400"/>
              <a:t/>
            </a:r>
            <a:br>
              <a:rPr sz="2400"/>
            </a:b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</a:t>
            </a:r>
            <a:r>
              <a:rPr lang="en" sz="24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account2</a:t>
            </a: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:somebody -K else list </a:t>
            </a:r>
            <a:r>
              <a:rPr lang="en" sz="24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research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Two Separate Customers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Have their own accounts / containers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Are not sharing their 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-U </a:t>
            </a: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account1</a:t>
            </a: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:normal -K expected list </a:t>
            </a:r>
            <a:r>
              <a:rPr lang="en" sz="1800" b="1" strike="noStrike" spc="-1">
                <a:solidFill>
                  <a:srgbClr val="5B0F00"/>
                </a:solidFill>
                <a:latin typeface="Courier New"/>
                <a:ea typeface="Courier New"/>
              </a:rPr>
              <a:t>research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274E13"/>
                </a:solidFill>
                <a:latin typeface="Courier New"/>
                <a:ea typeface="Courier New"/>
              </a:rPr>
              <a:t>Container 'research' not found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i="1" strike="noStrike" spc="-1">
                <a:solidFill>
                  <a:schemeClr val="dk1"/>
                </a:solidFill>
                <a:latin typeface="Arial"/>
                <a:ea typeface="Arial"/>
              </a:rPr>
              <a:t>(expected)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Changing Accounts - CLI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Legit Call: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-U account1:normal -K expected list  </a:t>
            </a: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--os-storage-url</a:t>
            </a: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 https://${LAB_OPENSTACK_IP}:8080/v1/AUTH_account1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Illegit Call (will be Forbidden):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-U account1:normal -K expected list  --os-storage-url https://${LAB_OPENSTACK_IP}:8080/v1/AUTH_</a:t>
            </a: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account2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Changing Accounts - Burp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Google Shape;262;p46"/>
          <p:cNvPicPr/>
          <p:nvPr/>
        </p:nvPicPr>
        <p:blipFill>
          <a:blip r:embed="rId2" cstate="print"/>
          <a:stretch/>
        </p:blipFill>
        <p:spPr>
          <a:xfrm>
            <a:off x="152280" y="1170000"/>
            <a:ext cx="7864200" cy="301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So Where’s the Vulnerability?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Coding errors in API permit unauthorized cross-account access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Attacker has authenticated as themselves (AuthN)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Authorization (AuthZ) fails due to mishandled input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Common cause - string concatenation of user input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Object names are not secrets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Nor container names or any other ID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Proper ACLs should not rely on ID being kept secret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Confused-Deputy - Attacker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2400"/>
              <a:t/>
            </a:r>
            <a:br>
              <a:rPr sz="2400"/>
            </a:b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codeerror:unexpecteduser -K shouldnothappen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i="1" strike="noStrike" spc="-1">
                <a:solidFill>
                  <a:schemeClr val="dk2"/>
                </a:solidFill>
                <a:latin typeface="Arial"/>
                <a:ea typeface="Arial"/>
              </a:rPr>
              <a:t>(expect successful self-call of only attacker’s own data)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Confused-Deputy - Exploit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23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2300"/>
              <a:t/>
            </a:r>
            <a:br>
              <a:rPr sz="2300"/>
            </a:br>
            <a:r>
              <a:rPr lang="en" sz="23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r>
              <a:rPr sz="2300"/>
              <a:t/>
            </a:r>
            <a:br>
              <a:rPr sz="2300"/>
            </a:br>
            <a:r>
              <a:rPr lang="en" sz="23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-U codeerror:</a:t>
            </a:r>
            <a:r>
              <a:rPr lang="en" sz="23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unexpecteduser</a:t>
            </a:r>
            <a:r>
              <a:rPr lang="en" sz="23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 -K shouldnothappen list </a:t>
            </a:r>
            <a:r>
              <a:rPr lang="en" sz="23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research </a:t>
            </a:r>
            <a:r>
              <a:rPr lang="en" sz="23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 --os-storage-url </a:t>
            </a:r>
            <a:r>
              <a:rPr lang="en" sz="22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https://${LAB_OPENSTACK_IP}:8080/v1/AUTH_</a:t>
            </a:r>
            <a:r>
              <a:rPr lang="en" sz="22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account2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Workshop Setup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Connect to room WiFi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366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700" b="0" strike="noStrike" spc="-1">
                <a:solidFill>
                  <a:schemeClr val="dk2"/>
                </a:solidFill>
                <a:latin typeface="Arial"/>
                <a:ea typeface="Arial"/>
              </a:rPr>
              <a:t>BSidesSATX2023-API-Workshop  /  </a:t>
            </a:r>
            <a:r>
              <a:rPr lang="en-US" sz="1700" b="0" strike="noStrike" spc="-1">
                <a:solidFill>
                  <a:schemeClr val="dk2"/>
                </a:solidFill>
                <a:latin typeface="Arial"/>
                <a:ea typeface="Arial"/>
              </a:rPr>
              <a:t>Goodenoughwifi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Who needs Burp Suite still?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http://198.51.100.1/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Download Command line utilities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OpenStack CLI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Needs python and pip	</a:t>
            </a:r>
            <a:r>
              <a:rPr lang="en-US" sz="1400" b="0" strike="noStrike" spc="-1">
                <a:solidFill>
                  <a:schemeClr val="dk2"/>
                </a:solidFill>
                <a:latin typeface="Arial"/>
                <a:ea typeface="Arial"/>
              </a:rPr>
              <a:t>(</a:t>
            </a:r>
            <a:r>
              <a:rPr lang="en-US" sz="1400" b="1" strike="noStrike" spc="-1">
                <a:solidFill>
                  <a:schemeClr val="dk2"/>
                </a:solidFill>
                <a:latin typeface="Arial"/>
                <a:ea typeface="Arial"/>
              </a:rPr>
              <a:t>Python3 install on Windows tutorial</a:t>
            </a:r>
            <a:r>
              <a:rPr lang="en-US" sz="1400" b="0" strike="noStrike" spc="-1">
                <a:solidFill>
                  <a:schemeClr val="dk2"/>
                </a:solidFill>
                <a:latin typeface="Arial"/>
                <a:ea typeface="Arial"/>
              </a:rPr>
              <a:t>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-US" sz="1400" b="0" strike="noStrike" spc="-1">
                <a:solidFill>
                  <a:schemeClr val="dk2"/>
                </a:solidFill>
                <a:latin typeface="Arial"/>
                <a:ea typeface="Arial"/>
              </a:rPr>
              <a:t>https://pypi.org/project/python-openstackclient/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GCloud CLI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Already bundles python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https://cloud.google.com/sdk/docs/install#windows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Exploit Result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Google Shape;286;p50"/>
          <p:cNvPicPr/>
          <p:nvPr/>
        </p:nvPicPr>
        <p:blipFill>
          <a:blip r:embed="rId2" cstate="print"/>
          <a:stretch/>
        </p:blipFill>
        <p:spPr>
          <a:xfrm>
            <a:off x="152280" y="1170000"/>
            <a:ext cx="4086000" cy="334296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287;p50"/>
          <p:cNvPicPr/>
          <p:nvPr/>
        </p:nvPicPr>
        <p:blipFill>
          <a:blip r:embed="rId3" cstate="print"/>
          <a:stretch/>
        </p:blipFill>
        <p:spPr>
          <a:xfrm>
            <a:off x="5192640" y="0"/>
            <a:ext cx="368064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IAM: Same Account Vulnerabilities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7000"/>
          </a:bodyPr>
          <a:lstStyle/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One customer account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User A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User 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User A has grants to only resources x,y,z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User B has grants to only resources n,o,p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An API must not allow B to access x,y,z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Hardest part?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What resources should an IAM policy protect?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Not all cloud APIs clearly document API access control features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89520" lvl="2" indent="-298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Which makes customer mistakes more likely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89520" lvl="2" indent="-298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Especially “Deny” rules in policies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  <a:ea typeface="Arial"/>
              </a:rPr>
              <a:t>Gear Shift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Picture 2" descr="Gear"/>
          <p:cNvPicPr/>
          <p:nvPr/>
        </p:nvPicPr>
        <p:blipFill>
          <a:blip r:embed="rId2" cstate="print"/>
          <a:stretch/>
        </p:blipFill>
        <p:spPr>
          <a:xfrm>
            <a:off x="2000160" y="0"/>
            <a:ext cx="514332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Google Cloud API Testing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Create yourself a free Google Cloud account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</a:rPr>
              <a:t>⚠</a:t>
            </a: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  You can do many tests within the free tier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But you may incur expenses at your </a:t>
            </a:r>
            <a:r>
              <a:rPr lang="en" sz="1400" b="1" strike="noStrike" spc="-1">
                <a:solidFill>
                  <a:srgbClr val="CC4125"/>
                </a:solidFill>
                <a:latin typeface="Arial"/>
                <a:ea typeface="Arial"/>
              </a:rPr>
              <a:t>own risk and cost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36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https://cloud.google.com/free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Requires working Internet connection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Requires mobile for verification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Requires credit card/PayPal/bank for verification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Setup the GCloud CLI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366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7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https://dl.google.com/dl/cloudsdk/channels/rapid/GoogleCloudSDKInstaller.exe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Google Shape;306;p53"/>
          <p:cNvPicPr/>
          <p:nvPr/>
        </p:nvPicPr>
        <p:blipFill>
          <a:blip r:embed="rId3" cstate="print"/>
          <a:stretch/>
        </p:blipFill>
        <p:spPr>
          <a:xfrm>
            <a:off x="1014480" y="2209320"/>
            <a:ext cx="4210920" cy="233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Setup GCloud CLI Credentials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gcloud init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Provide your credentials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Authorize the access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Select the default provided (#1) project-id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Google Shape;313;p54"/>
          <p:cNvPicPr/>
          <p:nvPr/>
        </p:nvPicPr>
        <p:blipFill>
          <a:blip r:embed="rId2" cstate="print"/>
          <a:stretch/>
        </p:blipFill>
        <p:spPr>
          <a:xfrm>
            <a:off x="281160" y="3242520"/>
            <a:ext cx="5514480" cy="119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Burp Suite Interception of GCloud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$Env:https_proxy = "</a:t>
            </a:r>
            <a:r>
              <a:rPr lang="en" sz="1800" b="0" u="sng" strike="noStrike" spc="-1">
                <a:solidFill>
                  <a:schemeClr val="hlink"/>
                </a:solidFill>
                <a:uFillTx/>
                <a:latin typeface="Courier New"/>
                <a:ea typeface="Courier New"/>
                <a:hlinkClick r:id="rId2"/>
              </a:rPr>
              <a:t>http://localhost:8080</a:t>
            </a: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"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curl.exe --output burp-ca.der </a:t>
            </a:r>
            <a:r>
              <a:rPr lang="en" sz="1800" b="0" u="sng" strike="noStrike" spc="-1">
                <a:solidFill>
                  <a:schemeClr val="hlink"/>
                </a:solidFill>
                <a:uFillTx/>
                <a:latin typeface="Courier New"/>
                <a:ea typeface="Courier New"/>
                <a:hlinkClick r:id="rId3"/>
              </a:rPr>
              <a:t>http://localhost:8080/cert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# Use Windows GUI to convert the der to base64 pem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$Env:CLOUDSDK_CORE_custom_ca_certs_file = "$pwd\burp-ca.cer"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Proxy Cert Setup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4500"/>
          </a:bodyPr>
          <a:lstStyle/>
          <a:p>
            <a:pPr marL="467640" indent="-3420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 dirty="0">
                <a:solidFill>
                  <a:schemeClr val="dk2"/>
                </a:solidFill>
                <a:latin typeface="Arial"/>
                <a:ea typeface="Arial"/>
              </a:rPr>
              <a:t>Double click the burp-ca.der file in Windows Explorer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67640" indent="-3420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 dirty="0">
                <a:solidFill>
                  <a:schemeClr val="dk2"/>
                </a:solidFill>
                <a:latin typeface="Arial"/>
                <a:ea typeface="Arial"/>
              </a:rPr>
              <a:t>Details tab, Copy to File…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 dirty="0" smtClean="0">
                <a:solidFill>
                  <a:schemeClr val="dk2"/>
                </a:solidFill>
                <a:latin typeface="Arial"/>
                <a:ea typeface="Arial"/>
              </a:rPr>
              <a:t>$</a:t>
            </a:r>
            <a:r>
              <a:rPr lang="en" sz="1800" b="0" strike="noStrike" spc="-1" dirty="0">
                <a:solidFill>
                  <a:schemeClr val="dk2"/>
                </a:solidFill>
                <a:latin typeface="Arial"/>
                <a:ea typeface="Arial"/>
              </a:rPr>
              <a:t>Env:CLOUDSDK_CORE_custom_ca_certs_file = "$pwd\burp-ca.cer"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Google Shape;326;p56"/>
          <p:cNvPicPr/>
          <p:nvPr/>
        </p:nvPicPr>
        <p:blipFill>
          <a:blip r:embed="rId2" cstate="print"/>
          <a:stretch/>
        </p:blipFill>
        <p:spPr>
          <a:xfrm>
            <a:off x="3467160" y="1533600"/>
            <a:ext cx="2333160" cy="2967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Proxy Cert Setup - 3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Base-64 encoded X.509 (.CER)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File name = burp-ca.cer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Finish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$Env:CLOUDSDK_CORE_custom_ca_certs_file = "$pwd\burp-ca.cer"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Google Shape;333;p57"/>
          <p:cNvPicPr/>
          <p:nvPr/>
        </p:nvPicPr>
        <p:blipFill>
          <a:blip r:embed="rId2" cstate="print"/>
          <a:stretch/>
        </p:blipFill>
        <p:spPr>
          <a:xfrm>
            <a:off x="487800" y="2304360"/>
            <a:ext cx="2624760" cy="1400760"/>
          </a:xfrm>
          <a:prstGeom prst="rect">
            <a:avLst/>
          </a:prstGeom>
          <a:ln w="0">
            <a:noFill/>
          </a:ln>
        </p:spPr>
      </p:pic>
      <p:pic>
        <p:nvPicPr>
          <p:cNvPr id="236" name="Google Shape;334;p57"/>
          <p:cNvPicPr/>
          <p:nvPr/>
        </p:nvPicPr>
        <p:blipFill>
          <a:blip r:embed="rId3" cstate="print"/>
          <a:stretch/>
        </p:blipFill>
        <p:spPr>
          <a:xfrm>
            <a:off x="5416200" y="2128320"/>
            <a:ext cx="1837800" cy="1752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Calling a GCloud API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718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gcloud projects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Google Shape;341;p58"/>
          <p:cNvPicPr/>
          <p:nvPr/>
        </p:nvPicPr>
        <p:blipFill>
          <a:blip r:embed="rId2" cstate="print"/>
          <a:stretch/>
        </p:blipFill>
        <p:spPr>
          <a:xfrm>
            <a:off x="2616480" y="2023560"/>
            <a:ext cx="3910680" cy="296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Cloud APIs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AWS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Private pen testing program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Google Cloud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https://support.google.com/cloud/answer/6262505?hl=en#zippy=%2Cdo-i-need-to-notify-google-that-i-plan-to-do-a-penetration-test-on-my-project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Microsoft Azure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https://www.microsoft.com/en-us/msrc/pentest-rules-of-engagement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OpenStack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Open source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Reporting Tips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Re-read the bounty program rules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Steps to reproduce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Use plain-text where possible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Easy copy+paste = faster verification by provider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Screenshot if necessary for formatting/demo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Example - Vulnerability accessing other customer’s data: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Indicate you only accessed your own test data, not other real customers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IAM policies used in test setup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Cloud CLI tool calls used to API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Raw HTTP request manipulated in Burp Suite proxy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Resulting proof of exploit screenshot with highlights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Picture 2" descr="Filmstrip Glyph DIngbat"/>
          <p:cNvPicPr/>
          <p:nvPr/>
        </p:nvPicPr>
        <p:blipFill>
          <a:blip r:embed="rId3" cstate="print"/>
          <a:stretch/>
        </p:blipFill>
        <p:spPr>
          <a:xfrm>
            <a:off x="6907320" y="244080"/>
            <a:ext cx="1899720" cy="129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Web APIs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Called from: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Command line tools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Some remote client to the API endpoint server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Servers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Some web app calls other services’ APIs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Example: Web app stores a file upload into S3 via an API call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Web browsers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AJAX / JavaScript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Authentication to APIs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Passed in an HTTP header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Authorization: Bearer some-token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Authorization: Basic cm9kbmV5OnRoYW5rc2ZvcmRlY29kaW5n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X-Auth-Token: some-token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Cookie: session-id=abcdef1234567890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First vulnerability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Endpoint where API and Web UI are shared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API accepted with Authorization or Cookie value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CSRF was possible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CVE-2019-5630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https://www.rodneybeede.com/security/cve-2019-5630.html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CVE-2019-5630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Back when Flash was still in browsers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Site with malicious csrf.swf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Send user a redirect to their own Nexpose InsightVM console API</a:t>
            </a:r>
            <a:r>
              <a:rPr sz="1800"/>
              <a:t/>
            </a:r>
            <a:br>
              <a:rPr sz="1800"/>
            </a:br>
            <a:r>
              <a:rPr sz="1800"/>
              <a:t/>
            </a:r>
            <a:br>
              <a:rPr sz="1800"/>
            </a:br>
            <a:r>
              <a:rPr sz="1800"/>
              <a:t/>
            </a:r>
            <a:br>
              <a:rPr sz="1800"/>
            </a:b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API endpoint “Content-Type: application/json” could not be set by web browsers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Flash allowed this however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Most web browsers did not, but not a guarantee that it could not happen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Thus CSRF was not blockable by the Content-Type assumption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Web browser helpfully passed Cookie auth header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REST API used authenticated session as user to create backdoor account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94;p19"/>
          <p:cNvPicPr/>
          <p:nvPr/>
        </p:nvPicPr>
        <p:blipFill>
          <a:blip r:embed="rId2" cstate="print"/>
          <a:stretch/>
        </p:blipFill>
        <p:spPr>
          <a:xfrm>
            <a:off x="1000080" y="2076480"/>
            <a:ext cx="7448040" cy="99036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99;p20"/>
          <p:cNvPicPr/>
          <p:nvPr/>
        </p:nvPicPr>
        <p:blipFill>
          <a:blip r:embed="rId2" cstate="print"/>
          <a:stretch/>
        </p:blipFill>
        <p:spPr>
          <a:xfrm>
            <a:off x="152280" y="152280"/>
            <a:ext cx="6375600" cy="483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1317</Words>
  <Application>Microsoft Office PowerPoint</Application>
  <PresentationFormat>On-screen Show (16:9)</PresentationFormat>
  <Paragraphs>344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Simple Light</vt:lpstr>
      <vt:lpstr>Simple Light</vt:lpstr>
      <vt:lpstr>Simple Light</vt:lpstr>
      <vt:lpstr>Pen-testing Cloud REST APIs</vt:lpstr>
      <vt:lpstr>Bio</vt:lpstr>
      <vt:lpstr>Bio – Julian Harris</vt:lpstr>
      <vt:lpstr>Workshop Setup</vt:lpstr>
      <vt:lpstr>Cloud APIs</vt:lpstr>
      <vt:lpstr>Web APIs</vt:lpstr>
      <vt:lpstr>Authentication to APIs</vt:lpstr>
      <vt:lpstr>CVE-2019-5630</vt:lpstr>
      <vt:lpstr>Slide 9</vt:lpstr>
      <vt:lpstr>API Types</vt:lpstr>
      <vt:lpstr>Cloud Shared Responsibility Model</vt:lpstr>
      <vt:lpstr>Cloud API Vulnerabilities</vt:lpstr>
      <vt:lpstr>Discussion: SSRF</vt:lpstr>
      <vt:lpstr>Discussion: API Input Fuzzing/Tampering</vt:lpstr>
      <vt:lpstr>Slide 15</vt:lpstr>
      <vt:lpstr>Discussion: HTTP 500</vt:lpstr>
      <vt:lpstr>Slide 17</vt:lpstr>
      <vt:lpstr>OpenStack</vt:lpstr>
      <vt:lpstr>Capturing an API into Burp Suite</vt:lpstr>
      <vt:lpstr>Verify Swift Client Works</vt:lpstr>
      <vt:lpstr>Setup Burp As Intercepting Proxy</vt:lpstr>
      <vt:lpstr>Verify Burp and OpenStack CLI work</vt:lpstr>
      <vt:lpstr>Another Test</vt:lpstr>
      <vt:lpstr>Everyone Ready?</vt:lpstr>
      <vt:lpstr>XSS a Cloud REST API</vt:lpstr>
      <vt:lpstr>REST API - HTTP Response and XSS</vt:lpstr>
      <vt:lpstr>XSS a Cloud REST API</vt:lpstr>
      <vt:lpstr>XSS Backdoor via API</vt:lpstr>
      <vt:lpstr>Unexpected Input Path</vt:lpstr>
      <vt:lpstr>Result</vt:lpstr>
      <vt:lpstr>IAM: Cross-Account Vulnerabilities</vt:lpstr>
      <vt:lpstr>Baseline Functionality - Customer 1</vt:lpstr>
      <vt:lpstr>Baseline Functionality - Customer 2 </vt:lpstr>
      <vt:lpstr>Two Separate Customers</vt:lpstr>
      <vt:lpstr>Changing Accounts - CLI</vt:lpstr>
      <vt:lpstr>Changing Accounts - Burp</vt:lpstr>
      <vt:lpstr>So Where’s the Vulnerability?</vt:lpstr>
      <vt:lpstr>Confused-Deputy - Attacker</vt:lpstr>
      <vt:lpstr>Confused-Deputy - Exploit</vt:lpstr>
      <vt:lpstr>Exploit Result</vt:lpstr>
      <vt:lpstr>IAM: Same Account Vulnerabilities</vt:lpstr>
      <vt:lpstr>Gear Shift</vt:lpstr>
      <vt:lpstr>Google Cloud API Testing</vt:lpstr>
      <vt:lpstr>Setup the GCloud CLI</vt:lpstr>
      <vt:lpstr>Setup GCloud CLI Credentials</vt:lpstr>
      <vt:lpstr>Burp Suite Interception of GCloud</vt:lpstr>
      <vt:lpstr>Proxy Cert Setup</vt:lpstr>
      <vt:lpstr>Proxy Cert Setup - 3</vt:lpstr>
      <vt:lpstr>Calling a GCloud API</vt:lpstr>
      <vt:lpstr>Reporting Tips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Pen-testing Cloud REST APIs</dc:title>
  <dc:subject/>
  <dc:creator/>
  <dc:description/>
  <cp:lastModifiedBy>rbeede</cp:lastModifiedBy>
  <cp:revision>37</cp:revision>
  <dcterms:modified xsi:type="dcterms:W3CDTF">2023-05-02T19:40:13Z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47</vt:i4>
  </property>
  <property fmtid="{D5CDD505-2E9C-101B-9397-08002B2CF9AE}" pid="3" name="PresentationFormat">
    <vt:lpwstr>On-screen Show (16:9)</vt:lpwstr>
  </property>
  <property fmtid="{D5CDD505-2E9C-101B-9397-08002B2CF9AE}" pid="4" name="Slides">
    <vt:i4>51</vt:i4>
  </property>
</Properties>
</file>