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90" r:id="rId3"/>
    <p:sldId id="257" r:id="rId4"/>
    <p:sldId id="333" r:id="rId5"/>
    <p:sldId id="332" r:id="rId6"/>
    <p:sldId id="301" r:id="rId7"/>
    <p:sldId id="336" r:id="rId8"/>
    <p:sldId id="299" r:id="rId9"/>
    <p:sldId id="328" r:id="rId10"/>
    <p:sldId id="329" r:id="rId11"/>
    <p:sldId id="330" r:id="rId12"/>
    <p:sldId id="331" r:id="rId13"/>
    <p:sldId id="324" r:id="rId14"/>
    <p:sldId id="334" r:id="rId15"/>
    <p:sldId id="273" r:id="rId16"/>
    <p:sldId id="337" r:id="rId17"/>
    <p:sldId id="275" r:id="rId18"/>
    <p:sldId id="278" r:id="rId19"/>
    <p:sldId id="338" r:id="rId20"/>
    <p:sldId id="325" r:id="rId21"/>
    <p:sldId id="285" r:id="rId22"/>
    <p:sldId id="326" r:id="rId23"/>
    <p:sldId id="294" r:id="rId24"/>
    <p:sldId id="289" r:id="rId25"/>
    <p:sldId id="291" r:id="rId26"/>
    <p:sldId id="304" r:id="rId27"/>
    <p:sldId id="323" r:id="rId28"/>
    <p:sldId id="296" r:id="rId29"/>
    <p:sldId id="327" r:id="rId30"/>
    <p:sldId id="340" r:id="rId31"/>
    <p:sldId id="306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792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537219-CD8D-4BE3-A4DF-4D632A31A097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AF15B0-1A5D-4B45-972C-6D7AE8319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991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ln w="0">
            <a:noFill/>
          </a:ln>
        </p:spPr>
      </p:sp>
      <p:sp>
        <p:nvSpPr>
          <p:cNvPr id="24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Some clipart images provided by openclipart.org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EB0C5-E1E6-1095-2541-6C1D6AD1A8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4CFEA9-84BB-9DD7-DC4D-66F9EDCBA6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8C047C-0641-AD06-1FCD-58F0DF9E9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70EAA-1E86-45EE-8317-11D72D8937B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83C75D-B38F-4017-9311-A1821817E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38B06-D662-BD1F-C0DF-A683819BA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27A8A-6870-4CEC-A1FB-B7CCFCF62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444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74057-0F05-A851-D164-8AF75413A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EBE541-51DC-5BB4-1F05-560B0DA628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03167B-397A-A510-06C4-88E118DE3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70EAA-1E86-45EE-8317-11D72D8937B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279DD4-BD9E-D9A2-461C-91C11DB80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7CB852-4CAC-B443-DF8D-3B994DA7E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27A8A-6870-4CEC-A1FB-B7CCFCF62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805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F6E005-371D-647C-94F4-07B964F6F9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27BC5B-A6A5-57C8-83C9-57984A5D6E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B421A9-4450-3CA0-5D19-EDB6FB4A8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70EAA-1E86-45EE-8317-11D72D8937B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35B30F-8FF1-D184-D64B-3A1956987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47D9C6-27BC-2E07-61D1-6F431F357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27A8A-6870-4CEC-A1FB-B7CCFCF62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758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15680" y="593280"/>
            <a:ext cx="11360160" cy="763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indent="0">
              <a:buNone/>
              <a:defRPr/>
            </a:lvl1pPr>
          </a:lstStyle>
          <a:p>
            <a:pPr indent="0">
              <a:buNone/>
            </a:pPr>
            <a:endParaRPr lang="en-US" sz="1867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415680" y="1536480"/>
            <a:ext cx="11360160" cy="4554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>
            <a:lvl1pPr indent="0">
              <a:spcBef>
                <a:spcPts val="1889"/>
              </a:spcBef>
              <a:buNone/>
              <a:defRPr/>
            </a:lvl1pPr>
          </a:lstStyle>
          <a:p>
            <a:pPr indent="0">
              <a:spcBef>
                <a:spcPts val="1417"/>
              </a:spcBef>
              <a:buNone/>
            </a:pPr>
            <a:endParaRPr lang="en-US" sz="1867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37EA046-6571-4048-B632-4C41D6C131C8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62005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72F16-9178-B111-FD80-D5145F8E7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AA327B-F513-9854-A8F9-9D60E934F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42E9C7-D64E-890C-F521-804011E6F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70EAA-1E86-45EE-8317-11D72D8937B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E004AF-08DE-273A-627F-FC917B5A8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A82325-6030-9BE1-270A-1672B7343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27A8A-6870-4CEC-A1FB-B7CCFCF62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269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A74B9-0ADB-2341-7381-98A5FD039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634E5D-13D8-EB20-9E48-B03AD70A6F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53D85A-DE83-E427-C543-9950F44FD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70EAA-1E86-45EE-8317-11D72D8937B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BB34E-9420-BD45-FC9F-700B45667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722486-C3F0-3171-09DB-36895A718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27A8A-6870-4CEC-A1FB-B7CCFCF62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863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F1D5A-0D47-1050-5B70-678AC0C78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522DF2-6A39-C142-68A8-B3C8D7BEBF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AD89CE-411F-E815-6E30-E757247CD6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10DA38-8B60-59FA-370B-9593D6978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70EAA-1E86-45EE-8317-11D72D8937B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59D6E-E784-C2A1-C405-DEF03A6BD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B52924-93A8-9EED-F487-EFFFC1C65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27A8A-6870-4CEC-A1FB-B7CCFCF62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627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5D41E-72BD-8BA1-53A6-54F3138A2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3C8D4A-EB38-06F8-8575-C86C33F88C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EE1943-C183-3185-BCE5-4DE34550D3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53CB92-40C4-D07A-C097-A7617A10A7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7DF9F7-6952-44D9-9C54-F93A074FB6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6D3C05-7A6C-8307-FD33-1670FB5A4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70EAA-1E86-45EE-8317-11D72D8937B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F4FA2B-315F-1345-3856-1B5A9D2AF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6EAD1E-9FC8-F3F0-3E89-73EDE23E4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27A8A-6870-4CEC-A1FB-B7CCFCF62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63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D28F4-27F6-3BBC-82E9-73BF9BE75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F0198D-44CE-8EBF-471A-8F94E4BFC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70EAA-1E86-45EE-8317-11D72D8937B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E83B7D-1E29-2B34-85C3-33B2E633C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083869-52E5-74D9-2526-53A2F8308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27A8A-6870-4CEC-A1FB-B7CCFCF62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377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0497A9-19F4-D91F-10F9-53E4FB3E6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70EAA-1E86-45EE-8317-11D72D8937B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737224-1A99-6E52-832F-3083EE165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1703FC-8E58-7870-624B-F67F9E0A0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27A8A-6870-4CEC-A1FB-B7CCFCF62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31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ECD27-CF24-E96E-10F6-C3E48695B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738CDA-2DD9-E0B6-4EDB-A03DA58EEE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C3C828-8A28-5840-9AC3-CAA55D5495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8F5BA3-FB0E-924A-7599-15841E7ED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70EAA-1E86-45EE-8317-11D72D8937B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C14A8F-B43B-69B8-DB03-526220486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637C60-E4CA-48BA-03E3-A1F83AC4A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27A8A-6870-4CEC-A1FB-B7CCFCF62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157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DCF29-498C-6009-5624-32110CEA9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53CE67-8A4E-EA67-B626-308B6267D4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6B0EE7-2025-9B52-DDB3-ED16014B63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483360-1470-993D-CE75-1B6922674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70EAA-1E86-45EE-8317-11D72D8937B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A95FEF-8BF0-8F26-2C54-405E26C09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6C2FE2-FB57-CE37-2E90-83F67B43A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27A8A-6870-4CEC-A1FB-B7CCFCF62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313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794D7A-3A94-9EC4-3134-3FA2512F4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ECC98D-C74D-0565-674D-37D5D59AE9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AFD3FE-450C-84A5-7097-0022C87892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2270EAA-1E86-45EE-8317-11D72D8937B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7A63A3-44B4-1C9E-855D-487587389A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2EFC72-B6CF-E5BB-DEF0-8C485CFF8B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EB27A8A-6870-4CEC-A1FB-B7CCFCF62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16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oalfire-Research/cazt/blob/main/documentation/lab_manual/scenarios/02-cross_tenant.md" TargetMode="External"/><Relationship Id="rId2" Type="http://schemas.openxmlformats.org/officeDocument/2006/relationships/hyperlink" Target="https://github.com/Coalfire-Research/cazt/blob/main/documentation/lab_manual/scenarios/07-impersonation.md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penstack.org/swift/latest/install/controller-install-ubuntu.html" TargetMode="External"/><Relationship Id="rId2" Type="http://schemas.openxmlformats.org/officeDocument/2006/relationships/hyperlink" Target="http://greenstack.die.upm.es/2015/06/02/openstack-essentials-part-2-installing-swift-on-ubuntu/" TargetMode="Externa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docs.openstack.org/security-guide/object-storage.html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hyperlink" Target="https://www.scmagazine.com/news/salesforce-community-cloud-data-leaks-misconfigurations" TargetMode="External"/><Relationship Id="rId7" Type="http://schemas.openxmlformats.org/officeDocument/2006/relationships/image" Target="../media/image3.png"/><Relationship Id="rId2" Type="http://schemas.openxmlformats.org/officeDocument/2006/relationships/hyperlink" Target="https://krebsonsecurity.com/2024/02/juniper-support-portal-exposed-customer-device-info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darkreading.com/application-security/misconfigured-salesforce-communities-place-orgs-at-risk-of-data-theft-adversary-recon" TargetMode="External"/><Relationship Id="rId11" Type="http://schemas.openxmlformats.org/officeDocument/2006/relationships/image" Target="../media/image7.png"/><Relationship Id="rId5" Type="http://schemas.openxmlformats.org/officeDocument/2006/relationships/hyperlink" Target="https://www.bankinfosecurity.com/salesforce-security-alert-api-error-exposed-marketing-data-a-11278" TargetMode="External"/><Relationship Id="rId10" Type="http://schemas.openxmlformats.org/officeDocument/2006/relationships/image" Target="../media/image6.png"/><Relationship Id="rId4" Type="http://schemas.openxmlformats.org/officeDocument/2006/relationships/hyperlink" Target="https://krebsonsecurity.com/2023/04/many-public-salesforce-sites-are-leaking-private-data/" TargetMode="External"/><Relationship Id="rId9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203.0.113.1/" TargetMode="Externa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oalfire-Research/cazt" TargetMode="Externa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12102-2E0D-C747-8941-30CF817155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Pen-Testing Cloud REST APIs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2DB2D7-8756-2697-3824-AF57F76468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Rodney Beede</a:t>
            </a:r>
          </a:p>
          <a:p>
            <a:r>
              <a:rPr lang="en-US" dirty="0"/>
              <a:t>2025</a:t>
            </a:r>
          </a:p>
          <a:p>
            <a:r>
              <a:rPr lang="en-US" dirty="0"/>
              <a:t>https://www.rodneybeede.com/</a:t>
            </a:r>
          </a:p>
        </p:txBody>
      </p:sp>
    </p:spTree>
    <p:extLst>
      <p:ext uri="{BB962C8B-B14F-4D97-AF65-F5344CB8AC3E}">
        <p14:creationId xmlns:p14="http://schemas.microsoft.com/office/powerpoint/2010/main" val="9349034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CA936CB-F90F-1461-C018-CE1B866C2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Alternative: Workshop Hosted Server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092B0ED-5C4A-8B35-BD09-99164621FD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highlight>
                  <a:srgbClr val="FFFF00"/>
                </a:highlight>
              </a:rPr>
              <a:t>https://203.0.113.20</a:t>
            </a:r>
          </a:p>
          <a:p>
            <a:endParaRPr lang="en-US" sz="4400" dirty="0"/>
          </a:p>
          <a:p>
            <a:r>
              <a:rPr lang="en-US" sz="4400" dirty="0"/>
              <a:t>Reference respective CLI instructions</a:t>
            </a:r>
          </a:p>
          <a:p>
            <a:pPr lvl="1"/>
            <a:r>
              <a:rPr lang="en-US" sz="4000" dirty="0"/>
              <a:t>CAZT-</a:t>
            </a:r>
            <a:r>
              <a:rPr lang="en-US" sz="4000" dirty="0" err="1"/>
              <a:t>gcloud_lab</a:t>
            </a:r>
            <a:r>
              <a:rPr lang="en-US" sz="4000" dirty="0"/>
              <a:t>-command-</a:t>
            </a:r>
            <a:r>
              <a:rPr lang="en-US" sz="4000" dirty="0" err="1"/>
              <a:t>line_linux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8139909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41B166-26A7-B144-CF64-4BE5F457E6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6C58044-F67D-7B92-C3ED-23FC64CF3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Client to Server Connectivity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0585F97-931D-5D42-F820-034684CFED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5400" dirty="0"/>
              <a:t>Following data creation instructions in</a:t>
            </a:r>
          </a:p>
          <a:p>
            <a:r>
              <a:rPr lang="en-US" sz="5400" dirty="0"/>
              <a:t>documentation/</a:t>
            </a:r>
            <a:r>
              <a:rPr lang="en-US" sz="5400" dirty="0" err="1"/>
              <a:t>client_setup</a:t>
            </a:r>
            <a:endParaRPr lang="en-US" sz="5400" dirty="0"/>
          </a:p>
          <a:p>
            <a:pPr lvl="1"/>
            <a:r>
              <a:rPr lang="en-US" sz="4800" dirty="0"/>
              <a:t>CAZT-gcloud_lab-command-line_linux.md</a:t>
            </a:r>
          </a:p>
          <a:p>
            <a:pPr marL="0" indent="0">
              <a:buNone/>
            </a:pP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1652507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252CF2-F29E-C555-C8C8-AFA3070908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420F65B-FB4B-B65A-95F8-A0AEEC8C4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Work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060CFFA-ED77-B2FE-0EFA-C65A5D0CF2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Break into groups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Review the IAM policy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Attempt to bypass the AuthZ policy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Group A: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hlinkClick r:id="rId2"/>
              </a:rPr>
              <a:t>lab_manual/scenarios/07-impersonation.md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Exploit and get </a:t>
            </a:r>
            <a:r>
              <a:rPr lang="en-US" dirty="0" err="1"/>
              <a:t>FullAdmin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Group B: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hlinkClick r:id="rId3"/>
              </a:rPr>
              <a:t>lab_manual/scenarios/02-cross_tenant.md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Steal the target victim’s data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/>
              <a:t>If using the workshop server make sure to use </a:t>
            </a:r>
            <a:r>
              <a:rPr lang="en-US" b="1" i="1" dirty="0"/>
              <a:t>${LAB_IP}</a:t>
            </a:r>
            <a:r>
              <a:rPr lang="en-US" i="1" dirty="0"/>
              <a:t> instead of cazt.gcloud.localtest.me</a:t>
            </a:r>
          </a:p>
        </p:txBody>
      </p:sp>
    </p:spTree>
    <p:extLst>
      <p:ext uri="{BB962C8B-B14F-4D97-AF65-F5344CB8AC3E}">
        <p14:creationId xmlns:p14="http://schemas.microsoft.com/office/powerpoint/2010/main" val="23502560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89000"/>
              </a:schemeClr>
            </a:gs>
            <a:gs pos="23000">
              <a:schemeClr val="accent2">
                <a:lumMod val="89000"/>
              </a:schemeClr>
            </a:gs>
            <a:gs pos="69000">
              <a:schemeClr val="accent2">
                <a:lumMod val="75000"/>
              </a:schemeClr>
            </a:gs>
            <a:gs pos="97000">
              <a:schemeClr val="accent2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65304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6477F1-8136-2548-C7F9-5F8A0F2510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2F32A-5E13-91E6-BD29-732DC3CF3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80" y="593280"/>
            <a:ext cx="11360160" cy="763200"/>
          </a:xfrm>
        </p:spPr>
        <p:txBody>
          <a:bodyPr/>
          <a:lstStyle/>
          <a:p>
            <a:r>
              <a:rPr lang="en-US" dirty="0"/>
              <a:t>Setup OpenStack Simulator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CB605A-AAAE-2FD5-8A0C-BB3ECD813330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415925" y="1536700"/>
            <a:ext cx="11360150" cy="4554538"/>
          </a:xfrm>
        </p:spPr>
        <p:txBody>
          <a:bodyPr>
            <a:normAutofit/>
          </a:bodyPr>
          <a:lstStyle/>
          <a:p>
            <a:r>
              <a:rPr lang="en-US" dirty="0"/>
              <a:t>documentation/</a:t>
            </a:r>
            <a:r>
              <a:rPr lang="en-US" dirty="0" err="1"/>
              <a:t>client_setup</a:t>
            </a:r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OpenStack_lab-command-line_linux.md</a:t>
            </a:r>
          </a:p>
        </p:txBody>
      </p:sp>
    </p:spTree>
    <p:extLst>
      <p:ext uri="{BB962C8B-B14F-4D97-AF65-F5344CB8AC3E}">
        <p14:creationId xmlns:p14="http://schemas.microsoft.com/office/powerpoint/2010/main" val="3477896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2"/>
          <p:cNvSpPr>
            <a:spLocks noGrp="1"/>
          </p:cNvSpPr>
          <p:nvPr>
            <p:ph/>
          </p:nvPr>
        </p:nvSpPr>
        <p:spPr>
          <a:xfrm>
            <a:off x="415680" y="1536480"/>
            <a:ext cx="11360160" cy="3839456"/>
          </a:xfrm>
          <a:prstGeom prst="rect">
            <a:avLst/>
          </a:prstGeom>
          <a:noFill/>
          <a:ln w="0">
            <a:noFill/>
          </a:ln>
        </p:spPr>
        <p:txBody>
          <a:bodyPr vert="horz" lIns="0" tIns="121920" rIns="0" bIns="121920" rtlCol="0" anchor="t">
            <a:normAutofit fontScale="66000" lnSpcReduction="20000"/>
          </a:bodyPr>
          <a:lstStyle/>
          <a:p>
            <a:pPr marL="533267" indent="-39023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lang="en" sz="4100" spc="-1" dirty="0">
                <a:solidFill>
                  <a:schemeClr val="dk2"/>
                </a:solidFill>
                <a:latin typeface="Arial"/>
                <a:ea typeface="Arial"/>
              </a:rPr>
              <a:t>Easy to test on as we can run it locally</a:t>
            </a:r>
            <a:endParaRPr lang="en-US" sz="4100" spc="-1" dirty="0">
              <a:solidFill>
                <a:srgbClr val="000000"/>
              </a:solidFill>
              <a:latin typeface="Arial"/>
            </a:endParaRPr>
          </a:p>
          <a:p>
            <a:pPr marL="533267" indent="-39023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lang="en" sz="4100" spc="-1" dirty="0">
                <a:solidFill>
                  <a:schemeClr val="dk2"/>
                </a:solidFill>
                <a:latin typeface="Arial"/>
                <a:ea typeface="Arial"/>
              </a:rPr>
              <a:t>Please connect to workshop WiFi</a:t>
            </a:r>
            <a:endParaRPr lang="en-US" sz="4100" spc="-1" dirty="0">
              <a:solidFill>
                <a:srgbClr val="000000"/>
              </a:solidFill>
              <a:latin typeface="Arial"/>
            </a:endParaRPr>
          </a:p>
          <a:p>
            <a:pPr marL="533267" indent="-39023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lang="en" sz="4100" spc="-1" dirty="0">
                <a:solidFill>
                  <a:schemeClr val="dk2"/>
                </a:solidFill>
                <a:latin typeface="Arial"/>
                <a:ea typeface="Arial"/>
              </a:rPr>
              <a:t>Verify you can</a:t>
            </a:r>
            <a:endParaRPr lang="en-US" sz="4100" spc="-1" dirty="0">
              <a:solidFill>
                <a:srgbClr val="000000"/>
              </a:solidFill>
              <a:latin typeface="Arial"/>
            </a:endParaRPr>
          </a:p>
          <a:p>
            <a:pPr marL="1067013" lvl="1" indent="-361911">
              <a:lnSpc>
                <a:spcPct val="115000"/>
              </a:lnSpc>
              <a:buClr>
                <a:srgbClr val="595959"/>
              </a:buClr>
              <a:buFont typeface="Arial"/>
              <a:buChar char="○"/>
            </a:pPr>
            <a:r>
              <a:rPr lang="en" sz="4100" spc="-1" dirty="0">
                <a:solidFill>
                  <a:schemeClr val="dk2"/>
                </a:solidFill>
                <a:latin typeface="Courier New"/>
                <a:ea typeface="Courier New"/>
              </a:rPr>
              <a:t>$LAB_OPENSTACK_IP = "</a:t>
            </a:r>
            <a:r>
              <a:rPr lang="en" sz="4100" spc="-1" dirty="0">
                <a:solidFill>
                  <a:schemeClr val="dk2"/>
                </a:solidFill>
                <a:highlight>
                  <a:srgbClr val="FFFF00"/>
                </a:highlight>
                <a:latin typeface="Courier New"/>
                <a:ea typeface="Courier New"/>
              </a:rPr>
              <a:t>203.0.113.10</a:t>
            </a:r>
            <a:r>
              <a:rPr lang="en" sz="4100" spc="-1" dirty="0">
                <a:solidFill>
                  <a:schemeClr val="dk2"/>
                </a:solidFill>
                <a:latin typeface="Courier New"/>
                <a:ea typeface="Courier New"/>
              </a:rPr>
              <a:t>"</a:t>
            </a:r>
            <a:endParaRPr lang="en-US" sz="4100" spc="-1" dirty="0">
              <a:solidFill>
                <a:srgbClr val="000000"/>
              </a:solidFill>
              <a:latin typeface="Arial"/>
            </a:endParaRPr>
          </a:p>
          <a:p>
            <a:pPr marL="1067013" lvl="1" indent="-361911">
              <a:lnSpc>
                <a:spcPct val="115000"/>
              </a:lnSpc>
              <a:buClr>
                <a:srgbClr val="595959"/>
              </a:buClr>
              <a:buFont typeface="Arial"/>
              <a:buChar char="○"/>
            </a:pPr>
            <a:r>
              <a:rPr lang="en" sz="4100" spc="-1" dirty="0">
                <a:solidFill>
                  <a:schemeClr val="dk2"/>
                </a:solidFill>
                <a:latin typeface="Courier New"/>
                <a:ea typeface="Courier New"/>
              </a:rPr>
              <a:t>ping $LAB_OPENSTACK_IP</a:t>
            </a:r>
            <a:br>
              <a:rPr sz="4100" dirty="0"/>
            </a:br>
            <a:r>
              <a:rPr lang="en" sz="4100" spc="-1" dirty="0">
                <a:solidFill>
                  <a:schemeClr val="dk2"/>
                </a:solidFill>
                <a:latin typeface="Arial"/>
              </a:rPr>
              <a:t> </a:t>
            </a:r>
            <a:endParaRPr lang="en-US" sz="4100" spc="-1" dirty="0">
              <a:solidFill>
                <a:srgbClr val="000000"/>
              </a:solidFill>
              <a:latin typeface="Arial"/>
            </a:endParaRPr>
          </a:p>
          <a:p>
            <a:pPr marL="1067013" lvl="1" indent="-361911">
              <a:lnSpc>
                <a:spcPct val="115000"/>
              </a:lnSpc>
              <a:buClr>
                <a:srgbClr val="595959"/>
              </a:buClr>
              <a:buFont typeface="Arial"/>
              <a:buChar char="○"/>
            </a:pPr>
            <a:r>
              <a:rPr lang="en" sz="4100" spc="-1" dirty="0">
                <a:solidFill>
                  <a:schemeClr val="dk2"/>
                </a:solidFill>
                <a:latin typeface="Arial"/>
                <a:ea typeface="Arial"/>
              </a:rPr>
              <a:t>Web browse to </a:t>
            </a:r>
            <a:r>
              <a:rPr lang="en" sz="4100" spc="-1" dirty="0">
                <a:solidFill>
                  <a:schemeClr val="dk2"/>
                </a:solidFill>
                <a:latin typeface="Courier New"/>
                <a:ea typeface="Courier New"/>
              </a:rPr>
              <a:t>https://${LAB_OPENSTACK_IP}:8080/healthcheck</a:t>
            </a:r>
            <a:endParaRPr lang="en-US" sz="4100" spc="-1" dirty="0">
              <a:solidFill>
                <a:srgbClr val="000000"/>
              </a:solidFill>
              <a:latin typeface="Arial"/>
            </a:endParaRPr>
          </a:p>
          <a:p>
            <a:pPr marL="1600760" lvl="2" indent="-361911">
              <a:lnSpc>
                <a:spcPct val="115000"/>
              </a:lnSpc>
              <a:buClr>
                <a:srgbClr val="595959"/>
              </a:buClr>
              <a:buFont typeface="Arial"/>
              <a:buChar char="■"/>
            </a:pPr>
            <a:r>
              <a:rPr lang="en" sz="4100" spc="-1" dirty="0">
                <a:solidFill>
                  <a:schemeClr val="dk2"/>
                </a:solidFill>
                <a:latin typeface="Arial"/>
                <a:ea typeface="Arial"/>
              </a:rPr>
              <a:t>Ignore the self-sign cert error</a:t>
            </a:r>
            <a:endParaRPr lang="en-US" sz="2400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vert="horz" lIns="0" tIns="121920" rIns="0" bIns="121920" rtlCol="0" anchor="t">
            <a:normAutofit fontScale="91000"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3733" spc="-1" dirty="0">
                <a:solidFill>
                  <a:schemeClr val="dk1"/>
                </a:solidFill>
                <a:latin typeface="Arial"/>
                <a:ea typeface="Arial"/>
              </a:rPr>
              <a:t>Alternative: Workshop Hosted OpenStack</a:t>
            </a:r>
            <a:endParaRPr lang="en-US" sz="3733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BA1A93E-E8C3-5202-6C33-6366920FBD8A}"/>
              </a:ext>
            </a:extLst>
          </p:cNvPr>
          <p:cNvSpPr txBox="1"/>
          <p:nvPr/>
        </p:nvSpPr>
        <p:spPr>
          <a:xfrm>
            <a:off x="339575" y="5581828"/>
            <a:ext cx="11512849" cy="1605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Bef>
                <a:spcPts val="1599"/>
              </a:spcBef>
              <a:tabLst>
                <a:tab pos="0" algn="l"/>
              </a:tabLst>
            </a:pPr>
            <a:r>
              <a:rPr lang="en" sz="1200" spc="-1" dirty="0">
                <a:solidFill>
                  <a:schemeClr val="dk2"/>
                </a:solidFill>
                <a:latin typeface="Arial"/>
                <a:ea typeface="Arial"/>
              </a:rPr>
              <a:t>Refs:</a:t>
            </a:r>
            <a:endParaRPr lang="en-US" sz="1200" spc="-1" dirty="0">
              <a:solidFill>
                <a:srgbClr val="000000"/>
              </a:solidFill>
              <a:latin typeface="Arial"/>
            </a:endParaRPr>
          </a:p>
          <a:p>
            <a:pPr marL="533267" indent="-348951">
              <a:lnSpc>
                <a:spcPct val="115000"/>
              </a:lnSpc>
              <a:spcBef>
                <a:spcPts val="1599"/>
              </a:spcBef>
              <a:buClr>
                <a:srgbClr val="595959"/>
              </a:buClr>
              <a:buFont typeface="Arial"/>
              <a:buChar char="●"/>
              <a:tabLst>
                <a:tab pos="0" algn="l"/>
              </a:tabLst>
            </a:pPr>
            <a:r>
              <a:rPr lang="en" sz="1200" u="sng" spc="-1" dirty="0">
                <a:solidFill>
                  <a:schemeClr val="hlink"/>
                </a:solidFill>
                <a:latin typeface="Arial"/>
                <a:ea typeface="Arial"/>
                <a:hlinkClick r:id="rId2"/>
              </a:rPr>
              <a:t>http://greenstack.die.upm.es/2015/06/02/openstack-essentials-part-2-installing-swift-on-ubuntu/</a:t>
            </a:r>
            <a:endParaRPr lang="en-US" sz="1200" spc="-1" dirty="0">
              <a:solidFill>
                <a:srgbClr val="000000"/>
              </a:solidFill>
              <a:latin typeface="Arial"/>
            </a:endParaRPr>
          </a:p>
          <a:p>
            <a:pPr marL="533267" indent="-348951">
              <a:lnSpc>
                <a:spcPct val="115000"/>
              </a:lnSpc>
              <a:buClr>
                <a:srgbClr val="595959"/>
              </a:buClr>
              <a:buFont typeface="Arial"/>
              <a:buChar char="●"/>
              <a:tabLst>
                <a:tab pos="0" algn="l"/>
              </a:tabLst>
            </a:pPr>
            <a:r>
              <a:rPr lang="en" sz="1200" u="sng" spc="-1" dirty="0">
                <a:solidFill>
                  <a:schemeClr val="hlink"/>
                </a:solidFill>
                <a:latin typeface="Arial"/>
                <a:ea typeface="Arial"/>
                <a:hlinkClick r:id="rId3"/>
              </a:rPr>
              <a:t>https://docs.openstack.org/swift/latest/install/controller-install-ubuntu.html</a:t>
            </a:r>
            <a:endParaRPr lang="en-US" sz="1200" spc="-1" dirty="0">
              <a:solidFill>
                <a:srgbClr val="000000"/>
              </a:solidFill>
              <a:latin typeface="Arial"/>
            </a:endParaRPr>
          </a:p>
          <a:p>
            <a:pPr marL="533267" indent="-348951">
              <a:lnSpc>
                <a:spcPct val="115000"/>
              </a:lnSpc>
              <a:buClr>
                <a:srgbClr val="595959"/>
              </a:buClr>
              <a:buFont typeface="Arial"/>
              <a:buChar char="●"/>
              <a:tabLst>
                <a:tab pos="0" algn="l"/>
              </a:tabLst>
            </a:pPr>
            <a:r>
              <a:rPr lang="en" sz="1200" u="sng" spc="-1" dirty="0">
                <a:solidFill>
                  <a:schemeClr val="hlink"/>
                </a:solidFill>
                <a:latin typeface="Arial"/>
                <a:ea typeface="Arial"/>
                <a:hlinkClick r:id="rId4"/>
              </a:rPr>
              <a:t>https://docs.openstack.org/security-guide/object-storage.html</a:t>
            </a:r>
            <a:endParaRPr lang="en-US" sz="1200" spc="-1" dirty="0">
              <a:solidFill>
                <a:srgbClr val="000000"/>
              </a:solidFill>
              <a:latin typeface="Arial"/>
            </a:endParaRPr>
          </a:p>
          <a:p>
            <a:pPr marL="1067013" lvl="1" indent="-348951">
              <a:lnSpc>
                <a:spcPct val="115000"/>
              </a:lnSpc>
              <a:buClr>
                <a:srgbClr val="595959"/>
              </a:buClr>
              <a:buFont typeface="Arial"/>
              <a:buChar char="○"/>
              <a:tabLst>
                <a:tab pos="0" algn="l"/>
              </a:tabLst>
            </a:pPr>
            <a:r>
              <a:rPr lang="en" sz="1200" spc="-1" dirty="0">
                <a:solidFill>
                  <a:schemeClr val="dk2"/>
                </a:solidFill>
                <a:latin typeface="Arial"/>
                <a:ea typeface="Arial"/>
              </a:rPr>
              <a:t>I (Rodney Beede) wrote this chapter</a:t>
            </a:r>
            <a:endParaRPr lang="en-US" sz="1200" spc="-1" dirty="0">
              <a:solidFill>
                <a:srgbClr val="000000"/>
              </a:solidFill>
              <a:latin typeface="Arial"/>
            </a:endParaRPr>
          </a:p>
          <a:p>
            <a:endParaRPr lang="en-US" sz="14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5B6F09-926B-A5DE-717D-A2B5162946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5CEB9-508D-2E5E-28BA-1C3309E8E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80" y="593280"/>
            <a:ext cx="11360160" cy="763200"/>
          </a:xfrm>
        </p:spPr>
        <p:txBody>
          <a:bodyPr/>
          <a:lstStyle/>
          <a:p>
            <a:r>
              <a:rPr lang="en-US" dirty="0"/>
              <a:t>Capture an API into Burp Suite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011B07-B5C4-A2C9-00BA-E0D472C165E4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415925" y="1536700"/>
            <a:ext cx="11360150" cy="4554538"/>
          </a:xfrm>
        </p:spPr>
        <p:txBody>
          <a:bodyPr>
            <a:normAutofit/>
          </a:bodyPr>
          <a:lstStyle/>
          <a:p>
            <a:r>
              <a:rPr lang="en-US" dirty="0"/>
              <a:t>Start Burp if not already running</a:t>
            </a:r>
          </a:p>
          <a:p>
            <a:endParaRPr lang="en-US" dirty="0"/>
          </a:p>
          <a:p>
            <a:r>
              <a:rPr lang="en-US" dirty="0"/>
              <a:t>documentation/</a:t>
            </a:r>
            <a:r>
              <a:rPr lang="en-US" dirty="0" err="1"/>
              <a:t>client_setup</a:t>
            </a:r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OpenStack_lab-command-line_linux.md</a:t>
            </a:r>
          </a:p>
        </p:txBody>
      </p:sp>
    </p:spTree>
    <p:extLst>
      <p:ext uri="{BB962C8B-B14F-4D97-AF65-F5344CB8AC3E}">
        <p14:creationId xmlns:p14="http://schemas.microsoft.com/office/powerpoint/2010/main" val="33190899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2"/>
          <p:cNvSpPr>
            <a:spLocks noGrp="1"/>
          </p:cNvSpPr>
          <p:nvPr>
            <p:ph/>
          </p:nvPr>
        </p:nvSpPr>
        <p:spPr>
          <a:xfrm>
            <a:off x="415680" y="1536480"/>
            <a:ext cx="11360160" cy="4554720"/>
          </a:xfrm>
          <a:prstGeom prst="rect">
            <a:avLst/>
          </a:prstGeom>
          <a:noFill/>
          <a:ln w="0">
            <a:noFill/>
          </a:ln>
        </p:spPr>
        <p:txBody>
          <a:bodyPr vert="horz" lIns="0" tIns="121920" rIns="0" bIns="121920" rtlCol="0" anchor="t">
            <a:normAutofit/>
          </a:bodyPr>
          <a:lstStyle/>
          <a:p>
            <a:pPr>
              <a:lnSpc>
                <a:spcPct val="115000"/>
              </a:lnSpc>
              <a:tabLst>
                <a:tab pos="0" algn="l"/>
              </a:tabLst>
            </a:pPr>
            <a:r>
              <a:rPr lang="en" sz="2400" b="1" spc="-1" dirty="0">
                <a:solidFill>
                  <a:schemeClr val="dk2"/>
                </a:solidFill>
                <a:latin typeface="Courier New"/>
                <a:ea typeface="Courier New"/>
              </a:rPr>
              <a:t>swift –insecure</a:t>
            </a:r>
            <a:br>
              <a:rPr sz="2400" dirty="0"/>
            </a:br>
            <a:r>
              <a:rPr lang="en" sz="2400" b="1" spc="-1" dirty="0">
                <a:solidFill>
                  <a:schemeClr val="dk2"/>
                </a:solidFill>
                <a:latin typeface="Courier New"/>
                <a:ea typeface="Courier New"/>
              </a:rPr>
              <a:t>--auth=https://${LAB_OPENSTACK_IP}:8080/auth/v1.0</a:t>
            </a:r>
            <a:br>
              <a:rPr sz="2400" dirty="0"/>
            </a:br>
            <a:r>
              <a:rPr lang="en" sz="2400" b="1" spc="-1" dirty="0">
                <a:solidFill>
                  <a:schemeClr val="dk2"/>
                </a:solidFill>
                <a:latin typeface="Courier New"/>
                <a:ea typeface="Courier New"/>
              </a:rPr>
              <a:t>-U system:root -K testpass --verbose stat</a:t>
            </a:r>
            <a:endParaRPr lang="en-US" sz="2400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tabLst>
                <a:tab pos="0" algn="l"/>
              </a:tabLst>
            </a:pPr>
            <a:endParaRPr lang="en-US" sz="3200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  <a:tabLst>
                <a:tab pos="0" algn="l"/>
              </a:tabLst>
            </a:pPr>
            <a:endParaRPr lang="en-US" sz="3200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vert="horz" lIns="0" tIns="121920" rIns="0" bIns="121920" rtlCol="0" anchor="t">
            <a:normAutofit fontScale="91000"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3733" spc="-1">
                <a:solidFill>
                  <a:schemeClr val="dk1"/>
                </a:solidFill>
                <a:latin typeface="Arial"/>
                <a:ea typeface="Arial"/>
              </a:rPr>
              <a:t>Verify Swift Client Works</a:t>
            </a:r>
            <a:endParaRPr lang="en-US" sz="3733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7" name="Google Shape;160;p30"/>
          <p:cNvPicPr/>
          <p:nvPr/>
        </p:nvPicPr>
        <p:blipFill>
          <a:blip r:embed="rId2" cstate="print"/>
          <a:stretch/>
        </p:blipFill>
        <p:spPr>
          <a:xfrm>
            <a:off x="42720" y="3402240"/>
            <a:ext cx="12191520" cy="30230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2"/>
          <p:cNvSpPr>
            <a:spLocks noGrp="1"/>
          </p:cNvSpPr>
          <p:nvPr>
            <p:ph/>
          </p:nvPr>
        </p:nvSpPr>
        <p:spPr>
          <a:xfrm>
            <a:off x="415680" y="1536480"/>
            <a:ext cx="11360160" cy="4554720"/>
          </a:xfrm>
          <a:prstGeom prst="rect">
            <a:avLst/>
          </a:prstGeom>
          <a:noFill/>
          <a:ln w="0">
            <a:noFill/>
          </a:ln>
        </p:spPr>
        <p:txBody>
          <a:bodyPr vert="horz" lIns="0" tIns="121920" rIns="0" bIns="121920" rtlCol="0" anchor="t">
            <a:noAutofit/>
          </a:bodyPr>
          <a:lstStyle/>
          <a:p>
            <a:pPr>
              <a:lnSpc>
                <a:spcPct val="95000"/>
              </a:lnSpc>
              <a:tabLst>
                <a:tab pos="0" algn="l"/>
              </a:tabLst>
            </a:pPr>
            <a:r>
              <a:rPr lang="en" sz="2493" b="1" spc="-1" dirty="0">
                <a:solidFill>
                  <a:schemeClr val="dk2"/>
                </a:solidFill>
                <a:latin typeface="Courier New"/>
                <a:ea typeface="Courier New"/>
              </a:rPr>
              <a:t>echo $Env:USERNAME &gt; sample_object.txt</a:t>
            </a:r>
            <a:endParaRPr lang="en-US" sz="2493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5000"/>
              </a:lnSpc>
              <a:spcBef>
                <a:spcPts val="1599"/>
              </a:spcBef>
              <a:tabLst>
                <a:tab pos="0" algn="l"/>
              </a:tabLst>
            </a:pPr>
            <a:endParaRPr lang="en-US" sz="2493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5000"/>
              </a:lnSpc>
              <a:spcBef>
                <a:spcPts val="1599"/>
              </a:spcBef>
              <a:tabLst>
                <a:tab pos="0" algn="l"/>
              </a:tabLst>
            </a:pPr>
            <a:r>
              <a:rPr lang="en" sz="2493" spc="-1" dirty="0">
                <a:solidFill>
                  <a:schemeClr val="dk2"/>
                </a:solidFill>
                <a:latin typeface="Courier New"/>
                <a:ea typeface="Courier New"/>
              </a:rPr>
              <a:t>swift –insecure</a:t>
            </a:r>
            <a:br>
              <a:rPr sz="2493" dirty="0"/>
            </a:br>
            <a:r>
              <a:rPr lang="en" sz="2493" spc="-1" dirty="0">
                <a:solidFill>
                  <a:schemeClr val="dk2"/>
                </a:solidFill>
                <a:latin typeface="Courier New"/>
                <a:ea typeface="Courier New"/>
              </a:rPr>
              <a:t>-A https://${LAB_OPENSTACK_IP}:8080/auth/v1.0</a:t>
            </a:r>
            <a:br>
              <a:rPr sz="2493" dirty="0"/>
            </a:br>
            <a:r>
              <a:rPr lang="en" sz="2493" spc="-1" dirty="0">
                <a:solidFill>
                  <a:schemeClr val="dk2"/>
                </a:solidFill>
                <a:latin typeface="Courier New"/>
                <a:ea typeface="Courier New"/>
              </a:rPr>
              <a:t>-U system:root -K testpass upload bsides-workshop sample_object.txt</a:t>
            </a:r>
            <a:endParaRPr lang="en-US" sz="2493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5000"/>
              </a:lnSpc>
              <a:spcBef>
                <a:spcPts val="1599"/>
              </a:spcBef>
              <a:tabLst>
                <a:tab pos="0" algn="l"/>
              </a:tabLst>
            </a:pPr>
            <a:endParaRPr lang="en-US" sz="2493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5000"/>
              </a:lnSpc>
              <a:spcBef>
                <a:spcPts val="1599"/>
              </a:spcBef>
              <a:tabLst>
                <a:tab pos="0" algn="l"/>
              </a:tabLst>
            </a:pPr>
            <a:r>
              <a:rPr lang="en" sz="2493" spc="-1" dirty="0">
                <a:solidFill>
                  <a:schemeClr val="dk2"/>
                </a:solidFill>
                <a:latin typeface="Courier New"/>
                <a:ea typeface="Courier New"/>
              </a:rPr>
              <a:t>swift –insecure</a:t>
            </a:r>
            <a:br>
              <a:rPr sz="2493" dirty="0"/>
            </a:br>
            <a:r>
              <a:rPr lang="en" sz="2493" spc="-1" dirty="0">
                <a:solidFill>
                  <a:schemeClr val="dk2"/>
                </a:solidFill>
                <a:latin typeface="Courier New"/>
                <a:ea typeface="Courier New"/>
              </a:rPr>
              <a:t>-A https://${LAB_OPENSTACK_IP}:8080/auth/v1.0</a:t>
            </a:r>
            <a:br>
              <a:rPr sz="2493" dirty="0"/>
            </a:br>
            <a:r>
              <a:rPr lang="en" sz="2493" spc="-1" dirty="0">
                <a:solidFill>
                  <a:schemeClr val="dk2"/>
                </a:solidFill>
                <a:latin typeface="Courier New"/>
                <a:ea typeface="Courier New"/>
              </a:rPr>
              <a:t>-U system:root -K testpass list</a:t>
            </a:r>
            <a:endParaRPr lang="en-US" sz="2493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5000"/>
              </a:lnSpc>
              <a:spcBef>
                <a:spcPts val="1599"/>
              </a:spcBef>
              <a:tabLst>
                <a:tab pos="0" algn="l"/>
              </a:tabLst>
            </a:pPr>
            <a:endParaRPr lang="en-US" sz="2493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5000"/>
              </a:lnSpc>
              <a:spcBef>
                <a:spcPts val="1599"/>
              </a:spcBef>
              <a:spcAft>
                <a:spcPts val="1599"/>
              </a:spcAft>
              <a:tabLst>
                <a:tab pos="0" algn="l"/>
              </a:tabLst>
            </a:pPr>
            <a:endParaRPr lang="en-US" sz="2493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vert="horz" lIns="0" tIns="121920" rIns="0" bIns="121920" rtlCol="0" anchor="t">
            <a:normAutofit fontScale="91000"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3733" spc="-1">
                <a:solidFill>
                  <a:schemeClr val="dk1"/>
                </a:solidFill>
                <a:latin typeface="Arial"/>
                <a:ea typeface="Arial"/>
              </a:rPr>
              <a:t>Another Test</a:t>
            </a:r>
            <a:endParaRPr lang="en-US" sz="3733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89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FBB3CC8-481E-A6B2-01E1-DFE50063D5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511A86A-CA99-A8C0-AD83-064EC83DE160}"/>
              </a:ext>
            </a:extLst>
          </p:cNvPr>
          <p:cNvSpPr txBox="1"/>
          <p:nvPr/>
        </p:nvSpPr>
        <p:spPr>
          <a:xfrm>
            <a:off x="693530" y="5870713"/>
            <a:ext cx="6701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Study Material</a:t>
            </a:r>
          </a:p>
        </p:txBody>
      </p:sp>
    </p:spTree>
    <p:extLst>
      <p:ext uri="{BB962C8B-B14F-4D97-AF65-F5344CB8AC3E}">
        <p14:creationId xmlns:p14="http://schemas.microsoft.com/office/powerpoint/2010/main" val="1682546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831E1-A5BF-658F-D171-1825A2EB5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E5EA6-2832-7901-8EF0-AD604FD943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Principal Consultant at Coalfire</a:t>
            </a:r>
          </a:p>
          <a:p>
            <a:r>
              <a:rPr lang="en-US" dirty="0"/>
              <a:t>Cloud security testing &gt; 10 years</a:t>
            </a:r>
          </a:p>
          <a:p>
            <a:r>
              <a:rPr lang="en-US" dirty="0"/>
              <a:t>Multiple CVEs discovered</a:t>
            </a:r>
          </a:p>
          <a:p>
            <a:r>
              <a:rPr lang="en-US" dirty="0"/>
              <a:t>Started as J2EE software developer</a:t>
            </a:r>
          </a:p>
          <a:p>
            <a:r>
              <a:rPr lang="en-US" dirty="0"/>
              <a:t>M.S. in C.S. - "A Framework for Benevolent Computer Worms" 2012</a:t>
            </a:r>
          </a:p>
          <a:p>
            <a:r>
              <a:rPr lang="en-US" sz="2800" dirty="0"/>
              <a:t>Coalfire, Rackspace, Seagate, HP, Cisco, </a:t>
            </a:r>
            <a:r>
              <a:rPr lang="en-US" sz="2800" dirty="0" err="1"/>
              <a:t>RiskMetrics</a:t>
            </a:r>
            <a:r>
              <a:rPr lang="en-US" sz="2800" dirty="0"/>
              <a:t> (MSCI)</a:t>
            </a:r>
          </a:p>
          <a:p>
            <a:r>
              <a:rPr lang="en-US" dirty="0"/>
              <a:t>Presenter at: </a:t>
            </a:r>
            <a:r>
              <a:rPr lang="en-US" dirty="0" err="1"/>
              <a:t>BSides</a:t>
            </a:r>
            <a:r>
              <a:rPr lang="en-US" dirty="0"/>
              <a:t>, Def Con, Black Hat</a:t>
            </a:r>
            <a:br>
              <a:rPr lang="en-US" sz="2800" dirty="0"/>
            </a:br>
            <a:endParaRPr lang="en-US" dirty="0"/>
          </a:p>
          <a:p>
            <a:r>
              <a:rPr lang="en-US" dirty="0"/>
              <a:t>https://www.rodneybeede.com/curriculum%20vitae/bio.html</a:t>
            </a:r>
          </a:p>
        </p:txBody>
      </p:sp>
    </p:spTree>
    <p:extLst>
      <p:ext uri="{BB962C8B-B14F-4D97-AF65-F5344CB8AC3E}">
        <p14:creationId xmlns:p14="http://schemas.microsoft.com/office/powerpoint/2010/main" val="25729014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5000"/>
                <a:lumOff val="95000"/>
              </a:schemeClr>
            </a:gs>
            <a:gs pos="74000">
              <a:schemeClr val="accent2">
                <a:lumMod val="45000"/>
                <a:lumOff val="55000"/>
              </a:schemeClr>
            </a:gs>
            <a:gs pos="83000">
              <a:schemeClr val="accent2">
                <a:lumMod val="45000"/>
                <a:lumOff val="55000"/>
              </a:schemeClr>
            </a:gs>
            <a:gs pos="100000">
              <a:schemeClr val="accent2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49602-851B-5DFD-EDDE-F11BC1DA8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80" y="593280"/>
            <a:ext cx="11360160" cy="763200"/>
          </a:xfrm>
        </p:spPr>
        <p:txBody>
          <a:bodyPr/>
          <a:lstStyle/>
          <a:p>
            <a:r>
              <a:rPr lang="en-US" dirty="0"/>
              <a:t>Hack 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B5ABE-462A-774C-38FE-D37D15C412AC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415925" y="1536700"/>
            <a:ext cx="11360150" cy="4554538"/>
          </a:xfrm>
        </p:spPr>
        <p:txBody>
          <a:bodyPr/>
          <a:lstStyle/>
          <a:p>
            <a:r>
              <a:rPr lang="en-US" dirty="0"/>
              <a:t>Exploit XSS on the </a:t>
            </a:r>
            <a:r>
              <a:rPr lang="en-US" dirty="0" err="1"/>
              <a:t>endpoint.cgi</a:t>
            </a:r>
            <a:r>
              <a:rPr lang="en-US" dirty="0"/>
              <a:t> page</a:t>
            </a:r>
          </a:p>
          <a:p>
            <a:endParaRPr lang="en-US" dirty="0"/>
          </a:p>
          <a:p>
            <a:r>
              <a:rPr lang="en-US" dirty="0"/>
              <a:t>Any means at your disposal</a:t>
            </a:r>
          </a:p>
          <a:p>
            <a:endParaRPr lang="en-US" dirty="0"/>
          </a:p>
          <a:p>
            <a:r>
              <a:rPr lang="en-US" dirty="0"/>
              <a:t>Any tool (Burp, python-swift, etc.)</a:t>
            </a:r>
          </a:p>
        </p:txBody>
      </p:sp>
    </p:spTree>
    <p:extLst>
      <p:ext uri="{BB962C8B-B14F-4D97-AF65-F5344CB8AC3E}">
        <p14:creationId xmlns:p14="http://schemas.microsoft.com/office/powerpoint/2010/main" val="37915253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Google Shape;226;p40"/>
          <p:cNvPicPr/>
          <p:nvPr/>
        </p:nvPicPr>
        <p:blipFill>
          <a:blip r:embed="rId2" cstate="print"/>
          <a:stretch/>
        </p:blipFill>
        <p:spPr>
          <a:xfrm>
            <a:off x="203040" y="1560000"/>
            <a:ext cx="11784960" cy="2668800"/>
          </a:xfrm>
          <a:prstGeom prst="rect">
            <a:avLst/>
          </a:prstGeom>
          <a:ln w="0">
            <a:noFill/>
          </a:ln>
        </p:spPr>
      </p:pic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vert="horz" lIns="0" tIns="121920" rIns="0" bIns="121920" rtlCol="0" anchor="t">
            <a:normAutofit fontScale="91000"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3733" spc="-1">
                <a:solidFill>
                  <a:schemeClr val="dk1"/>
                </a:solidFill>
                <a:latin typeface="Arial"/>
                <a:ea typeface="Arial"/>
              </a:rPr>
              <a:t>Result</a:t>
            </a:r>
            <a:endParaRPr lang="en-US" sz="3733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89000"/>
              </a:schemeClr>
            </a:gs>
            <a:gs pos="23000">
              <a:schemeClr val="accent5">
                <a:lumMod val="89000"/>
              </a:schemeClr>
            </a:gs>
            <a:gs pos="69000">
              <a:schemeClr val="accent5">
                <a:lumMod val="75000"/>
              </a:schemeClr>
            </a:gs>
            <a:gs pos="97000">
              <a:schemeClr val="accent5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28743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A94A0-77B2-DE7B-299E-BAE0F203B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Custom Salesforce App?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7B5DE-F06D-C838-45EB-131968503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Salesforce.com</a:t>
            </a:r>
          </a:p>
          <a:p>
            <a:pPr lvl="1"/>
            <a:r>
              <a:rPr lang="en-US" b="0" i="0" dirty="0">
                <a:solidFill>
                  <a:srgbClr val="181818"/>
                </a:solidFill>
                <a:effectLst/>
                <a:highlight>
                  <a:srgbClr val="FFFFFF"/>
                </a:highlight>
                <a:latin typeface="Salesforce Sans"/>
              </a:rPr>
              <a:t>“Salesforce is cloud-based CRM software” (salesforce.com)</a:t>
            </a:r>
          </a:p>
          <a:p>
            <a:r>
              <a:rPr lang="en-US" dirty="0">
                <a:solidFill>
                  <a:srgbClr val="181818"/>
                </a:solidFill>
                <a:highlight>
                  <a:srgbClr val="FFFFFF"/>
                </a:highlight>
                <a:latin typeface="Salesforce Sans"/>
              </a:rPr>
              <a:t>“Build Your Own Salesforce App” (salesforce.com)</a:t>
            </a:r>
          </a:p>
          <a:p>
            <a:pPr lvl="1"/>
            <a:r>
              <a:rPr lang="en-US" dirty="0">
                <a:solidFill>
                  <a:srgbClr val="080707"/>
                </a:solidFill>
                <a:highlight>
                  <a:srgbClr val="FFFFFF"/>
                </a:highlight>
                <a:latin typeface="Salesforce Sans"/>
              </a:rPr>
              <a:t>Classic apps</a:t>
            </a:r>
          </a:p>
          <a:p>
            <a:pPr lvl="2"/>
            <a:r>
              <a:rPr lang="en-US" dirty="0">
                <a:solidFill>
                  <a:srgbClr val="080707"/>
                </a:solidFill>
                <a:highlight>
                  <a:srgbClr val="FFFFFF"/>
                </a:highlight>
                <a:latin typeface="Salesforce Sans"/>
              </a:rPr>
              <a:t>Tabs, objects, feeds</a:t>
            </a:r>
          </a:p>
          <a:p>
            <a:pPr lvl="1"/>
            <a:r>
              <a:rPr lang="en-US" dirty="0">
                <a:solidFill>
                  <a:srgbClr val="080707"/>
                </a:solidFill>
                <a:highlight>
                  <a:srgbClr val="FFFFFF"/>
                </a:highlight>
                <a:latin typeface="Salesforce Sans"/>
              </a:rPr>
              <a:t>Lightning apps</a:t>
            </a:r>
          </a:p>
          <a:p>
            <a:pPr lvl="2"/>
            <a:r>
              <a:rPr lang="en-US" dirty="0">
                <a:solidFill>
                  <a:srgbClr val="080707"/>
                </a:solidFill>
                <a:highlight>
                  <a:srgbClr val="FFFFFF"/>
                </a:highlight>
                <a:latin typeface="Salesforce Sans"/>
              </a:rPr>
              <a:t>Look and feel customization</a:t>
            </a:r>
          </a:p>
          <a:p>
            <a:r>
              <a:rPr lang="en-US" dirty="0">
                <a:solidFill>
                  <a:srgbClr val="080707"/>
                </a:solidFill>
                <a:highlight>
                  <a:srgbClr val="FFFFFF"/>
                </a:highlight>
                <a:latin typeface="Salesforce Sans"/>
              </a:rPr>
              <a:t>Languages</a:t>
            </a:r>
          </a:p>
          <a:p>
            <a:pPr lvl="1"/>
            <a:r>
              <a:rPr lang="en-US" dirty="0">
                <a:solidFill>
                  <a:srgbClr val="080707"/>
                </a:solidFill>
                <a:highlight>
                  <a:srgbClr val="FFFFFF"/>
                </a:highlight>
                <a:latin typeface="Salesforce Sans"/>
              </a:rPr>
              <a:t>Apex (Java-like)</a:t>
            </a:r>
          </a:p>
          <a:p>
            <a:pPr lvl="1"/>
            <a:r>
              <a:rPr lang="en-US" dirty="0">
                <a:solidFill>
                  <a:srgbClr val="080707"/>
                </a:solidFill>
                <a:highlight>
                  <a:srgbClr val="FFFFFF"/>
                </a:highlight>
                <a:latin typeface="Salesforce Sans"/>
              </a:rPr>
              <a:t>Visualforce</a:t>
            </a:r>
          </a:p>
          <a:p>
            <a:pPr lvl="1"/>
            <a:r>
              <a:rPr lang="en-US" dirty="0">
                <a:solidFill>
                  <a:srgbClr val="080707"/>
                </a:solidFill>
                <a:highlight>
                  <a:srgbClr val="FFFFFF"/>
                </a:highlight>
                <a:latin typeface="Salesforce Sans"/>
              </a:rPr>
              <a:t>JavaScript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133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07359-30B3-3856-7617-AA6A20052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Test Custom Salesforce Apps?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DA68C8-B829-903E-52F7-56E453121B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98681" y="5761933"/>
            <a:ext cx="3593319" cy="1085317"/>
          </a:xfrm>
        </p:spPr>
        <p:txBody>
          <a:bodyPr>
            <a:normAutofit fontScale="92500" lnSpcReduction="20000"/>
          </a:bodyPr>
          <a:lstStyle/>
          <a:p>
            <a:r>
              <a:rPr lang="en-US" sz="600" dirty="0">
                <a:hlinkClick r:id="rId2"/>
              </a:rPr>
              <a:t>https://krebsonsecurity.com/2024/02/juniper-support-portal-exposed-customer-device-info/</a:t>
            </a:r>
            <a:endParaRPr lang="en-US" sz="600" dirty="0"/>
          </a:p>
          <a:p>
            <a:r>
              <a:rPr lang="en-US" sz="600" dirty="0">
                <a:hlinkClick r:id="rId3"/>
              </a:rPr>
              <a:t>https://www.scmagazine.com/news/salesforce-community-cloud-data-leaks-misconfigurations</a:t>
            </a:r>
            <a:endParaRPr lang="en-US" sz="600" dirty="0"/>
          </a:p>
          <a:p>
            <a:r>
              <a:rPr lang="en-US" sz="600" dirty="0">
                <a:hlinkClick r:id="rId4"/>
              </a:rPr>
              <a:t>https://krebsonsecurity.com/2023/04/many-public-salesforce-sites-are-leaking-private-data/</a:t>
            </a:r>
            <a:endParaRPr lang="en-US" sz="600" dirty="0"/>
          </a:p>
          <a:p>
            <a:r>
              <a:rPr lang="en-US" sz="600" dirty="0">
                <a:hlinkClick r:id="rId5"/>
              </a:rPr>
              <a:t>https://www.bankinfosecurity.com/salesforce-security-alert-api-error-exposed-marketing-data-a-11278</a:t>
            </a:r>
            <a:endParaRPr lang="en-US" sz="600" dirty="0"/>
          </a:p>
          <a:p>
            <a:r>
              <a:rPr lang="en-US" sz="600" dirty="0">
                <a:hlinkClick r:id="rId6"/>
              </a:rPr>
              <a:t>https://www.darkreading.com/application-security/misconfigured-salesforce-communities-place-orgs-at-risk-of-data-theft-adversary-recon</a:t>
            </a:r>
            <a:endParaRPr lang="en-US" sz="600" dirty="0"/>
          </a:p>
          <a:p>
            <a:pPr marL="0" indent="0">
              <a:buNone/>
            </a:pPr>
            <a:endParaRPr lang="en-US" sz="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F10289-7163-DD9B-4DD5-9F047CFB21A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3493" y="1647817"/>
            <a:ext cx="3602115" cy="22710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A84C39B-9774-81BB-0BC9-A6311673259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69469" y="1596357"/>
            <a:ext cx="3593320" cy="335746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91CE8AA-9E00-83ED-B164-5F69D681007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20451" y="3373121"/>
            <a:ext cx="3629157" cy="238881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946BA19-B53E-C7B1-794B-704B04252A0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01064" y="3918838"/>
            <a:ext cx="2892256" cy="248046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5A4245E-E1A6-2052-6255-30C09988DE3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112826" y="1481399"/>
            <a:ext cx="3449425" cy="1517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3661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B9517F5-7E89-5496-F153-8E54C8296D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471" y="0"/>
            <a:ext cx="117890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2297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79B63-B1A9-BC91-8E8C-4884DA635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Lightning (LWC) vs Apex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402F1-EADD-5C1C-DBA4-908BA58D3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VisualForce</a:t>
            </a:r>
            <a:r>
              <a:rPr lang="en-US" dirty="0"/>
              <a:t> = page frontend markup</a:t>
            </a:r>
          </a:p>
          <a:p>
            <a:r>
              <a:rPr lang="en-US" dirty="0"/>
              <a:t>Apex = backend controller</a:t>
            </a:r>
          </a:p>
          <a:p>
            <a:r>
              <a:rPr lang="en-US" dirty="0"/>
              <a:t>Lightning = more modern page framework</a:t>
            </a:r>
          </a:p>
          <a:p>
            <a:pPr lvl="1"/>
            <a:r>
              <a:rPr lang="en-US" dirty="0"/>
              <a:t>Replaces Salesforce Classic UI</a:t>
            </a:r>
          </a:p>
          <a:p>
            <a:pPr lvl="1"/>
            <a:r>
              <a:rPr lang="en-US" dirty="0"/>
              <a:t>More AJAX or client-side heavy</a:t>
            </a:r>
          </a:p>
          <a:p>
            <a:pPr lvl="1"/>
            <a:r>
              <a:rPr lang="en-US" dirty="0"/>
              <a:t>Still uses Apex (and optionally) </a:t>
            </a:r>
            <a:r>
              <a:rPr lang="en-US" dirty="0" err="1"/>
              <a:t>VisualForce</a:t>
            </a:r>
            <a:endParaRPr lang="en-US" dirty="0"/>
          </a:p>
          <a:p>
            <a:r>
              <a:rPr lang="en-US" dirty="0"/>
              <a:t>URLs for </a:t>
            </a:r>
            <a:r>
              <a:rPr lang="en-US" dirty="0" err="1"/>
              <a:t>pentesting</a:t>
            </a:r>
            <a:endParaRPr lang="en-US" dirty="0"/>
          </a:p>
          <a:p>
            <a:pPr lvl="1"/>
            <a:r>
              <a:rPr lang="en-US" dirty="0"/>
              <a:t>Lightning = https://</a:t>
            </a:r>
            <a:r>
              <a:rPr lang="en-US" i="1" dirty="0"/>
              <a:t>org</a:t>
            </a:r>
            <a:r>
              <a:rPr lang="en-US" dirty="0"/>
              <a:t>.develop.lightning.force.com/</a:t>
            </a:r>
            <a:r>
              <a:rPr lang="en-US" b="1" dirty="0">
                <a:highlight>
                  <a:srgbClr val="FFFF00"/>
                </a:highlight>
              </a:rPr>
              <a:t>lightning</a:t>
            </a:r>
            <a:r>
              <a:rPr lang="en-US" b="1" dirty="0"/>
              <a:t>/n</a:t>
            </a:r>
            <a:r>
              <a:rPr lang="en-US" dirty="0"/>
              <a:t>/XSS2</a:t>
            </a:r>
          </a:p>
          <a:p>
            <a:pPr lvl="1"/>
            <a:r>
              <a:rPr lang="en-US" dirty="0"/>
              <a:t>Apex(Classic) = https://</a:t>
            </a:r>
            <a:r>
              <a:rPr lang="en-US" i="1" dirty="0"/>
              <a:t>org</a:t>
            </a:r>
            <a:r>
              <a:rPr lang="en-US" dirty="0"/>
              <a:t>.develop.vf.force.com/</a:t>
            </a:r>
            <a:r>
              <a:rPr lang="en-US" b="1" dirty="0">
                <a:highlight>
                  <a:srgbClr val="FFFF00"/>
                </a:highlight>
              </a:rPr>
              <a:t>apex</a:t>
            </a:r>
            <a:r>
              <a:rPr lang="en-US" dirty="0"/>
              <a:t>/XSS2</a:t>
            </a:r>
          </a:p>
        </p:txBody>
      </p:sp>
    </p:spTree>
    <p:extLst>
      <p:ext uri="{BB962C8B-B14F-4D97-AF65-F5344CB8AC3E}">
        <p14:creationId xmlns:p14="http://schemas.microsoft.com/office/powerpoint/2010/main" val="30085164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88E8CF4-C224-F0A1-E946-48E394912C33}"/>
              </a:ext>
            </a:extLst>
          </p:cNvPr>
          <p:cNvSpPr txBox="1"/>
          <p:nvPr/>
        </p:nvSpPr>
        <p:spPr>
          <a:xfrm>
            <a:off x="391886" y="322217"/>
            <a:ext cx="11207931" cy="6008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Forms of URLs:</a:t>
            </a:r>
          </a:p>
          <a:p>
            <a:endParaRPr lang="en-US" sz="2800" dirty="0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800" dirty="0"/>
              <a:t>Lightning Tab = /lightning/o/CustomObject__c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800" dirty="0"/>
              <a:t>Lightning Tab = /lightning/o/Contacts (built-in)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800" dirty="0"/>
              <a:t>Apex Page = /apex/GuessPageName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800" dirty="0"/>
              <a:t>Salesforce Classic Experience = /a0/l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800" dirty="0"/>
              <a:t>List page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800" dirty="0"/>
              <a:t>Easier to iterate through a0, a1, b1, aa1, etc.</a:t>
            </a:r>
          </a:p>
        </p:txBody>
      </p:sp>
    </p:spTree>
    <p:extLst>
      <p:ext uri="{BB962C8B-B14F-4D97-AF65-F5344CB8AC3E}">
        <p14:creationId xmlns:p14="http://schemas.microsoft.com/office/powerpoint/2010/main" val="24855593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E31A5-86F9-AAA2-52DF-7AF1CFFCF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0C6AE9-A5A5-620D-83AC-84ED0B7864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Groups of 2-3</a:t>
            </a:r>
          </a:p>
          <a:p>
            <a:r>
              <a:rPr lang="en-US" dirty="0"/>
              <a:t>Assigned a vulnerability to exploit</a:t>
            </a:r>
          </a:p>
          <a:p>
            <a:r>
              <a:rPr lang="en-US" dirty="0"/>
              <a:t>Develop a working proof-of-concept</a:t>
            </a:r>
          </a:p>
          <a:p>
            <a:pPr lvl="1"/>
            <a:r>
              <a:rPr lang="en-US" dirty="0"/>
              <a:t>60 minutes</a:t>
            </a:r>
          </a:p>
          <a:p>
            <a:r>
              <a:rPr lang="en-US" dirty="0"/>
              <a:t>Present to rest of workshop class at end</a:t>
            </a:r>
          </a:p>
          <a:p>
            <a:r>
              <a:rPr lang="en-US" dirty="0"/>
              <a:t>Hints</a:t>
            </a:r>
          </a:p>
          <a:p>
            <a:pPr lvl="1"/>
            <a:r>
              <a:rPr lang="en-US" dirty="0"/>
              <a:t>Source code analysis is fair game</a:t>
            </a:r>
          </a:p>
        </p:txBody>
      </p:sp>
    </p:spTree>
    <p:extLst>
      <p:ext uri="{BB962C8B-B14F-4D97-AF65-F5344CB8AC3E}">
        <p14:creationId xmlns:p14="http://schemas.microsoft.com/office/powerpoint/2010/main" val="41090809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89000"/>
              </a:schemeClr>
            </a:gs>
            <a:gs pos="23000">
              <a:schemeClr val="accent6">
                <a:lumMod val="89000"/>
              </a:schemeClr>
            </a:gs>
            <a:gs pos="69000">
              <a:schemeClr val="accent6">
                <a:lumMod val="75000"/>
              </a:schemeClr>
            </a:gs>
            <a:gs pos="97000">
              <a:schemeClr val="accent6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1582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1A111-AEF2-6350-A0AB-9706D64D3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Workshop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0EC67-0FBE-A12D-C6A2-E68EDA72F3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Connect to the special </a:t>
            </a:r>
            <a:r>
              <a:rPr lang="en-US" dirty="0" err="1"/>
              <a:t>Wifi</a:t>
            </a:r>
            <a:endParaRPr lang="en-US" dirty="0"/>
          </a:p>
          <a:p>
            <a:pPr lvl="1"/>
            <a:r>
              <a:rPr lang="en-US" dirty="0">
                <a:highlight>
                  <a:srgbClr val="FFFF00"/>
                </a:highlight>
              </a:rPr>
              <a:t>Workshop</a:t>
            </a:r>
            <a:r>
              <a:rPr lang="en-US" dirty="0"/>
              <a:t> / </a:t>
            </a:r>
            <a:r>
              <a:rPr lang="en-US" dirty="0" err="1">
                <a:highlight>
                  <a:srgbClr val="FFFF00"/>
                </a:highlight>
              </a:rPr>
              <a:t>hacktheplanet</a:t>
            </a:r>
            <a:endParaRPr lang="en-US" dirty="0"/>
          </a:p>
          <a:p>
            <a:r>
              <a:rPr lang="en-US" sz="3200" dirty="0"/>
              <a:t>https://</a:t>
            </a:r>
            <a:r>
              <a:rPr lang="en-US" sz="3200" dirty="0">
                <a:highlight>
                  <a:srgbClr val="FFFF00"/>
                </a:highlight>
              </a:rPr>
              <a:t>203.0.113.1</a:t>
            </a:r>
          </a:p>
          <a:p>
            <a:r>
              <a:rPr lang="en-US" dirty="0"/>
              <a:t>Content</a:t>
            </a:r>
          </a:p>
          <a:p>
            <a:pPr lvl="1"/>
            <a:r>
              <a:rPr lang="en-US" dirty="0"/>
              <a:t>Software downloads if Internet is down/slow</a:t>
            </a:r>
          </a:p>
          <a:p>
            <a:pPr lvl="1"/>
            <a:r>
              <a:rPr lang="en-US" dirty="0" err="1"/>
              <a:t>Copy+paste</a:t>
            </a:r>
            <a:r>
              <a:rPr lang="en-US" dirty="0"/>
              <a:t> friendly commands</a:t>
            </a:r>
          </a:p>
          <a:p>
            <a:pPr lvl="2"/>
            <a:r>
              <a:rPr lang="en-US" dirty="0"/>
              <a:t>CAZT-gcloud_lab-command-line_linux.txt</a:t>
            </a:r>
          </a:p>
          <a:p>
            <a:pPr lvl="2"/>
            <a:r>
              <a:rPr lang="en-US" dirty="0"/>
              <a:t>OpenStack_lab-command-line_linux.txt</a:t>
            </a:r>
          </a:p>
          <a:p>
            <a:pPr lvl="1"/>
            <a:r>
              <a:rPr lang="en-US" dirty="0"/>
              <a:t>Also found in source repository documentation/</a:t>
            </a:r>
            <a:r>
              <a:rPr lang="en-US" dirty="0" err="1"/>
              <a:t>client_setup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6141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098812-A159-25D9-B52B-01A6362E89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731FB-D9A6-9A5B-097C-4EB1FA019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E0B299-7C3F-8B57-B449-35900792BC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Time permitting…</a:t>
            </a:r>
          </a:p>
          <a:p>
            <a:endParaRPr lang="en-US" dirty="0"/>
          </a:p>
          <a:p>
            <a:r>
              <a:rPr lang="en-US" dirty="0"/>
              <a:t>https://github.com/Coalfire-Research/paas-cloud-goat/blob/main/Documentation/Salesforce%20Pen%20Testing%20Tips%20%26%20Tricks.pptx</a:t>
            </a:r>
          </a:p>
        </p:txBody>
      </p:sp>
    </p:spTree>
    <p:extLst>
      <p:ext uri="{BB962C8B-B14F-4D97-AF65-F5344CB8AC3E}">
        <p14:creationId xmlns:p14="http://schemas.microsoft.com/office/powerpoint/2010/main" val="23051433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2"/>
          <p:cNvSpPr>
            <a:spLocks noGrp="1"/>
          </p:cNvSpPr>
          <p:nvPr>
            <p:ph/>
          </p:nvPr>
        </p:nvSpPr>
        <p:spPr>
          <a:xfrm>
            <a:off x="415680" y="1536480"/>
            <a:ext cx="11360160" cy="4554720"/>
          </a:xfrm>
          <a:prstGeom prst="rect">
            <a:avLst/>
          </a:prstGeom>
          <a:noFill/>
          <a:ln w="0">
            <a:noFill/>
          </a:ln>
        </p:spPr>
        <p:txBody>
          <a:bodyPr vert="horz" lIns="0" tIns="121920" rIns="0" bIns="121920" rtlCol="0" anchor="t">
            <a:normAutofit/>
          </a:bodyPr>
          <a:lstStyle/>
          <a:p>
            <a:pPr marL="609585" indent="-457429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lang="en" sz="2400" spc="-1">
                <a:solidFill>
                  <a:schemeClr val="dk2"/>
                </a:solidFill>
                <a:latin typeface="Arial"/>
                <a:ea typeface="Arial"/>
              </a:rPr>
              <a:t>Re-read the bounty program rules</a:t>
            </a:r>
            <a:endParaRPr lang="en-US" sz="2400" spc="-1">
              <a:solidFill>
                <a:srgbClr val="000000"/>
              </a:solidFill>
              <a:latin typeface="Arial"/>
            </a:endParaRPr>
          </a:p>
          <a:p>
            <a:pPr marL="609585" indent="-457429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lang="en" sz="2400" spc="-1">
                <a:solidFill>
                  <a:schemeClr val="dk2"/>
                </a:solidFill>
                <a:latin typeface="Arial"/>
                <a:ea typeface="Arial"/>
              </a:rPr>
              <a:t>Steps to reproduce</a:t>
            </a:r>
            <a:endParaRPr lang="en-US" sz="2400" spc="-1">
              <a:solidFill>
                <a:srgbClr val="000000"/>
              </a:solidFill>
              <a:latin typeface="Arial"/>
            </a:endParaRPr>
          </a:p>
          <a:p>
            <a:pPr marL="1219170" lvl="1" indent="-423349">
              <a:lnSpc>
                <a:spcPct val="115000"/>
              </a:lnSpc>
              <a:buClr>
                <a:srgbClr val="595959"/>
              </a:buClr>
              <a:buFont typeface="Arial"/>
              <a:buChar char="○"/>
            </a:pPr>
            <a:r>
              <a:rPr lang="en" sz="1867" spc="-1">
                <a:solidFill>
                  <a:schemeClr val="dk2"/>
                </a:solidFill>
                <a:latin typeface="Arial"/>
                <a:ea typeface="Arial"/>
              </a:rPr>
              <a:t>Use plain-text where possible</a:t>
            </a:r>
            <a:endParaRPr lang="en-US" sz="1867" spc="-1">
              <a:solidFill>
                <a:srgbClr val="000000"/>
              </a:solidFill>
              <a:latin typeface="Arial"/>
            </a:endParaRPr>
          </a:p>
          <a:p>
            <a:pPr marL="1828754" lvl="2" indent="-423349">
              <a:lnSpc>
                <a:spcPct val="115000"/>
              </a:lnSpc>
              <a:buClr>
                <a:srgbClr val="595959"/>
              </a:buClr>
              <a:buFont typeface="Arial"/>
              <a:buChar char="■"/>
            </a:pPr>
            <a:r>
              <a:rPr lang="en" sz="1867" spc="-1">
                <a:solidFill>
                  <a:schemeClr val="dk2"/>
                </a:solidFill>
                <a:latin typeface="Arial"/>
                <a:ea typeface="Arial"/>
              </a:rPr>
              <a:t>Easy copy+paste = faster verification by provider</a:t>
            </a:r>
            <a:endParaRPr lang="en-US" sz="1867" spc="-1">
              <a:solidFill>
                <a:srgbClr val="000000"/>
              </a:solidFill>
              <a:latin typeface="Arial"/>
            </a:endParaRPr>
          </a:p>
          <a:p>
            <a:pPr marL="1828754" lvl="2" indent="-423349">
              <a:lnSpc>
                <a:spcPct val="115000"/>
              </a:lnSpc>
              <a:buClr>
                <a:srgbClr val="595959"/>
              </a:buClr>
              <a:buFont typeface="Arial"/>
              <a:buChar char="■"/>
            </a:pPr>
            <a:r>
              <a:rPr lang="en" sz="1867" spc="-1">
                <a:solidFill>
                  <a:schemeClr val="dk2"/>
                </a:solidFill>
                <a:latin typeface="Arial"/>
                <a:ea typeface="Arial"/>
              </a:rPr>
              <a:t>Screenshot if necessary for formatting/demo</a:t>
            </a:r>
            <a:endParaRPr lang="en-US" sz="1867" spc="-1">
              <a:solidFill>
                <a:srgbClr val="000000"/>
              </a:solidFill>
              <a:latin typeface="Arial"/>
            </a:endParaRPr>
          </a:p>
          <a:p>
            <a:pPr marL="609585" indent="-457429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lang="en" sz="2400" spc="-1">
                <a:solidFill>
                  <a:schemeClr val="dk2"/>
                </a:solidFill>
                <a:latin typeface="Arial"/>
                <a:ea typeface="Arial"/>
              </a:rPr>
              <a:t>Example - Vulnerability accessing other customer’s data:</a:t>
            </a:r>
            <a:endParaRPr lang="en-US" sz="2400" spc="-1">
              <a:solidFill>
                <a:srgbClr val="000000"/>
              </a:solidFill>
              <a:latin typeface="Arial"/>
            </a:endParaRPr>
          </a:p>
          <a:p>
            <a:pPr marL="1219170" lvl="1" indent="-423349">
              <a:lnSpc>
                <a:spcPct val="115000"/>
              </a:lnSpc>
              <a:buClr>
                <a:srgbClr val="595959"/>
              </a:buClr>
              <a:buFont typeface="Arial"/>
              <a:buChar char="○"/>
            </a:pPr>
            <a:r>
              <a:rPr lang="en" sz="1867" spc="-1">
                <a:solidFill>
                  <a:schemeClr val="dk2"/>
                </a:solidFill>
                <a:latin typeface="Arial"/>
                <a:ea typeface="Arial"/>
              </a:rPr>
              <a:t>Indicate you only accessed your own test data, not other real customers</a:t>
            </a:r>
            <a:endParaRPr lang="en-US" sz="1867" spc="-1">
              <a:solidFill>
                <a:srgbClr val="000000"/>
              </a:solidFill>
              <a:latin typeface="Arial"/>
            </a:endParaRPr>
          </a:p>
          <a:p>
            <a:pPr marL="1219170" lvl="1" indent="-423349">
              <a:lnSpc>
                <a:spcPct val="115000"/>
              </a:lnSpc>
              <a:buClr>
                <a:srgbClr val="595959"/>
              </a:buClr>
              <a:buFont typeface="Arial"/>
              <a:buChar char="○"/>
            </a:pPr>
            <a:r>
              <a:rPr lang="en" sz="1867" spc="-1">
                <a:solidFill>
                  <a:schemeClr val="dk2"/>
                </a:solidFill>
                <a:latin typeface="Arial"/>
                <a:ea typeface="Arial"/>
              </a:rPr>
              <a:t>IAM policies used in test setup</a:t>
            </a:r>
            <a:endParaRPr lang="en-US" sz="1867" spc="-1">
              <a:solidFill>
                <a:srgbClr val="000000"/>
              </a:solidFill>
              <a:latin typeface="Arial"/>
            </a:endParaRPr>
          </a:p>
          <a:p>
            <a:pPr marL="1219170" lvl="1" indent="-423349">
              <a:lnSpc>
                <a:spcPct val="115000"/>
              </a:lnSpc>
              <a:buClr>
                <a:srgbClr val="595959"/>
              </a:buClr>
              <a:buFont typeface="Arial"/>
              <a:buChar char="○"/>
            </a:pPr>
            <a:r>
              <a:rPr lang="en" sz="1867" spc="-1">
                <a:solidFill>
                  <a:schemeClr val="dk2"/>
                </a:solidFill>
                <a:latin typeface="Arial"/>
                <a:ea typeface="Arial"/>
              </a:rPr>
              <a:t>Cloud CLI tool calls used to API</a:t>
            </a:r>
            <a:endParaRPr lang="en-US" sz="1867" spc="-1">
              <a:solidFill>
                <a:srgbClr val="000000"/>
              </a:solidFill>
              <a:latin typeface="Arial"/>
            </a:endParaRPr>
          </a:p>
          <a:p>
            <a:pPr marL="1219170" lvl="1" indent="-423349">
              <a:lnSpc>
                <a:spcPct val="115000"/>
              </a:lnSpc>
              <a:buClr>
                <a:srgbClr val="595959"/>
              </a:buClr>
              <a:buFont typeface="Arial"/>
              <a:buChar char="○"/>
            </a:pPr>
            <a:r>
              <a:rPr lang="en" sz="1867" spc="-1">
                <a:solidFill>
                  <a:schemeClr val="dk2"/>
                </a:solidFill>
                <a:latin typeface="Arial"/>
                <a:ea typeface="Arial"/>
              </a:rPr>
              <a:t>Raw HTTP request manipulated in Burp Suite proxy</a:t>
            </a:r>
            <a:endParaRPr lang="en-US" sz="1867" spc="-1">
              <a:solidFill>
                <a:srgbClr val="000000"/>
              </a:solidFill>
              <a:latin typeface="Arial"/>
            </a:endParaRPr>
          </a:p>
          <a:p>
            <a:pPr marL="1219170" lvl="1" indent="-423349">
              <a:lnSpc>
                <a:spcPct val="115000"/>
              </a:lnSpc>
              <a:buClr>
                <a:srgbClr val="595959"/>
              </a:buClr>
              <a:buFont typeface="Arial"/>
              <a:buChar char="○"/>
            </a:pPr>
            <a:r>
              <a:rPr lang="en" sz="1867" spc="-1">
                <a:solidFill>
                  <a:schemeClr val="dk2"/>
                </a:solidFill>
                <a:latin typeface="Arial"/>
                <a:ea typeface="Arial"/>
              </a:rPr>
              <a:t>Resulting proof of exploit screenshot with highlights</a:t>
            </a:r>
            <a:endParaRPr lang="en-US" sz="1867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2" name="PlaceHolder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vert="horz" lIns="0" tIns="121920" rIns="0" bIns="121920" rtlCol="0" anchor="t">
            <a:normAutofit fontScale="91000"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3733" spc="-1">
                <a:solidFill>
                  <a:schemeClr val="dk1"/>
                </a:solidFill>
                <a:latin typeface="Arial"/>
                <a:ea typeface="Arial"/>
              </a:rPr>
              <a:t>Reporting Tips</a:t>
            </a:r>
            <a:endParaRPr lang="en-US" sz="3733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44" name="Picture 2" descr="Filmstrip Glyph DIngbat"/>
          <p:cNvPicPr/>
          <p:nvPr/>
        </p:nvPicPr>
        <p:blipFill>
          <a:blip r:embed="rId3" cstate="print"/>
          <a:stretch/>
        </p:blipFill>
        <p:spPr>
          <a:xfrm>
            <a:off x="9209760" y="325440"/>
            <a:ext cx="2532960" cy="17251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66EE20-33AF-55A8-E210-8F9E0C4BA7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2">
            <a:extLst>
              <a:ext uri="{FF2B5EF4-FFF2-40B4-BE49-F238E27FC236}">
                <a16:creationId xmlns:a16="http://schemas.microsoft.com/office/drawing/2014/main" id="{18B7F7B3-CFA0-2609-81F1-480DA5D7BE3F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415680" y="1536480"/>
            <a:ext cx="11360160" cy="5321520"/>
          </a:xfrm>
          <a:prstGeom prst="rect">
            <a:avLst/>
          </a:prstGeom>
          <a:noFill/>
          <a:ln w="0">
            <a:noFill/>
          </a:ln>
        </p:spPr>
        <p:txBody>
          <a:bodyPr vert="horz" lIns="0" tIns="121920" rIns="0" bIns="121920" rtlCol="0" anchor="t">
            <a:normAutofit fontScale="93500"/>
          </a:bodyPr>
          <a:lstStyle/>
          <a:p>
            <a:pPr>
              <a:lnSpc>
                <a:spcPct val="115000"/>
              </a:lnSpc>
              <a:tabLst>
                <a:tab pos="0" algn="l"/>
              </a:tabLst>
            </a:pPr>
            <a:r>
              <a:rPr lang="en" sz="3200" spc="-1" dirty="0">
                <a:solidFill>
                  <a:schemeClr val="dk2"/>
                </a:solidFill>
                <a:latin typeface="Arial"/>
                <a:ea typeface="Arial"/>
              </a:rPr>
              <a:t>If software setup fails you can use an ssh client already setup</a:t>
            </a:r>
            <a:endParaRPr lang="en-US" sz="3200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tabLst>
                <a:tab pos="0" algn="l"/>
              </a:tabLst>
            </a:pPr>
            <a:endParaRPr lang="en-US" sz="3200" spc="-1" dirty="0">
              <a:solidFill>
                <a:schemeClr val="dk2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tabLst>
                <a:tab pos="0" algn="l"/>
              </a:tabLst>
            </a:pPr>
            <a:r>
              <a:rPr lang="en-US" sz="3200" spc="-1" dirty="0">
                <a:solidFill>
                  <a:schemeClr val="dk2"/>
                </a:solidFill>
                <a:latin typeface="Arial"/>
              </a:rPr>
              <a:t>ssh client@</a:t>
            </a:r>
            <a:r>
              <a:rPr lang="en-US" sz="3200" spc="-1" dirty="0">
                <a:solidFill>
                  <a:schemeClr val="dk2"/>
                </a:solidFill>
                <a:highlight>
                  <a:srgbClr val="FFFF00"/>
                </a:highlight>
                <a:latin typeface="Arial"/>
              </a:rPr>
              <a:t>203.0.113.30</a:t>
            </a:r>
          </a:p>
          <a:p>
            <a:pPr>
              <a:lnSpc>
                <a:spcPct val="115000"/>
              </a:lnSpc>
              <a:spcBef>
                <a:spcPts val="1599"/>
              </a:spcBef>
              <a:tabLst>
                <a:tab pos="0" algn="l"/>
              </a:tabLst>
            </a:pPr>
            <a:r>
              <a:rPr lang="en-US" sz="3200" spc="-1" dirty="0">
                <a:solidFill>
                  <a:schemeClr val="dk2"/>
                </a:solidFill>
                <a:latin typeface="Arial"/>
              </a:rPr>
              <a:t>Password: </a:t>
            </a:r>
            <a:r>
              <a:rPr lang="en-US" sz="3200" spc="-1" dirty="0" err="1">
                <a:solidFill>
                  <a:schemeClr val="dk2"/>
                </a:solidFill>
                <a:latin typeface="Arial"/>
              </a:rPr>
              <a:t>hopeitworks</a:t>
            </a:r>
            <a:endParaRPr lang="en-US" sz="3200" spc="-1" dirty="0">
              <a:solidFill>
                <a:schemeClr val="dk2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tabLst>
                <a:tab pos="0" algn="l"/>
              </a:tabLst>
            </a:pPr>
            <a:endParaRPr lang="en-US" sz="3200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tabLst>
                <a:tab pos="0" algn="l"/>
              </a:tabLst>
            </a:pPr>
            <a:r>
              <a:rPr lang="en-US" sz="3200" spc="-1" dirty="0" err="1">
                <a:solidFill>
                  <a:srgbClr val="000000"/>
                </a:solidFill>
                <a:latin typeface="Arial"/>
              </a:rPr>
              <a:t>mkdir</a:t>
            </a:r>
            <a:r>
              <a:rPr lang="en-US" sz="32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3200" spc="-1" dirty="0" err="1">
                <a:solidFill>
                  <a:srgbClr val="000000"/>
                </a:solidFill>
                <a:latin typeface="Arial"/>
              </a:rPr>
              <a:t>YourHandle</a:t>
            </a:r>
            <a:r>
              <a:rPr lang="en-US" sz="3200" spc="-1" dirty="0">
                <a:solidFill>
                  <a:srgbClr val="000000"/>
                </a:solidFill>
                <a:latin typeface="Arial"/>
              </a:rPr>
              <a:t>/</a:t>
            </a:r>
            <a:r>
              <a:rPr lang="en-US" sz="3200" spc="-1" dirty="0">
                <a:solidFill>
                  <a:schemeClr val="dk2"/>
                </a:solidFill>
                <a:latin typeface="Arial"/>
              </a:rPr>
              <a:t>		</a:t>
            </a:r>
            <a:r>
              <a:rPr lang="en-US" sz="3200" i="1" spc="-1" dirty="0">
                <a:solidFill>
                  <a:schemeClr val="dk2"/>
                </a:solidFill>
                <a:latin typeface="Arial"/>
              </a:rPr>
              <a:t>(to keep it separate)</a:t>
            </a:r>
          </a:p>
          <a:p>
            <a:pPr>
              <a:lnSpc>
                <a:spcPct val="115000"/>
              </a:lnSpc>
              <a:spcBef>
                <a:spcPts val="1599"/>
              </a:spcBef>
              <a:tabLst>
                <a:tab pos="0" algn="l"/>
              </a:tabLst>
            </a:pPr>
            <a:r>
              <a:rPr lang="en-US" sz="3200" i="1" spc="-1" dirty="0">
                <a:solidFill>
                  <a:srgbClr val="000000"/>
                </a:solidFill>
                <a:latin typeface="Arial"/>
              </a:rPr>
              <a:t>Feel free to setup ssh tunnels as you need</a:t>
            </a:r>
            <a:endParaRPr lang="en-US" sz="3200" i="1" spc="-1" dirty="0">
              <a:solidFill>
                <a:schemeClr val="dk2"/>
              </a:solidFill>
              <a:latin typeface="Arial"/>
            </a:endParaRPr>
          </a:p>
        </p:txBody>
      </p:sp>
      <p:sp>
        <p:nvSpPr>
          <p:cNvPr id="175" name="PlaceHolder 1">
            <a:extLst>
              <a:ext uri="{FF2B5EF4-FFF2-40B4-BE49-F238E27FC236}">
                <a16:creationId xmlns:a16="http://schemas.microsoft.com/office/drawing/2014/main" id="{1E858FFA-7D5D-B0DD-870C-21A2DA59D0D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vert="horz" lIns="0" tIns="121920" rIns="0" bIns="121920" rtlCol="0" anchor="t">
            <a:normAutofit fontScale="91000"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3733" spc="-1" dirty="0">
                <a:solidFill>
                  <a:schemeClr val="dk1"/>
                </a:solidFill>
                <a:latin typeface="Arial"/>
                <a:ea typeface="Arial"/>
              </a:rPr>
              <a:t>No Internet / Installer Fails?</a:t>
            </a:r>
            <a:endParaRPr lang="en-US" sz="3733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82397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89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8DC5C6C-EF4B-D260-33FE-33C97EAA536A}"/>
              </a:ext>
            </a:extLst>
          </p:cNvPr>
          <p:cNvSpPr txBox="1"/>
          <p:nvPr/>
        </p:nvSpPr>
        <p:spPr>
          <a:xfrm>
            <a:off x="693530" y="5870713"/>
            <a:ext cx="6701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Study Material</a:t>
            </a:r>
          </a:p>
        </p:txBody>
      </p:sp>
    </p:spTree>
    <p:extLst>
      <p:ext uri="{BB962C8B-B14F-4D97-AF65-F5344CB8AC3E}">
        <p14:creationId xmlns:p14="http://schemas.microsoft.com/office/powerpoint/2010/main" val="92243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2"/>
          <p:cNvSpPr>
            <a:spLocks noGrp="1"/>
          </p:cNvSpPr>
          <p:nvPr>
            <p:ph type="title"/>
          </p:nvPr>
        </p:nvSpPr>
        <p:spPr>
          <a:noFill/>
          <a:ln w="0">
            <a:noFill/>
          </a:ln>
        </p:spPr>
        <p:txBody>
          <a:bodyPr vert="horz" lIns="0" tIns="121920" rIns="0" bIns="121920" rtlCol="0" anchor="t">
            <a:normAutofit fontScale="90000"/>
          </a:bodyPr>
          <a:lstStyle/>
          <a:p>
            <a:r>
              <a:rPr lang="en" dirty="0"/>
              <a:t>Burp Suite Interception of CLI Tools</a:t>
            </a:r>
            <a:br>
              <a:rPr lang="en" dirty="0"/>
            </a:br>
            <a:endParaRPr lang="en-US" dirty="0"/>
          </a:p>
        </p:txBody>
      </p:sp>
      <p:sp>
        <p:nvSpPr>
          <p:cNvPr id="228" name="PlaceHolder 1"/>
          <p:cNvSpPr>
            <a:spLocks noGrp="1"/>
          </p:cNvSpPr>
          <p:nvPr>
            <p:ph/>
          </p:nvPr>
        </p:nvSpPr>
        <p:spPr>
          <a:noFill/>
          <a:ln w="0">
            <a:noFill/>
          </a:ln>
        </p:spPr>
        <p:txBody>
          <a:bodyPr vert="horz" lIns="0" tIns="121920" rIns="0" bIns="121920" rtlCol="0" anchor="t">
            <a:normAutofit fontScale="98500"/>
          </a:bodyPr>
          <a:lstStyle/>
          <a:p>
            <a:r>
              <a:rPr lang="en-US" dirty="0"/>
              <a:t>Please reference documentation/</a:t>
            </a:r>
            <a:r>
              <a:rPr lang="en-US" dirty="0" err="1"/>
              <a:t>client_setup</a:t>
            </a:r>
            <a:endParaRPr lang="en-US" dirty="0"/>
          </a:p>
          <a:p>
            <a:pPr marL="685800" indent="-457200">
              <a:buFont typeface="Arial" panose="020B0604020202020204" pitchFamily="34" charset="0"/>
              <a:buChar char="•"/>
            </a:pPr>
            <a:r>
              <a:rPr lang="en-US" dirty="0"/>
              <a:t>Burp_linux.md</a:t>
            </a:r>
          </a:p>
          <a:p>
            <a:pPr marL="6858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Note that running Burp inside WSL versus a VM versus your host</a:t>
            </a:r>
          </a:p>
          <a:p>
            <a:pPr marL="685800" indent="-457200">
              <a:buFont typeface="Arial" panose="020B0604020202020204" pitchFamily="34" charset="0"/>
              <a:buChar char="•"/>
            </a:pPr>
            <a:r>
              <a:rPr lang="en-US" dirty="0"/>
              <a:t>The Burp listening port may not be available where you expect</a:t>
            </a:r>
          </a:p>
          <a:p>
            <a:pPr marL="685800" indent="-457200">
              <a:buFont typeface="Arial" panose="020B0604020202020204" pitchFamily="34" charset="0"/>
              <a:buChar char="•"/>
            </a:pPr>
            <a:r>
              <a:rPr lang="en-US" dirty="0"/>
              <a:t>Run it in the same place as the CLI tools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3D6801C-ADDC-8C11-9C22-A82A3A001F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48969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2"/>
          <p:cNvSpPr>
            <a:spLocks noGrp="1"/>
          </p:cNvSpPr>
          <p:nvPr>
            <p:ph/>
          </p:nvPr>
        </p:nvSpPr>
        <p:spPr>
          <a:xfrm>
            <a:off x="415680" y="1536480"/>
            <a:ext cx="11360160" cy="4554720"/>
          </a:xfrm>
          <a:prstGeom prst="rect">
            <a:avLst/>
          </a:prstGeom>
          <a:noFill/>
          <a:ln w="0">
            <a:noFill/>
          </a:ln>
        </p:spPr>
        <p:txBody>
          <a:bodyPr vert="horz" lIns="0" tIns="121920" rIns="0" bIns="121920" rtlCol="0" anchor="t">
            <a:normAutofit lnSpcReduction="10000"/>
          </a:bodyPr>
          <a:lstStyle/>
          <a:p>
            <a:pPr marL="609585"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  <a:tabLst>
                <a:tab pos="0" algn="l"/>
              </a:tabLst>
            </a:pPr>
            <a:r>
              <a:rPr lang="en-US" sz="7200" dirty="0">
                <a:hlinkClick r:id="rId2"/>
              </a:rPr>
              <a:t>https://</a:t>
            </a:r>
            <a:r>
              <a:rPr lang="en-US" sz="7200" dirty="0">
                <a:highlight>
                  <a:srgbClr val="FFFF00"/>
                </a:highlight>
                <a:hlinkClick r:id="rId2"/>
              </a:rPr>
              <a:t>203.0.113.1</a:t>
            </a:r>
            <a:endParaRPr lang="en-US" sz="7200" dirty="0">
              <a:highlight>
                <a:srgbClr val="FFFF00"/>
              </a:highlight>
            </a:endParaRPr>
          </a:p>
          <a:p>
            <a:pPr marL="609585"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  <a:tabLst>
                <a:tab pos="0" algn="l"/>
              </a:tabLst>
            </a:pPr>
            <a:r>
              <a:rPr lang="en-US" sz="7200" dirty="0"/>
              <a:t>+PATH: google-cloud-</a:t>
            </a:r>
            <a:r>
              <a:rPr lang="en-US" sz="7200" dirty="0" err="1"/>
              <a:t>sdk</a:t>
            </a:r>
            <a:r>
              <a:rPr lang="en-US" sz="7200" dirty="0"/>
              <a:t>/bin</a:t>
            </a:r>
          </a:p>
          <a:p>
            <a:pPr marL="609585"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  <a:tabLst>
                <a:tab pos="0" algn="l"/>
              </a:tabLst>
            </a:pPr>
            <a:r>
              <a:rPr lang="en-US" sz="7200" dirty="0" err="1"/>
              <a:t>gcloud</a:t>
            </a:r>
            <a:r>
              <a:rPr lang="en-US" sz="7200" dirty="0"/>
              <a:t> --help</a:t>
            </a:r>
          </a:p>
        </p:txBody>
      </p:sp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vert="horz" lIns="0" tIns="121920" rIns="0" bIns="121920" rtlCol="0" anchor="t">
            <a:normAutofit fontScale="91000"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3733" spc="-1" dirty="0">
                <a:solidFill>
                  <a:schemeClr val="dk1"/>
                </a:solidFill>
                <a:latin typeface="Arial"/>
                <a:ea typeface="Arial"/>
              </a:rPr>
              <a:t>Install the GCloud CLI</a:t>
            </a:r>
            <a:endParaRPr lang="en-US" sz="3733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3A29E-2B5D-DD91-0F21-FF762CD44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80" y="593280"/>
            <a:ext cx="11360160" cy="763200"/>
          </a:xfrm>
        </p:spPr>
        <p:txBody>
          <a:bodyPr/>
          <a:lstStyle/>
          <a:p>
            <a:r>
              <a:rPr lang="en-US" dirty="0"/>
              <a:t>Setup CAZT Simulator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9CEF1D-13FE-21AB-D1FC-2E97895282AF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415925" y="1536700"/>
            <a:ext cx="11360150" cy="4554538"/>
          </a:xfrm>
        </p:spPr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https://github.com/Coalfire-Research/cazt</a:t>
            </a:r>
            <a:endParaRPr lang="en-US" dirty="0"/>
          </a:p>
          <a:p>
            <a:endParaRPr lang="en-US" dirty="0"/>
          </a:p>
          <a:p>
            <a:r>
              <a:rPr lang="en-US" dirty="0"/>
              <a:t>documentation/</a:t>
            </a:r>
            <a:r>
              <a:rPr lang="en-US" dirty="0" err="1"/>
              <a:t>client_setup</a:t>
            </a:r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CAZT-gcloud_lab-command-line_linux.md</a:t>
            </a:r>
          </a:p>
        </p:txBody>
      </p:sp>
    </p:spTree>
    <p:extLst>
      <p:ext uri="{BB962C8B-B14F-4D97-AF65-F5344CB8AC3E}">
        <p14:creationId xmlns:p14="http://schemas.microsoft.com/office/powerpoint/2010/main" val="4083555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643</TotalTime>
  <Words>1089</Words>
  <Application>Microsoft Office PowerPoint</Application>
  <PresentationFormat>Widescreen</PresentationFormat>
  <Paragraphs>167</Paragraphs>
  <Slides>31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Aptos</vt:lpstr>
      <vt:lpstr>Aptos Display</vt:lpstr>
      <vt:lpstr>Arial</vt:lpstr>
      <vt:lpstr>Courier New</vt:lpstr>
      <vt:lpstr>Salesforce Sans</vt:lpstr>
      <vt:lpstr>Office Theme</vt:lpstr>
      <vt:lpstr>Pen-Testing Cloud REST APIs</vt:lpstr>
      <vt:lpstr>About Me</vt:lpstr>
      <vt:lpstr>Workshop Setup</vt:lpstr>
      <vt:lpstr>No Internet / Installer Fails?</vt:lpstr>
      <vt:lpstr>PowerPoint Presentation</vt:lpstr>
      <vt:lpstr>Burp Suite Interception of CLI Tools </vt:lpstr>
      <vt:lpstr>PowerPoint Presentation</vt:lpstr>
      <vt:lpstr>Install the GCloud CLI</vt:lpstr>
      <vt:lpstr>Setup CAZT Simulator</vt:lpstr>
      <vt:lpstr>Alternative: Workshop Hosted Server</vt:lpstr>
      <vt:lpstr>Test Client to Server Connectivity</vt:lpstr>
      <vt:lpstr>Group Work</vt:lpstr>
      <vt:lpstr>PowerPoint Presentation</vt:lpstr>
      <vt:lpstr>Setup OpenStack Simulator</vt:lpstr>
      <vt:lpstr>Alternative: Workshop Hosted OpenStack</vt:lpstr>
      <vt:lpstr>Capture an API into Burp Suite</vt:lpstr>
      <vt:lpstr>Verify Swift Client Works</vt:lpstr>
      <vt:lpstr>Another Test</vt:lpstr>
      <vt:lpstr>PowerPoint Presentation</vt:lpstr>
      <vt:lpstr>Hack It</vt:lpstr>
      <vt:lpstr>Result</vt:lpstr>
      <vt:lpstr>PowerPoint Presentation</vt:lpstr>
      <vt:lpstr>What is a Custom Salesforce App?</vt:lpstr>
      <vt:lpstr>Why Test Custom Salesforce Apps?</vt:lpstr>
      <vt:lpstr>PowerPoint Presentation</vt:lpstr>
      <vt:lpstr>Lightning (LWC) vs Apex</vt:lpstr>
      <vt:lpstr>PowerPoint Presentation</vt:lpstr>
      <vt:lpstr>Group Activity</vt:lpstr>
      <vt:lpstr>PowerPoint Presentation</vt:lpstr>
      <vt:lpstr>Code Review</vt:lpstr>
      <vt:lpstr>Reporting Tips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Rodney Beede</dc:creator>
  <cp:lastModifiedBy>Rodney Beede</cp:lastModifiedBy>
  <cp:revision>129</cp:revision>
  <dcterms:created xsi:type="dcterms:W3CDTF">2025-06-17T13:38:25Z</dcterms:created>
  <dcterms:modified xsi:type="dcterms:W3CDTF">2025-06-28T00:28:02Z</dcterms:modified>
</cp:coreProperties>
</file>