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67" r:id="rId13"/>
    <p:sldId id="270" r:id="rId14"/>
    <p:sldId id="271" r:id="rId15"/>
    <p:sldId id="272" r:id="rId16"/>
    <p:sldId id="273" r:id="rId17"/>
    <p:sldId id="274" r:id="rId18"/>
    <p:sldId id="278" r:id="rId19"/>
    <p:sldId id="276" r:id="rId20"/>
    <p:sldId id="277" r:id="rId21"/>
    <p:sldId id="279" r:id="rId22"/>
    <p:sldId id="280" r:id="rId23"/>
    <p:sldId id="281" r:id="rId24"/>
    <p:sldId id="266" r:id="rId25"/>
    <p:sldId id="282" r:id="rId26"/>
    <p:sldId id="283" r:id="rId27"/>
    <p:sldId id="284" r:id="rId28"/>
    <p:sldId id="285" r:id="rId29"/>
    <p:sldId id="287" r:id="rId30"/>
    <p:sldId id="286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8" r:id="rId40"/>
    <p:sldId id="296" r:id="rId41"/>
    <p:sldId id="297" r:id="rId42"/>
    <p:sldId id="299" r:id="rId43"/>
    <p:sldId id="300" r:id="rId44"/>
    <p:sldId id="301" r:id="rId45"/>
    <p:sldId id="259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C36F-CC4C-4F29-AD91-1ADB86C14F6A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93F7-005E-4CA5-9EBB-8F4731C4C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C36F-CC4C-4F29-AD91-1ADB86C14F6A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93F7-005E-4CA5-9EBB-8F4731C4C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C36F-CC4C-4F29-AD91-1ADB86C14F6A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93F7-005E-4CA5-9EBB-8F4731C4C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C36F-CC4C-4F29-AD91-1ADB86C14F6A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93F7-005E-4CA5-9EBB-8F4731C4C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C36F-CC4C-4F29-AD91-1ADB86C14F6A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93F7-005E-4CA5-9EBB-8F4731C4C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C36F-CC4C-4F29-AD91-1ADB86C14F6A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93F7-005E-4CA5-9EBB-8F4731C4C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C36F-CC4C-4F29-AD91-1ADB86C14F6A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93F7-005E-4CA5-9EBB-8F4731C4C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C36F-CC4C-4F29-AD91-1ADB86C14F6A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3893F7-005E-4CA5-9EBB-8F4731C4C8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C36F-CC4C-4F29-AD91-1ADB86C14F6A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93F7-005E-4CA5-9EBB-8F4731C4C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C36F-CC4C-4F29-AD91-1ADB86C14F6A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33893F7-005E-4CA5-9EBB-8F4731C4C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E85C36F-CC4C-4F29-AD91-1ADB86C14F6A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93F7-005E-4CA5-9EBB-8F4731C4C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E85C36F-CC4C-4F29-AD91-1ADB86C14F6A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33893F7-005E-4CA5-9EBB-8F4731C4C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dzone.com/articles/persisting-entity-class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ibernate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jboss.org/hibernate/core/3.6/reference/en-US/html_single/#tutorial-firstapp-helper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jboss.org/hibernate/core/3.6/reference/en-US/html/queryhql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jboss.org/hibernate/core/3.6/reference/en-US/html_single/#objectstate-querying" TargetMode="External"/><Relationship Id="rId2" Type="http://schemas.openxmlformats.org/officeDocument/2006/relationships/hyperlink" Target="http://docs.jboss.org/hibernate/core/3.6/reference/en-US/html_single/#querycriteri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jboss.org/hibernate/core/3.6/reference/en-US/html_single/" TargetMode="External"/><Relationship Id="rId2" Type="http://schemas.openxmlformats.org/officeDocument/2006/relationships/hyperlink" Target="http://docs.jboss.org/hibernate/core/3.6/quickstart/en-US/html_singl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jcp.org/en/jsr/detail?id=30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jboss.org/hibernate/core/3.6/quickstart/en-US/html_single/" TargetMode="External"/><Relationship Id="rId2" Type="http://schemas.openxmlformats.org/officeDocument/2006/relationships/hyperlink" Target="http://www.hibernate.org/download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odneybeede.com/Java_Hibernate_3__Maven_2__and_pom_xml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066800"/>
            <a:ext cx="6667500" cy="914400"/>
          </a:xfrm>
        </p:spPr>
        <p:txBody>
          <a:bodyPr>
            <a:noAutofit/>
          </a:bodyPr>
          <a:lstStyle/>
          <a:p>
            <a:pPr algn="ctr"/>
            <a:r>
              <a:rPr lang="en-US" sz="8800" dirty="0" smtClean="0"/>
              <a:t>Hibernate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2209800"/>
            <a:ext cx="51816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Relational Persistence for Java and .NET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4876800"/>
            <a:ext cx="548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Presentation by Rodney </a:t>
            </a:r>
            <a:r>
              <a:rPr lang="en-US" dirty="0" err="1" smtClean="0"/>
              <a:t>Beede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CSCI 5448 </a:t>
            </a:r>
            <a:r>
              <a:rPr lang="en-US" dirty="0" smtClean="0"/>
              <a:t>– Object Oriented Analysis and </a:t>
            </a:r>
            <a:r>
              <a:rPr lang="en-US" dirty="0" smtClean="0"/>
              <a:t>Design</a:t>
            </a:r>
          </a:p>
          <a:p>
            <a:r>
              <a:rPr lang="en-US" dirty="0" smtClean="0"/>
              <a:t>University </a:t>
            </a:r>
            <a:r>
              <a:rPr lang="en-US" dirty="0" smtClean="0"/>
              <a:t>of </a:t>
            </a:r>
            <a:r>
              <a:rPr lang="en-US" dirty="0" smtClean="0"/>
              <a:t>Colorado, </a:t>
            </a:r>
            <a:r>
              <a:rPr lang="en-US" dirty="0" smtClean="0"/>
              <a:t>2011-11-04</a:t>
            </a:r>
          </a:p>
          <a:p>
            <a:endParaRPr lang="en-US" dirty="0" smtClean="0"/>
          </a:p>
          <a:p>
            <a:r>
              <a:rPr lang="en-US" dirty="0" err="1" smtClean="0"/>
              <a:t>contactme@nospam@rodneybeede</a:t>
            </a:r>
            <a:r>
              <a:rPr lang="en-US" dirty="0" smtClean="0"/>
              <a:t>[D0t]com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376864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 Class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attributes</a:t>
            </a:r>
          </a:p>
          <a:p>
            <a:pPr lvl="1"/>
            <a:r>
              <a:rPr lang="en-US" dirty="0" smtClean="0"/>
              <a:t>Hibernate uses reflection to populate</a:t>
            </a:r>
          </a:p>
          <a:p>
            <a:pPr lvl="1"/>
            <a:r>
              <a:rPr lang="en-US" dirty="0" smtClean="0"/>
              <a:t>Can be private or whatever</a:t>
            </a:r>
          </a:p>
          <a:p>
            <a:r>
              <a:rPr lang="en-US" dirty="0" smtClean="0"/>
              <a:t>Class requirements</a:t>
            </a:r>
          </a:p>
          <a:p>
            <a:pPr lvl="1"/>
            <a:r>
              <a:rPr lang="en-US" dirty="0" smtClean="0"/>
              <a:t>Default constructor (private or whatever)</a:t>
            </a:r>
          </a:p>
          <a:p>
            <a:pPr lvl="2"/>
            <a:r>
              <a:rPr lang="en-US" dirty="0" smtClean="0"/>
              <a:t>“However, package or public visibility is required for runtime proxy generation and efficient data retrieval without </a:t>
            </a:r>
            <a:r>
              <a:rPr lang="en-US" dirty="0" err="1" smtClean="0"/>
              <a:t>bytecode</a:t>
            </a:r>
            <a:r>
              <a:rPr lang="en-US" dirty="0" smtClean="0"/>
              <a:t> instrumentation.”</a:t>
            </a:r>
          </a:p>
          <a:p>
            <a:r>
              <a:rPr lang="en-US" dirty="0" err="1" smtClean="0"/>
              <a:t>JavaBean</a:t>
            </a:r>
            <a:r>
              <a:rPr lang="en-US" dirty="0" smtClean="0"/>
              <a:t> pattern common</a:t>
            </a:r>
          </a:p>
          <a:p>
            <a:pPr lvl="1"/>
            <a:r>
              <a:rPr lang="en-US" dirty="0" smtClean="0"/>
              <a:t>Not required though but easier</a:t>
            </a:r>
          </a:p>
          <a:p>
            <a:r>
              <a:rPr lang="en-US" dirty="0" smtClean="0"/>
              <a:t>3 methods of serialization definition</a:t>
            </a:r>
          </a:p>
          <a:p>
            <a:pPr lvl="1"/>
            <a:r>
              <a:rPr lang="en-US" dirty="0" smtClean="0"/>
              <a:t>Following slides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Hibernate Annotation Mappings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Annotations in code</a:t>
            </a:r>
          </a:p>
          <a:p>
            <a:pPr lvl="1"/>
            <a:r>
              <a:rPr lang="en-US" dirty="0" smtClean="0"/>
              <a:t>Beginning of class</a:t>
            </a:r>
          </a:p>
          <a:p>
            <a:pPr lvl="1"/>
            <a:r>
              <a:rPr lang="en-US" dirty="0" smtClean="0"/>
              <a:t>Indicate class is Entity</a:t>
            </a:r>
          </a:p>
          <a:p>
            <a:pPr lvl="2"/>
            <a:r>
              <a:rPr lang="en-US" dirty="0" smtClean="0"/>
              <a:t>Class doesn’t have to implement </a:t>
            </a:r>
            <a:r>
              <a:rPr lang="en-US" dirty="0" err="1" smtClean="0"/>
              <a:t>java.lang.Serializable</a:t>
            </a:r>
            <a:endParaRPr lang="en-US" dirty="0" smtClean="0"/>
          </a:p>
          <a:p>
            <a:pPr lvl="1"/>
            <a:r>
              <a:rPr lang="en-US" dirty="0" smtClean="0"/>
              <a:t>Define database table</a:t>
            </a:r>
          </a:p>
          <a:p>
            <a:pPr lvl="1"/>
            <a:r>
              <a:rPr lang="en-US" dirty="0" smtClean="0"/>
              <a:t>Define which attributes to map to columns</a:t>
            </a:r>
          </a:p>
          <a:p>
            <a:pPr lvl="2"/>
            <a:r>
              <a:rPr lang="en-US" dirty="0" smtClean="0"/>
              <a:t>Supports auto-increment IDs too</a:t>
            </a:r>
          </a:p>
          <a:p>
            <a:pPr lvl="2"/>
            <a:r>
              <a:rPr lang="en-US" dirty="0" smtClean="0"/>
              <a:t>Can dictate value restrictions (not null, etc)</a:t>
            </a:r>
          </a:p>
          <a:p>
            <a:pPr lvl="2"/>
            <a:r>
              <a:rPr lang="en-US" dirty="0" smtClean="0"/>
              <a:t>Can dictate value storage type</a:t>
            </a:r>
          </a:p>
          <a:p>
            <a:r>
              <a:rPr lang="en-US" dirty="0" smtClean="0"/>
              <a:t>Existed before JPA standard (later slides)</a:t>
            </a:r>
          </a:p>
          <a:p>
            <a:r>
              <a:rPr lang="en-US" dirty="0" smtClean="0"/>
              <a:t>Doesn’t require a separate hbm.xml mapping </a:t>
            </a:r>
            <a:r>
              <a:rPr lang="en-US" dirty="0" smtClean="0"/>
              <a:t>file (discussed later)</a:t>
            </a:r>
            <a:endParaRPr lang="en-US" dirty="0" smtClean="0"/>
          </a:p>
          <a:p>
            <a:pPr lvl="1"/>
            <a:r>
              <a:rPr lang="en-US" dirty="0" smtClean="0"/>
              <a:t>But is tied to code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Hibernate Annotation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@Entity</a:t>
            </a:r>
          </a:p>
          <a:p>
            <a:pPr>
              <a:buNone/>
            </a:pPr>
            <a:r>
              <a:rPr lang="en-US" dirty="0" smtClean="0"/>
              <a:t>@Table( name = "EVENTS" )</a:t>
            </a:r>
          </a:p>
          <a:p>
            <a:pPr>
              <a:buNone/>
            </a:pPr>
            <a:r>
              <a:rPr lang="en-US" dirty="0" smtClean="0"/>
              <a:t>public class Event {</a:t>
            </a:r>
          </a:p>
          <a:p>
            <a:pPr>
              <a:buNone/>
            </a:pPr>
            <a:r>
              <a:rPr lang="en-US" dirty="0" smtClean="0"/>
              <a:t>    private Long id;</a:t>
            </a:r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	@Id</a:t>
            </a:r>
          </a:p>
          <a:p>
            <a:pPr>
              <a:buNone/>
            </a:pPr>
            <a:r>
              <a:rPr lang="en-US" dirty="0" smtClean="0"/>
              <a:t>	@</a:t>
            </a:r>
            <a:r>
              <a:rPr lang="en-US" dirty="0" err="1" smtClean="0"/>
              <a:t>GeneratedValue</a:t>
            </a:r>
            <a:r>
              <a:rPr lang="en-US" dirty="0" smtClean="0"/>
              <a:t>(generator="increment”</a:t>
            </a:r>
          </a:p>
          <a:p>
            <a:pPr>
              <a:buNone/>
            </a:pPr>
            <a:r>
              <a:rPr lang="en-US" dirty="0" smtClean="0"/>
              <a:t>	@</a:t>
            </a:r>
            <a:r>
              <a:rPr lang="en-US" dirty="0" err="1" smtClean="0"/>
              <a:t>GenericGenerator</a:t>
            </a:r>
            <a:r>
              <a:rPr lang="en-US" dirty="0" smtClean="0"/>
              <a:t>(name="increment", strategy = "increment")</a:t>
            </a:r>
          </a:p>
          <a:p>
            <a:pPr>
              <a:buNone/>
            </a:pPr>
            <a:r>
              <a:rPr lang="en-US" dirty="0" smtClean="0"/>
              <a:t>	public Long </a:t>
            </a:r>
            <a:r>
              <a:rPr lang="en-US" dirty="0" err="1" smtClean="0"/>
              <a:t>getId</a:t>
            </a:r>
            <a:r>
              <a:rPr lang="en-US" dirty="0" smtClean="0"/>
              <a:t>() {  return id;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@Temporal(</a:t>
            </a:r>
            <a:r>
              <a:rPr lang="en-US" dirty="0" err="1" smtClean="0"/>
              <a:t>TemporalType.TIMESTAMP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@Column(name = "EVENT_DATE")    </a:t>
            </a:r>
          </a:p>
          <a:p>
            <a:pPr>
              <a:buNone/>
            </a:pPr>
            <a:r>
              <a:rPr lang="en-US" dirty="0" smtClean="0"/>
              <a:t>	public Date </a:t>
            </a:r>
            <a:r>
              <a:rPr lang="en-US" dirty="0" err="1" smtClean="0"/>
              <a:t>getDate</a:t>
            </a:r>
            <a:r>
              <a:rPr lang="en-US" dirty="0" smtClean="0"/>
              <a:t>() { return date;    }   </a:t>
            </a:r>
          </a:p>
          <a:p>
            <a:pPr>
              <a:buNone/>
            </a:pPr>
            <a:r>
              <a:rPr lang="en-US" dirty="0" smtClean="0"/>
              <a:t>	public void </a:t>
            </a:r>
            <a:r>
              <a:rPr lang="en-US" dirty="0" err="1" smtClean="0"/>
              <a:t>setDate</a:t>
            </a:r>
            <a:r>
              <a:rPr lang="en-US" dirty="0" smtClean="0"/>
              <a:t>(Date </a:t>
            </a:r>
            <a:r>
              <a:rPr lang="en-US" dirty="0" err="1" smtClean="0"/>
              <a:t>date</a:t>
            </a:r>
            <a:r>
              <a:rPr lang="en-US" dirty="0" smtClean="0"/>
              <a:t>) { </a:t>
            </a:r>
            <a:r>
              <a:rPr lang="en-US" dirty="0" err="1" smtClean="0"/>
              <a:t>this.date</a:t>
            </a:r>
            <a:r>
              <a:rPr lang="en-US" dirty="0" smtClean="0"/>
              <a:t> = date;    }</a:t>
            </a:r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Hibernate Annotation Example </a:t>
            </a:r>
            <a:r>
              <a:rPr lang="en-US" sz="3600" i="1" dirty="0" smtClean="0"/>
              <a:t>(2)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@Entity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@Table( name = "EVENTS" )</a:t>
            </a:r>
          </a:p>
          <a:p>
            <a:pPr>
              <a:buNone/>
            </a:pPr>
            <a:r>
              <a:rPr lang="en-US" dirty="0" smtClean="0"/>
              <a:t>public class Event {</a:t>
            </a:r>
          </a:p>
          <a:p>
            <a:pPr>
              <a:buNone/>
            </a:pPr>
            <a:r>
              <a:rPr lang="en-US" dirty="0" smtClean="0"/>
              <a:t>    private Long id;</a:t>
            </a:r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	@Id</a:t>
            </a:r>
          </a:p>
          <a:p>
            <a:pPr>
              <a:buNone/>
            </a:pPr>
            <a:r>
              <a:rPr lang="en-US" dirty="0" smtClean="0"/>
              <a:t>	@</a:t>
            </a:r>
            <a:r>
              <a:rPr lang="en-US" dirty="0" err="1" smtClean="0"/>
              <a:t>GeneratedValue</a:t>
            </a:r>
            <a:r>
              <a:rPr lang="en-US" dirty="0" smtClean="0"/>
              <a:t>(generator="increment”</a:t>
            </a:r>
          </a:p>
          <a:p>
            <a:pPr>
              <a:buNone/>
            </a:pPr>
            <a:r>
              <a:rPr lang="en-US" dirty="0" smtClean="0"/>
              <a:t>	@</a:t>
            </a:r>
            <a:r>
              <a:rPr lang="en-US" dirty="0" err="1" smtClean="0"/>
              <a:t>GenericGenerator</a:t>
            </a:r>
            <a:r>
              <a:rPr lang="en-US" dirty="0" smtClean="0"/>
              <a:t>(name="increment", strategy = "increment")</a:t>
            </a:r>
          </a:p>
          <a:p>
            <a:pPr>
              <a:buNone/>
            </a:pPr>
            <a:r>
              <a:rPr lang="en-US" dirty="0" smtClean="0"/>
              <a:t>	public Long </a:t>
            </a:r>
            <a:r>
              <a:rPr lang="en-US" dirty="0" err="1" smtClean="0"/>
              <a:t>getId</a:t>
            </a:r>
            <a:r>
              <a:rPr lang="en-US" dirty="0" smtClean="0"/>
              <a:t>() {  return id;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@Temporal(</a:t>
            </a:r>
            <a:r>
              <a:rPr lang="en-US" dirty="0" err="1" smtClean="0"/>
              <a:t>TemporalType.TIMESTAMP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@Column(name = "EVENT_DATE")    </a:t>
            </a:r>
          </a:p>
          <a:p>
            <a:pPr>
              <a:buNone/>
            </a:pPr>
            <a:r>
              <a:rPr lang="en-US" dirty="0" smtClean="0"/>
              <a:t>	public Date </a:t>
            </a:r>
            <a:r>
              <a:rPr lang="en-US" dirty="0" err="1" smtClean="0"/>
              <a:t>getDate</a:t>
            </a:r>
            <a:r>
              <a:rPr lang="en-US" dirty="0" smtClean="0"/>
              <a:t>() { return date;    }   </a:t>
            </a:r>
          </a:p>
          <a:p>
            <a:pPr>
              <a:buNone/>
            </a:pPr>
            <a:r>
              <a:rPr lang="en-US" dirty="0" smtClean="0"/>
              <a:t>	public void </a:t>
            </a:r>
            <a:r>
              <a:rPr lang="en-US" dirty="0" err="1" smtClean="0"/>
              <a:t>setDate</a:t>
            </a:r>
            <a:r>
              <a:rPr lang="en-US" dirty="0" smtClean="0"/>
              <a:t>(Date </a:t>
            </a:r>
            <a:r>
              <a:rPr lang="en-US" dirty="0" err="1" smtClean="0"/>
              <a:t>date</a:t>
            </a:r>
            <a:r>
              <a:rPr lang="en-US" dirty="0" smtClean="0"/>
              <a:t>) { </a:t>
            </a:r>
            <a:r>
              <a:rPr lang="en-US" dirty="0" err="1" smtClean="0"/>
              <a:t>this.date</a:t>
            </a:r>
            <a:r>
              <a:rPr lang="en-US" dirty="0" smtClean="0"/>
              <a:t> = date;    }</a:t>
            </a:r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4572000" y="1447800"/>
            <a:ext cx="3810000" cy="1295400"/>
          </a:xfrm>
          <a:prstGeom prst="wedgeRoundRectCallout">
            <a:avLst>
              <a:gd name="adj1" fmla="val -87173"/>
              <a:gd name="adj2" fmla="val -54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Tells hibernate this goes into the EVENTS table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Hibernate Annotation Example </a:t>
            </a:r>
            <a:r>
              <a:rPr lang="en-US" sz="3600" i="1" dirty="0" smtClean="0"/>
              <a:t>(3)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@Entity</a:t>
            </a:r>
          </a:p>
          <a:p>
            <a:pPr>
              <a:buNone/>
            </a:pPr>
            <a:r>
              <a:rPr lang="en-US" dirty="0" smtClean="0"/>
              <a:t>@Table( name = "EVENTS" )</a:t>
            </a:r>
          </a:p>
          <a:p>
            <a:pPr>
              <a:buNone/>
            </a:pPr>
            <a:r>
              <a:rPr lang="en-US" dirty="0" smtClean="0"/>
              <a:t>public class Event {</a:t>
            </a:r>
          </a:p>
          <a:p>
            <a:pPr>
              <a:buNone/>
            </a:pPr>
            <a:r>
              <a:rPr lang="en-US" dirty="0" smtClean="0"/>
              <a:t>    private Long id;</a:t>
            </a:r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@Id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@</a:t>
            </a:r>
            <a:r>
              <a:rPr lang="en-US" dirty="0" err="1" smtClean="0">
                <a:solidFill>
                  <a:srgbClr val="FF0000"/>
                </a:solidFill>
              </a:rPr>
              <a:t>GeneratedValue</a:t>
            </a:r>
            <a:r>
              <a:rPr lang="en-US" dirty="0" smtClean="0">
                <a:solidFill>
                  <a:srgbClr val="FF0000"/>
                </a:solidFill>
              </a:rPr>
              <a:t>(generator="increment”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@</a:t>
            </a:r>
            <a:r>
              <a:rPr lang="en-US" dirty="0" err="1" smtClean="0">
                <a:solidFill>
                  <a:srgbClr val="FF0000"/>
                </a:solidFill>
              </a:rPr>
              <a:t>GenericGenerator</a:t>
            </a:r>
            <a:r>
              <a:rPr lang="en-US" dirty="0" smtClean="0">
                <a:solidFill>
                  <a:srgbClr val="FF0000"/>
                </a:solidFill>
              </a:rPr>
              <a:t>(name="increment", strategy = "increment")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public Long </a:t>
            </a:r>
            <a:r>
              <a:rPr lang="en-US" dirty="0" err="1" smtClean="0">
                <a:solidFill>
                  <a:srgbClr val="FF0000"/>
                </a:solidFill>
              </a:rPr>
              <a:t>getId</a:t>
            </a:r>
            <a:r>
              <a:rPr lang="en-US" dirty="0" smtClean="0">
                <a:solidFill>
                  <a:srgbClr val="FF0000"/>
                </a:solidFill>
              </a:rPr>
              <a:t>() {  return id;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@Temporal(</a:t>
            </a:r>
            <a:r>
              <a:rPr lang="en-US" dirty="0" err="1" smtClean="0"/>
              <a:t>TemporalType.TIMESTAMP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@Column(name = "EVENT_DATE")    </a:t>
            </a:r>
          </a:p>
          <a:p>
            <a:pPr>
              <a:buNone/>
            </a:pPr>
            <a:r>
              <a:rPr lang="en-US" dirty="0" smtClean="0"/>
              <a:t>	public Date </a:t>
            </a:r>
            <a:r>
              <a:rPr lang="en-US" dirty="0" err="1" smtClean="0"/>
              <a:t>getDate</a:t>
            </a:r>
            <a:r>
              <a:rPr lang="en-US" dirty="0" smtClean="0"/>
              <a:t>() { return date;    }   </a:t>
            </a:r>
          </a:p>
          <a:p>
            <a:pPr>
              <a:buNone/>
            </a:pPr>
            <a:r>
              <a:rPr lang="en-US" dirty="0" smtClean="0"/>
              <a:t>	public void </a:t>
            </a:r>
            <a:r>
              <a:rPr lang="en-US" dirty="0" err="1" smtClean="0"/>
              <a:t>setDate</a:t>
            </a:r>
            <a:r>
              <a:rPr lang="en-US" dirty="0" smtClean="0"/>
              <a:t>(Date </a:t>
            </a:r>
            <a:r>
              <a:rPr lang="en-US" dirty="0" err="1" smtClean="0"/>
              <a:t>date</a:t>
            </a:r>
            <a:r>
              <a:rPr lang="en-US" dirty="0" smtClean="0"/>
              <a:t>) { </a:t>
            </a:r>
            <a:r>
              <a:rPr lang="en-US" dirty="0" err="1" smtClean="0"/>
              <a:t>this.date</a:t>
            </a:r>
            <a:r>
              <a:rPr lang="en-US" dirty="0" smtClean="0"/>
              <a:t> = date;    }</a:t>
            </a:r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4572000" y="1447800"/>
            <a:ext cx="3810000" cy="1295400"/>
          </a:xfrm>
          <a:prstGeom prst="wedgeRoundRectCallout">
            <a:avLst>
              <a:gd name="adj1" fmla="val -128833"/>
              <a:gd name="adj2" fmla="val 784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Tells hibernate that this is an auto generated field for the database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Hibernate Annotation Example </a:t>
            </a:r>
            <a:r>
              <a:rPr lang="en-US" sz="3600" i="1" dirty="0" smtClean="0"/>
              <a:t>(4)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@Entity</a:t>
            </a:r>
          </a:p>
          <a:p>
            <a:pPr>
              <a:buNone/>
            </a:pPr>
            <a:r>
              <a:rPr lang="en-US" dirty="0" smtClean="0"/>
              <a:t>@Table( name = "EVENTS" )</a:t>
            </a:r>
          </a:p>
          <a:p>
            <a:pPr>
              <a:buNone/>
            </a:pPr>
            <a:r>
              <a:rPr lang="en-US" dirty="0" smtClean="0"/>
              <a:t>public class Event {</a:t>
            </a:r>
          </a:p>
          <a:p>
            <a:pPr>
              <a:buNone/>
            </a:pPr>
            <a:r>
              <a:rPr lang="en-US" dirty="0" smtClean="0"/>
              <a:t>    private Long id;</a:t>
            </a:r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	@Id</a:t>
            </a:r>
          </a:p>
          <a:p>
            <a:pPr>
              <a:buNone/>
            </a:pPr>
            <a:r>
              <a:rPr lang="en-US" dirty="0" smtClean="0"/>
              <a:t>	@</a:t>
            </a:r>
            <a:r>
              <a:rPr lang="en-US" dirty="0" err="1" smtClean="0"/>
              <a:t>GeneratedValue</a:t>
            </a:r>
            <a:r>
              <a:rPr lang="en-US" dirty="0" smtClean="0"/>
              <a:t>(generator="increment”</a:t>
            </a:r>
          </a:p>
          <a:p>
            <a:pPr>
              <a:buNone/>
            </a:pPr>
            <a:r>
              <a:rPr lang="en-US" dirty="0" smtClean="0"/>
              <a:t>	@</a:t>
            </a:r>
            <a:r>
              <a:rPr lang="en-US" dirty="0" err="1" smtClean="0"/>
              <a:t>GenericGenerator</a:t>
            </a:r>
            <a:r>
              <a:rPr lang="en-US" dirty="0" smtClean="0"/>
              <a:t>(name="increment", strategy = "increment")</a:t>
            </a:r>
          </a:p>
          <a:p>
            <a:pPr>
              <a:buNone/>
            </a:pPr>
            <a:r>
              <a:rPr lang="en-US" dirty="0" smtClean="0"/>
              <a:t>	public Long </a:t>
            </a:r>
            <a:r>
              <a:rPr lang="en-US" dirty="0" err="1" smtClean="0"/>
              <a:t>getId</a:t>
            </a:r>
            <a:r>
              <a:rPr lang="en-US" dirty="0" smtClean="0"/>
              <a:t>() {  return id;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@Temporal(</a:t>
            </a:r>
            <a:r>
              <a:rPr lang="en-US" dirty="0" err="1" smtClean="0"/>
              <a:t>TemporalType.TIMESTAMP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@Column(name = "EVENT_DATE")    </a:t>
            </a:r>
          </a:p>
          <a:p>
            <a:pPr>
              <a:buNone/>
            </a:pPr>
            <a:r>
              <a:rPr lang="en-US" dirty="0" smtClean="0"/>
              <a:t>	public Date </a:t>
            </a:r>
            <a:r>
              <a:rPr lang="en-US" dirty="0" err="1" smtClean="0"/>
              <a:t>getDate</a:t>
            </a:r>
            <a:r>
              <a:rPr lang="en-US" dirty="0" smtClean="0"/>
              <a:t>() { return date;    }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public void </a:t>
            </a:r>
            <a:r>
              <a:rPr lang="en-US" dirty="0" err="1" smtClean="0">
                <a:solidFill>
                  <a:srgbClr val="FF0000"/>
                </a:solidFill>
              </a:rPr>
              <a:t>setDate</a:t>
            </a:r>
            <a:r>
              <a:rPr lang="en-US" dirty="0" smtClean="0">
                <a:solidFill>
                  <a:srgbClr val="FF0000"/>
                </a:solidFill>
              </a:rPr>
              <a:t>(Date </a:t>
            </a:r>
            <a:r>
              <a:rPr lang="en-US" dirty="0" err="1" smtClean="0">
                <a:solidFill>
                  <a:srgbClr val="FF0000"/>
                </a:solidFill>
              </a:rPr>
              <a:t>date</a:t>
            </a:r>
            <a:r>
              <a:rPr lang="en-US" dirty="0" smtClean="0">
                <a:solidFill>
                  <a:srgbClr val="FF0000"/>
                </a:solidFill>
              </a:rPr>
              <a:t>) { </a:t>
            </a:r>
            <a:r>
              <a:rPr lang="en-US" dirty="0" err="1" smtClean="0">
                <a:solidFill>
                  <a:srgbClr val="FF0000"/>
                </a:solidFill>
              </a:rPr>
              <a:t>this.date</a:t>
            </a:r>
            <a:r>
              <a:rPr lang="en-US" dirty="0" smtClean="0">
                <a:solidFill>
                  <a:srgbClr val="FF0000"/>
                </a:solidFill>
              </a:rPr>
              <a:t> = date;    }</a:t>
            </a:r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4572000" y="1295400"/>
            <a:ext cx="3810000" cy="1447800"/>
          </a:xfrm>
          <a:prstGeom prst="wedgeRoundRectCallout">
            <a:avLst>
              <a:gd name="adj1" fmla="val -40532"/>
              <a:gd name="adj2" fmla="val 2012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 that you don’t need any annotations on the actual private fields or setters if you use the standard </a:t>
            </a:r>
            <a:r>
              <a:rPr lang="en-US" dirty="0" err="1" smtClean="0"/>
              <a:t>JavaBean</a:t>
            </a:r>
            <a:r>
              <a:rPr lang="en-US" dirty="0" smtClean="0"/>
              <a:t> pattern.</a:t>
            </a:r>
          </a:p>
          <a:p>
            <a:pPr algn="ctr"/>
            <a:r>
              <a:rPr lang="en-US" dirty="0" smtClean="0"/>
              <a:t>The getter defines it.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Hibernate Annotation Example </a:t>
            </a:r>
            <a:r>
              <a:rPr lang="en-US" sz="3600" i="1" dirty="0" smtClean="0"/>
              <a:t>(5)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@Entity</a:t>
            </a:r>
          </a:p>
          <a:p>
            <a:pPr>
              <a:buNone/>
            </a:pPr>
            <a:r>
              <a:rPr lang="en-US" dirty="0" smtClean="0"/>
              <a:t>@Table( name = "EVENTS" )</a:t>
            </a:r>
          </a:p>
          <a:p>
            <a:pPr>
              <a:buNone/>
            </a:pPr>
            <a:r>
              <a:rPr lang="en-US" dirty="0" smtClean="0"/>
              <a:t>public class Event {</a:t>
            </a:r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private String title;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public String </a:t>
            </a:r>
            <a:r>
              <a:rPr lang="en-US" dirty="0" err="1" smtClean="0"/>
              <a:t>getTitle</a:t>
            </a:r>
            <a:r>
              <a:rPr lang="en-US" dirty="0" smtClean="0"/>
              <a:t>() {	return title;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public void </a:t>
            </a:r>
            <a:r>
              <a:rPr lang="en-US" dirty="0" err="1" smtClean="0"/>
              <a:t>setTitle</a:t>
            </a:r>
            <a:r>
              <a:rPr lang="en-US" dirty="0" smtClean="0"/>
              <a:t>(String title) {	</a:t>
            </a:r>
            <a:r>
              <a:rPr lang="en-US" dirty="0" err="1" smtClean="0"/>
              <a:t>this.title</a:t>
            </a:r>
            <a:r>
              <a:rPr lang="en-US" dirty="0" smtClean="0"/>
              <a:t> = title;    }</a:t>
            </a:r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4572000" y="1447800"/>
            <a:ext cx="3810000" cy="1295400"/>
          </a:xfrm>
          <a:prstGeom prst="wedgeRoundRectCallout">
            <a:avLst>
              <a:gd name="adj1" fmla="val -76306"/>
              <a:gd name="adj2" fmla="val 951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Also note that this is automatically stored with a column name of “title” so we didn’t have to add any annotations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Became </a:t>
            </a:r>
            <a:r>
              <a:rPr lang="en-US" dirty="0" smtClean="0"/>
              <a:t>standard</a:t>
            </a:r>
            <a:endParaRPr lang="en-US" dirty="0" smtClean="0"/>
          </a:p>
          <a:p>
            <a:pPr lvl="1"/>
            <a:r>
              <a:rPr lang="en-US" dirty="0" smtClean="0"/>
              <a:t>Came after Hibernate annotations</a:t>
            </a:r>
          </a:p>
          <a:p>
            <a:r>
              <a:rPr lang="en-US" dirty="0" smtClean="0"/>
              <a:t>Works almost like Hibernate annotations</a:t>
            </a:r>
          </a:p>
          <a:p>
            <a:pPr lvl="1"/>
            <a:r>
              <a:rPr lang="en-US" dirty="0" smtClean="0"/>
              <a:t>Requires “META-INF/persistence.xml” file</a:t>
            </a:r>
          </a:p>
          <a:p>
            <a:pPr lvl="2"/>
            <a:r>
              <a:rPr lang="en-US" dirty="0" smtClean="0"/>
              <a:t>Defines data source configuration</a:t>
            </a:r>
          </a:p>
          <a:p>
            <a:pPr lvl="2"/>
            <a:r>
              <a:rPr lang="en-US" dirty="0" err="1" smtClean="0"/>
              <a:t>HibernatePersistence</a:t>
            </a:r>
            <a:r>
              <a:rPr lang="en-US" dirty="0" smtClean="0"/>
              <a:t> provider</a:t>
            </a:r>
          </a:p>
          <a:p>
            <a:pPr lvl="3"/>
            <a:r>
              <a:rPr lang="en-US" dirty="0" smtClean="0"/>
              <a:t>Auto-detects any annotated classes</a:t>
            </a:r>
          </a:p>
          <a:p>
            <a:pPr lvl="3"/>
            <a:r>
              <a:rPr lang="en-US" dirty="0" smtClean="0"/>
              <a:t>Auto-detects any hbm.xml class mapping </a:t>
            </a:r>
            <a:r>
              <a:rPr lang="en-US" dirty="0" smtClean="0"/>
              <a:t>files</a:t>
            </a:r>
          </a:p>
          <a:p>
            <a:pPr lvl="4"/>
            <a:r>
              <a:rPr lang="en-US" dirty="0" smtClean="0"/>
              <a:t>(later </a:t>
            </a:r>
            <a:r>
              <a:rPr lang="en-US" dirty="0" smtClean="0"/>
              <a:t>slides)</a:t>
            </a:r>
          </a:p>
          <a:p>
            <a:pPr lvl="3"/>
            <a:r>
              <a:rPr lang="en-US" dirty="0" smtClean="0"/>
              <a:t>Allows explicit class loading for mapping</a:t>
            </a:r>
          </a:p>
          <a:p>
            <a:r>
              <a:rPr lang="en-US" dirty="0" smtClean="0"/>
              <a:t>Annotation syntax</a:t>
            </a:r>
          </a:p>
          <a:p>
            <a:pPr lvl="1"/>
            <a:r>
              <a:rPr lang="en-US" dirty="0" smtClean="0"/>
              <a:t>Same as Hibernate</a:t>
            </a:r>
          </a:p>
          <a:p>
            <a:pPr lvl="1"/>
            <a:r>
              <a:rPr lang="en-US" dirty="0" smtClean="0"/>
              <a:t>Hibernate has a few extensions (see docs)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 2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JPA 2 XML</a:t>
            </a:r>
          </a:p>
          <a:p>
            <a:pPr lvl="1"/>
            <a:r>
              <a:rPr lang="en-US" sz="2400" dirty="0" smtClean="0"/>
              <a:t>like </a:t>
            </a:r>
            <a:r>
              <a:rPr lang="en-US" sz="2400" dirty="0" err="1" smtClean="0"/>
              <a:t>Hibernate’s</a:t>
            </a:r>
            <a:r>
              <a:rPr lang="en-US" sz="2400" dirty="0" smtClean="0"/>
              <a:t> hbm.xml discussed later</a:t>
            </a:r>
          </a:p>
          <a:p>
            <a:r>
              <a:rPr lang="en-US" sz="2800" dirty="0" smtClean="0"/>
              <a:t>Separate from code unlike in-line </a:t>
            </a:r>
            <a:r>
              <a:rPr lang="en-US" sz="2800" dirty="0" smtClean="0"/>
              <a:t>annotations</a:t>
            </a:r>
            <a:endParaRPr lang="en-US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4938" y="3457575"/>
            <a:ext cx="633412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581400" y="6553200"/>
            <a:ext cx="411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hlinkClick r:id="rId3"/>
              </a:rPr>
              <a:t>http://java.dzone.com/articles/persisting-entity-classes</a:t>
            </a:r>
            <a:endParaRPr lang="en-US" sz="1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Hibernate *.</a:t>
            </a:r>
            <a:r>
              <a:rPr lang="en-US" dirty="0" err="1" smtClean="0"/>
              <a:t>hbm.xml</a:t>
            </a:r>
            <a:r>
              <a:rPr lang="en-US" dirty="0" smtClean="0"/>
              <a:t> Mappings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For each class</a:t>
            </a:r>
          </a:p>
          <a:p>
            <a:pPr lvl="1"/>
            <a:r>
              <a:rPr lang="en-US" dirty="0" smtClean="0"/>
              <a:t>Define </a:t>
            </a:r>
            <a:r>
              <a:rPr lang="en-US" dirty="0" err="1" smtClean="0"/>
              <a:t>ClassName.hbm.xml</a:t>
            </a:r>
            <a:endParaRPr lang="en-US" dirty="0" smtClean="0"/>
          </a:p>
          <a:p>
            <a:pPr lvl="2"/>
            <a:r>
              <a:rPr lang="en-US" dirty="0" err="1" smtClean="0"/>
              <a:t>ClassName</a:t>
            </a:r>
            <a:r>
              <a:rPr lang="en-US" dirty="0" smtClean="0"/>
              <a:t> not </a:t>
            </a:r>
            <a:r>
              <a:rPr lang="en-US" dirty="0" smtClean="0"/>
              <a:t>required convention</a:t>
            </a:r>
            <a:endParaRPr lang="en-US" dirty="0" smtClean="0"/>
          </a:p>
          <a:p>
            <a:pPr lvl="1"/>
            <a:r>
              <a:rPr lang="en-US" dirty="0" smtClean="0"/>
              <a:t>Usually stored in same package</a:t>
            </a:r>
          </a:p>
          <a:p>
            <a:pPr lvl="2"/>
            <a:r>
              <a:rPr lang="en-US" dirty="0" smtClean="0"/>
              <a:t>I like the convention of</a:t>
            </a:r>
          </a:p>
          <a:p>
            <a:pPr lvl="3"/>
            <a:r>
              <a:rPr lang="en-US" dirty="0" err="1" smtClean="0"/>
              <a:t>src</a:t>
            </a:r>
            <a:r>
              <a:rPr lang="en-US" dirty="0" smtClean="0"/>
              <a:t>/main/java	</a:t>
            </a:r>
            <a:r>
              <a:rPr lang="en-US" dirty="0" smtClean="0"/>
              <a:t>	(</a:t>
            </a:r>
            <a:r>
              <a:rPr lang="en-US" dirty="0" smtClean="0"/>
              <a:t>actual .java source)</a:t>
            </a:r>
          </a:p>
          <a:p>
            <a:pPr lvl="3"/>
            <a:r>
              <a:rPr lang="en-US" dirty="0" err="1" smtClean="0"/>
              <a:t>src</a:t>
            </a:r>
            <a:r>
              <a:rPr lang="en-US" dirty="0" smtClean="0"/>
              <a:t>/main/resources	(any configuration files, et cetera)</a:t>
            </a:r>
          </a:p>
          <a:p>
            <a:pPr lvl="3"/>
            <a:r>
              <a:rPr lang="en-US" dirty="0" err="1" smtClean="0"/>
              <a:t>src</a:t>
            </a:r>
            <a:r>
              <a:rPr lang="en-US" dirty="0" smtClean="0"/>
              <a:t>/main/hibernate	(I put all of my .</a:t>
            </a:r>
            <a:r>
              <a:rPr lang="en-US" dirty="0" err="1" smtClean="0"/>
              <a:t>hbm.xml</a:t>
            </a:r>
            <a:r>
              <a:rPr lang="en-US" dirty="0" smtClean="0"/>
              <a:t> here)</a:t>
            </a:r>
          </a:p>
          <a:p>
            <a:pPr lvl="4"/>
            <a:r>
              <a:rPr lang="en-US" dirty="0" smtClean="0"/>
              <a:t>Matching folder/package structure to </a:t>
            </a:r>
            <a:r>
              <a:rPr lang="en-US" dirty="0" err="1" smtClean="0"/>
              <a:t>src</a:t>
            </a:r>
            <a:r>
              <a:rPr lang="en-US" dirty="0" smtClean="0"/>
              <a:t>/main/java</a:t>
            </a:r>
          </a:p>
          <a:p>
            <a:pPr lvl="1"/>
            <a:r>
              <a:rPr lang="en-US" dirty="0" smtClean="0"/>
              <a:t>Optionally multiple classes in one .</a:t>
            </a:r>
            <a:r>
              <a:rPr lang="en-US" dirty="0" err="1" smtClean="0"/>
              <a:t>hbm.xml</a:t>
            </a:r>
            <a:r>
              <a:rPr lang="en-US" dirty="0" smtClean="0"/>
              <a:t> possible</a:t>
            </a:r>
          </a:p>
          <a:p>
            <a:pPr lvl="2"/>
            <a:r>
              <a:rPr lang="en-US" dirty="0" smtClean="0"/>
              <a:t>Not common convention though</a:t>
            </a:r>
          </a:p>
          <a:p>
            <a:r>
              <a:rPr lang="en-US" dirty="0" smtClean="0"/>
              <a:t>Becoming legacy in favor of JPA 2 XML or Annotations</a:t>
            </a:r>
          </a:p>
          <a:p>
            <a:pPr lvl="3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Hibernate?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2"/>
              </a:rPr>
              <a:t>http://www.hibernate.org/</a:t>
            </a:r>
            <a:endParaRPr lang="en-US" dirty="0" smtClean="0"/>
          </a:p>
          <a:p>
            <a:pPr lvl="1"/>
            <a:r>
              <a:rPr lang="en-US" dirty="0" smtClean="0"/>
              <a:t>Hosted by the </a:t>
            </a:r>
            <a:r>
              <a:rPr lang="en-US" dirty="0" err="1" smtClean="0"/>
              <a:t>JBoss</a:t>
            </a:r>
            <a:r>
              <a:rPr lang="en-US" dirty="0" smtClean="0"/>
              <a:t> Community</a:t>
            </a:r>
          </a:p>
          <a:p>
            <a:r>
              <a:rPr lang="en-US" dirty="0" smtClean="0"/>
              <a:t>Their Definition:</a:t>
            </a:r>
          </a:p>
          <a:p>
            <a:pPr lvl="1"/>
            <a:r>
              <a:rPr lang="en-US" dirty="0" smtClean="0"/>
              <a:t>“Hibernate is a </a:t>
            </a:r>
            <a:r>
              <a:rPr lang="en-US" dirty="0" smtClean="0"/>
              <a:t>high-performance Object/Relational </a:t>
            </a:r>
            <a:r>
              <a:rPr lang="en-US" dirty="0" smtClean="0"/>
              <a:t>persistence and query service”</a:t>
            </a:r>
          </a:p>
          <a:p>
            <a:r>
              <a:rPr lang="en-US" dirty="0" smtClean="0"/>
              <a:t>Traditional (historical) use</a:t>
            </a:r>
          </a:p>
          <a:p>
            <a:pPr lvl="1"/>
            <a:r>
              <a:rPr lang="en-US" dirty="0" smtClean="0"/>
              <a:t>Mapping Java objects to relational databases</a:t>
            </a:r>
          </a:p>
          <a:p>
            <a:r>
              <a:rPr lang="en-US" dirty="0" smtClean="0"/>
              <a:t>Today</a:t>
            </a:r>
          </a:p>
          <a:p>
            <a:pPr lvl="1"/>
            <a:r>
              <a:rPr lang="en-US" dirty="0" smtClean="0"/>
              <a:t>Collection of projects/frameworks for extended use of POJO (plain old Java objects)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7600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Hibernate *.</a:t>
            </a:r>
            <a:r>
              <a:rPr lang="en-US" sz="3600" dirty="0" err="1" smtClean="0"/>
              <a:t>hbm.xml</a:t>
            </a:r>
            <a:r>
              <a:rPr lang="en-US" sz="3600" dirty="0" smtClean="0"/>
              <a:t> Mappings </a:t>
            </a:r>
            <a:r>
              <a:rPr lang="en-US" sz="3600" i="1" dirty="0" smtClean="0"/>
              <a:t>(2)</a:t>
            </a:r>
            <a:endParaRPr lang="en-US" sz="3600" i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&lt;?xml version="1.0"?&gt;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&lt;!DOCTYPE hibernate-mapping PUBLIC</a:t>
            </a:r>
          </a:p>
          <a:p>
            <a:pPr>
              <a:buNone/>
            </a:pPr>
            <a:r>
              <a:rPr lang="en-US" dirty="0" smtClean="0"/>
              <a:t>        "-//Hibernate/Hibernate Mapping DTD 3.0//EN"</a:t>
            </a:r>
          </a:p>
          <a:p>
            <a:pPr>
              <a:buNone/>
            </a:pPr>
            <a:r>
              <a:rPr lang="en-US" dirty="0" smtClean="0"/>
              <a:t>        "http://www.hibernate.org/dtd/hibernate-mapping-3.0.dtd"&gt;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&lt;hibernate-mapping package="</a:t>
            </a:r>
            <a:r>
              <a:rPr lang="en-US" dirty="0" err="1" smtClean="0"/>
              <a:t>org.hibernate.tutorial.hbm</a:t>
            </a:r>
            <a:r>
              <a:rPr lang="en-US" dirty="0" smtClean="0"/>
              <a:t>"&gt;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&lt;class name="Event" table="EVENTS"&gt;</a:t>
            </a:r>
          </a:p>
          <a:p>
            <a:pPr>
              <a:buNone/>
            </a:pPr>
            <a:r>
              <a:rPr lang="en-US" dirty="0" smtClean="0"/>
              <a:t>        &lt;id name="id" column="EVENT_ID"&gt;</a:t>
            </a:r>
          </a:p>
          <a:p>
            <a:pPr>
              <a:buNone/>
            </a:pPr>
            <a:r>
              <a:rPr lang="en-US" dirty="0" smtClean="0"/>
              <a:t>            &lt;generator class="increment"/&gt;</a:t>
            </a:r>
          </a:p>
          <a:p>
            <a:pPr>
              <a:buNone/>
            </a:pPr>
            <a:r>
              <a:rPr lang="en-US" dirty="0" smtClean="0"/>
              <a:t>        &lt;/id&gt;</a:t>
            </a:r>
          </a:p>
          <a:p>
            <a:pPr>
              <a:buNone/>
            </a:pPr>
            <a:r>
              <a:rPr lang="en-US" dirty="0" smtClean="0"/>
              <a:t>        &lt;property name="date" type="timestamp" column="EVENT_DATE"/&gt;</a:t>
            </a:r>
          </a:p>
          <a:p>
            <a:pPr>
              <a:buNone/>
            </a:pPr>
            <a:r>
              <a:rPr lang="en-US" dirty="0" smtClean="0"/>
              <a:t>        &lt;property name="title"/&gt;</a:t>
            </a:r>
          </a:p>
          <a:p>
            <a:pPr>
              <a:buNone/>
            </a:pPr>
            <a:r>
              <a:rPr lang="en-US" dirty="0" smtClean="0"/>
              <a:t>    &lt;/class&gt;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&lt;/hibernate-mapping&gt;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Hibernate *.</a:t>
            </a:r>
            <a:r>
              <a:rPr lang="en-US" sz="3600" dirty="0" err="1" smtClean="0"/>
              <a:t>hbm.xml</a:t>
            </a:r>
            <a:r>
              <a:rPr lang="en-US" sz="3600" dirty="0" smtClean="0"/>
              <a:t> Mappings </a:t>
            </a:r>
            <a:r>
              <a:rPr lang="en-US" sz="3600" i="1" dirty="0" smtClean="0"/>
              <a:t>(3)</a:t>
            </a:r>
            <a:endParaRPr lang="en-US" sz="3600" i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&lt;?xml version="1.0"?&gt;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&lt;!DOCTYPE hibernate-mapping PUBLIC</a:t>
            </a:r>
          </a:p>
          <a:p>
            <a:pPr>
              <a:buNone/>
            </a:pPr>
            <a:r>
              <a:rPr lang="en-US" dirty="0" smtClean="0"/>
              <a:t>        "-//Hibernate/Hibernate Mapping DTD 3.0//EN"</a:t>
            </a:r>
          </a:p>
          <a:p>
            <a:pPr>
              <a:buNone/>
            </a:pPr>
            <a:r>
              <a:rPr lang="en-US" dirty="0" smtClean="0"/>
              <a:t>        "http://www.hibernate.org/dtd/hibernate-mapping-3.0.dtd"&gt;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&lt;hibernate-mapping </a:t>
            </a:r>
            <a:r>
              <a:rPr lang="en-US" dirty="0" smtClean="0">
                <a:solidFill>
                  <a:srgbClr val="FF0000"/>
                </a:solidFill>
              </a:rPr>
              <a:t>package="</a:t>
            </a:r>
            <a:r>
              <a:rPr lang="en-US" dirty="0" err="1" smtClean="0">
                <a:solidFill>
                  <a:srgbClr val="FF0000"/>
                </a:solidFill>
              </a:rPr>
              <a:t>org.hibernate.tutorial.hbm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&lt;class name="Event" table="EVENTS"&gt;</a:t>
            </a:r>
          </a:p>
          <a:p>
            <a:pPr>
              <a:buNone/>
            </a:pPr>
            <a:r>
              <a:rPr lang="en-US" dirty="0" smtClean="0"/>
              <a:t>        &lt;id name="id" column="EVENT_ID"&gt;</a:t>
            </a:r>
          </a:p>
          <a:p>
            <a:pPr>
              <a:buNone/>
            </a:pPr>
            <a:r>
              <a:rPr lang="en-US" dirty="0" smtClean="0"/>
              <a:t>            &lt;generator class="increment"/&gt;</a:t>
            </a:r>
          </a:p>
          <a:p>
            <a:pPr>
              <a:buNone/>
            </a:pPr>
            <a:r>
              <a:rPr lang="en-US" dirty="0" smtClean="0"/>
              <a:t>        &lt;/id&gt;</a:t>
            </a:r>
          </a:p>
          <a:p>
            <a:pPr>
              <a:buNone/>
            </a:pPr>
            <a:r>
              <a:rPr lang="en-US" dirty="0" smtClean="0"/>
              <a:t>        &lt;property name="date" type="timestamp" column="EVENT_DATE"/&gt;</a:t>
            </a:r>
          </a:p>
          <a:p>
            <a:pPr>
              <a:buNone/>
            </a:pPr>
            <a:r>
              <a:rPr lang="en-US" dirty="0" smtClean="0"/>
              <a:t>        &lt;property name="title"/&gt;</a:t>
            </a:r>
          </a:p>
          <a:p>
            <a:pPr>
              <a:buNone/>
            </a:pPr>
            <a:r>
              <a:rPr lang="en-US" dirty="0" smtClean="0"/>
              <a:t>    &lt;/class&gt;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&lt;/hibernate-mapping&gt;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019800" y="2667000"/>
            <a:ext cx="2590800" cy="914400"/>
          </a:xfrm>
          <a:prstGeom prst="wedgeRoundRectCallout">
            <a:avLst>
              <a:gd name="adj1" fmla="val -77437"/>
              <a:gd name="adj2" fmla="val 266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 what package for the class(</a:t>
            </a:r>
            <a:r>
              <a:rPr lang="en-US" dirty="0" err="1" smtClean="0"/>
              <a:t>es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Hibernate *.</a:t>
            </a:r>
            <a:r>
              <a:rPr lang="en-US" sz="3600" dirty="0" err="1" smtClean="0"/>
              <a:t>hbm.xml</a:t>
            </a:r>
            <a:r>
              <a:rPr lang="en-US" sz="3600" dirty="0" smtClean="0"/>
              <a:t> Mappings </a:t>
            </a:r>
            <a:r>
              <a:rPr lang="en-US" sz="3600" i="1" dirty="0" smtClean="0"/>
              <a:t>(4)</a:t>
            </a:r>
            <a:endParaRPr lang="en-US" sz="3600" i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&lt;?xml version="1.0"?&gt;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&lt;!DOCTYPE hibernate-mapping PUBLIC</a:t>
            </a:r>
          </a:p>
          <a:p>
            <a:pPr>
              <a:buNone/>
            </a:pPr>
            <a:r>
              <a:rPr lang="en-US" dirty="0" smtClean="0"/>
              <a:t>        "-//Hibernate/Hibernate Mapping DTD 3.0//EN"</a:t>
            </a:r>
          </a:p>
          <a:p>
            <a:pPr>
              <a:buNone/>
            </a:pPr>
            <a:r>
              <a:rPr lang="en-US" dirty="0" smtClean="0"/>
              <a:t>        "http://www.hibernate.org/dtd/hibernate-mapping-3.0.dtd"&gt;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&lt;hibernate-mapping package="</a:t>
            </a:r>
            <a:r>
              <a:rPr lang="en-US" dirty="0" err="1" smtClean="0"/>
              <a:t>org.hibernate.tutorial.hbm</a:t>
            </a:r>
            <a:r>
              <a:rPr lang="en-US" dirty="0" smtClean="0"/>
              <a:t>"&gt;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&lt;class </a:t>
            </a:r>
            <a:r>
              <a:rPr lang="en-US" dirty="0" smtClean="0">
                <a:solidFill>
                  <a:srgbClr val="FF0000"/>
                </a:solidFill>
              </a:rPr>
              <a:t>name="Event" table="EVENTS"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   &lt;id name="id" column="EVENT_ID"&gt;</a:t>
            </a:r>
          </a:p>
          <a:p>
            <a:pPr>
              <a:buNone/>
            </a:pPr>
            <a:r>
              <a:rPr lang="en-US" dirty="0" smtClean="0"/>
              <a:t>            &lt;generator class="increment"/&gt;</a:t>
            </a:r>
          </a:p>
          <a:p>
            <a:pPr>
              <a:buNone/>
            </a:pPr>
            <a:r>
              <a:rPr lang="en-US" dirty="0" smtClean="0"/>
              <a:t>        &lt;/id&gt;</a:t>
            </a:r>
          </a:p>
          <a:p>
            <a:pPr>
              <a:buNone/>
            </a:pPr>
            <a:r>
              <a:rPr lang="en-US" dirty="0" smtClean="0"/>
              <a:t>        &lt;property name="date" type="timestamp" column="EVENT_DATE"/&gt;</a:t>
            </a:r>
          </a:p>
          <a:p>
            <a:pPr>
              <a:buNone/>
            </a:pPr>
            <a:r>
              <a:rPr lang="en-US" dirty="0" smtClean="0"/>
              <a:t>        &lt;property name="title"/&gt;</a:t>
            </a:r>
          </a:p>
          <a:p>
            <a:pPr>
              <a:buNone/>
            </a:pPr>
            <a:r>
              <a:rPr lang="en-US" dirty="0" smtClean="0"/>
              <a:t>    &lt;/class&gt;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&lt;/hibernate-mapping&gt;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019800" y="2667000"/>
            <a:ext cx="2590800" cy="914400"/>
          </a:xfrm>
          <a:prstGeom prst="wedgeRoundRectCallout">
            <a:avLst>
              <a:gd name="adj1" fmla="val -136039"/>
              <a:gd name="adj2" fmla="val 72877"/>
              <a:gd name="adj3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class name and data store table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Hibernate *.</a:t>
            </a:r>
            <a:r>
              <a:rPr lang="en-US" sz="3600" dirty="0" err="1" smtClean="0"/>
              <a:t>hbm.xml</a:t>
            </a:r>
            <a:r>
              <a:rPr lang="en-US" sz="3600" dirty="0" smtClean="0"/>
              <a:t> Mappings </a:t>
            </a:r>
            <a:r>
              <a:rPr lang="en-US" sz="3600" i="1" dirty="0" smtClean="0"/>
              <a:t>(5)</a:t>
            </a:r>
            <a:endParaRPr lang="en-US" sz="3600" i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&lt;?xml version="1.0"?&gt;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&lt;!DOCTYPE hibernate-mapping PUBLIC</a:t>
            </a:r>
          </a:p>
          <a:p>
            <a:pPr>
              <a:buNone/>
            </a:pPr>
            <a:r>
              <a:rPr lang="en-US" dirty="0" smtClean="0"/>
              <a:t>        "-//Hibernate/Hibernate Mapping DTD 3.0//EN"</a:t>
            </a:r>
          </a:p>
          <a:p>
            <a:pPr>
              <a:buNone/>
            </a:pPr>
            <a:r>
              <a:rPr lang="en-US" dirty="0" smtClean="0"/>
              <a:t>        "http://www.hibernate.org/dtd/hibernate-mapping-3.0.dtd"&gt;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&lt;hibernate-mapping package="</a:t>
            </a:r>
            <a:r>
              <a:rPr lang="en-US" dirty="0" err="1" smtClean="0"/>
              <a:t>org.hibernate.tutorial.hbm</a:t>
            </a:r>
            <a:r>
              <a:rPr lang="en-US" dirty="0" smtClean="0"/>
              <a:t>"&gt;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&lt;class name="Event" table="EVENTS"&gt;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>
                <a:solidFill>
                  <a:srgbClr val="FF0000"/>
                </a:solidFill>
              </a:rPr>
              <a:t>&lt;id name="id" column="EVENT_ID"&gt;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&lt;generator class="increment"/&gt;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&lt;/id&gt;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&lt;property name="date" type="timestamp" column="EVENT_DATE"/&gt;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&lt;property name="title"/&gt;</a:t>
            </a:r>
          </a:p>
          <a:p>
            <a:pPr>
              <a:buNone/>
            </a:pPr>
            <a:r>
              <a:rPr lang="en-US" dirty="0" smtClean="0"/>
              <a:t>    &lt;/class&gt;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&lt;/hibernate-mapping&gt;</a:t>
            </a:r>
          </a:p>
        </p:txBody>
      </p:sp>
      <p:sp>
        <p:nvSpPr>
          <p:cNvPr id="6" name="Right Brace 5"/>
          <p:cNvSpPr/>
          <p:nvPr/>
        </p:nvSpPr>
        <p:spPr>
          <a:xfrm>
            <a:off x="6477000" y="3962400"/>
            <a:ext cx="152400" cy="106680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81800" y="3810000"/>
            <a:ext cx="2133600" cy="1477328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385D8A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properties of the class to save (</a:t>
            </a:r>
            <a:r>
              <a:rPr lang="en-US" dirty="0" err="1" smtClean="0">
                <a:solidFill>
                  <a:schemeClr val="bg1"/>
                </a:solidFill>
              </a:rPr>
              <a:t>getAttribute</a:t>
            </a:r>
            <a:r>
              <a:rPr lang="en-US" dirty="0" smtClean="0">
                <a:solidFill>
                  <a:schemeClr val="bg1"/>
                </a:solidFill>
              </a:rPr>
              <a:t>() or </a:t>
            </a:r>
            <a:r>
              <a:rPr lang="en-US" dirty="0" err="1" smtClean="0">
                <a:solidFill>
                  <a:schemeClr val="bg1"/>
                </a:solidFill>
              </a:rPr>
              <a:t>class.attribute</a:t>
            </a:r>
            <a:r>
              <a:rPr lang="en-US" dirty="0" smtClean="0">
                <a:solidFill>
                  <a:schemeClr val="bg1"/>
                </a:solidFill>
              </a:rPr>
              <a:t> style)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Hibernate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Need to define</a:t>
            </a:r>
          </a:p>
          <a:p>
            <a:pPr lvl="1"/>
            <a:r>
              <a:rPr lang="en-US" sz="1600" dirty="0" smtClean="0"/>
              <a:t>Data source (database) connection</a:t>
            </a:r>
          </a:p>
          <a:p>
            <a:pPr lvl="2"/>
            <a:r>
              <a:rPr lang="en-US" sz="1400" dirty="0" smtClean="0"/>
              <a:t>Engine, URI, credentials, etc</a:t>
            </a:r>
          </a:p>
          <a:p>
            <a:pPr lvl="2"/>
            <a:r>
              <a:rPr lang="en-US" sz="1400" dirty="0" smtClean="0"/>
              <a:t>Pooling mechanism (Hibernate provides C3P0)</a:t>
            </a:r>
          </a:p>
          <a:p>
            <a:pPr lvl="1"/>
            <a:r>
              <a:rPr lang="en-US" sz="1600" dirty="0" smtClean="0"/>
              <a:t>Mapping XML definitions or classes with annotations</a:t>
            </a:r>
          </a:p>
          <a:p>
            <a:pPr lvl="2"/>
            <a:r>
              <a:rPr lang="en-US" sz="1400" dirty="0" smtClean="0"/>
              <a:t>You specify which ones to actually activate</a:t>
            </a:r>
          </a:p>
          <a:p>
            <a:pPr lvl="2"/>
            <a:r>
              <a:rPr lang="en-US" sz="1400" dirty="0" smtClean="0"/>
              <a:t>Also allows for multiple databases and mappings</a:t>
            </a:r>
          </a:p>
          <a:p>
            <a:pPr lvl="2"/>
            <a:r>
              <a:rPr lang="en-US" sz="1400" b="1" dirty="0" smtClean="0"/>
              <a:t>Many IDE and Ant tools exist to auto-create .</a:t>
            </a:r>
            <a:r>
              <a:rPr lang="en-US" sz="1400" b="1" dirty="0" err="1" smtClean="0"/>
              <a:t>hbm.xml</a:t>
            </a:r>
            <a:r>
              <a:rPr lang="en-US" sz="1400" b="1" dirty="0" smtClean="0"/>
              <a:t> and </a:t>
            </a:r>
            <a:r>
              <a:rPr lang="en-US" sz="1400" b="1" dirty="0" err="1" smtClean="0"/>
              <a:t>hibernate.cfg.xml</a:t>
            </a:r>
            <a:r>
              <a:rPr lang="en-US" sz="1400" b="1" dirty="0" smtClean="0"/>
              <a:t>/persistence.xml</a:t>
            </a:r>
          </a:p>
          <a:p>
            <a:r>
              <a:rPr lang="en-US" sz="2000" dirty="0" smtClean="0"/>
              <a:t>JPA</a:t>
            </a:r>
          </a:p>
          <a:p>
            <a:pPr lvl="1"/>
            <a:r>
              <a:rPr lang="en-US" sz="1600" dirty="0" smtClean="0"/>
              <a:t>Provides some auto-discovery at startup</a:t>
            </a:r>
          </a:p>
          <a:p>
            <a:pPr lvl="2"/>
            <a:r>
              <a:rPr lang="en-US" sz="1400" dirty="0" smtClean="0"/>
              <a:t>Limited to jar files</a:t>
            </a:r>
          </a:p>
          <a:p>
            <a:r>
              <a:rPr lang="en-US" sz="2000" dirty="0" smtClean="0"/>
              <a:t>Hibernate</a:t>
            </a:r>
          </a:p>
          <a:p>
            <a:pPr lvl="1"/>
            <a:r>
              <a:rPr lang="en-US" sz="1600" dirty="0" smtClean="0"/>
              <a:t>Has XML or .properties (not used much)</a:t>
            </a:r>
          </a:p>
          <a:p>
            <a:r>
              <a:rPr lang="en-US" sz="2000" dirty="0" smtClean="0"/>
              <a:t>Approaches</a:t>
            </a:r>
          </a:p>
          <a:p>
            <a:pPr lvl="1"/>
            <a:r>
              <a:rPr lang="en-US" sz="1600" dirty="0" smtClean="0"/>
              <a:t>XML configuration file</a:t>
            </a:r>
          </a:p>
          <a:p>
            <a:pPr lvl="1"/>
            <a:r>
              <a:rPr lang="en-US" sz="1600" dirty="0" smtClean="0"/>
              <a:t>Programmatic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hibernate.cfg.xml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/>
              <a:t>&lt;?xml version='1.0' encoding='utf-8'?&gt;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&lt;!DOCTYPE hibernate-configuration PUBLIC</a:t>
            </a:r>
          </a:p>
          <a:p>
            <a:pPr>
              <a:buNone/>
            </a:pPr>
            <a:r>
              <a:rPr lang="en-US" dirty="0" smtClean="0"/>
              <a:t>        "-//Hibernate/Hibernate Configuration DTD 3.0//EN"</a:t>
            </a:r>
          </a:p>
          <a:p>
            <a:pPr>
              <a:buNone/>
            </a:pPr>
            <a:r>
              <a:rPr lang="en-US" dirty="0" smtClean="0"/>
              <a:t>        "http://www.hibernate.org/dtd/hibernate-configuration-3.0.dtd"&gt;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&lt;hibernate-configuration&gt;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&lt;session-factory&gt;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&lt;!-- Database connection settings --&gt;</a:t>
            </a:r>
          </a:p>
          <a:p>
            <a:pPr>
              <a:buNone/>
            </a:pPr>
            <a:r>
              <a:rPr lang="en-US" dirty="0" smtClean="0"/>
              <a:t>        &lt;property name="</a:t>
            </a:r>
            <a:r>
              <a:rPr lang="en-US" dirty="0" err="1" smtClean="0"/>
              <a:t>connection.driver_class</a:t>
            </a:r>
            <a:r>
              <a:rPr lang="en-US" dirty="0" smtClean="0"/>
              <a:t>"&gt;org.h2.Driver&lt;/property&gt;</a:t>
            </a:r>
          </a:p>
          <a:p>
            <a:pPr>
              <a:buNone/>
            </a:pPr>
            <a:r>
              <a:rPr lang="en-US" dirty="0" smtClean="0"/>
              <a:t>        &lt;property name="connection.url"&gt;jdbc:h2:mem:db1;DB_CLOSE_DELAY=-1;MVCC=TRUE&lt;/property&gt;</a:t>
            </a:r>
          </a:p>
          <a:p>
            <a:pPr>
              <a:buNone/>
            </a:pPr>
            <a:r>
              <a:rPr lang="en-US" dirty="0" smtClean="0"/>
              <a:t>        &lt;property name="</a:t>
            </a:r>
            <a:r>
              <a:rPr lang="en-US" dirty="0" err="1" smtClean="0"/>
              <a:t>connection.username</a:t>
            </a:r>
            <a:r>
              <a:rPr lang="en-US" dirty="0" smtClean="0"/>
              <a:t>"&gt;</a:t>
            </a:r>
            <a:r>
              <a:rPr lang="en-US" dirty="0" err="1" smtClean="0"/>
              <a:t>sa</a:t>
            </a:r>
            <a:r>
              <a:rPr lang="en-US" dirty="0" smtClean="0"/>
              <a:t>&lt;/property&gt;</a:t>
            </a:r>
          </a:p>
          <a:p>
            <a:pPr>
              <a:buNone/>
            </a:pPr>
            <a:r>
              <a:rPr lang="en-US" dirty="0" smtClean="0"/>
              <a:t>        &lt;property name="</a:t>
            </a:r>
            <a:r>
              <a:rPr lang="en-US" dirty="0" err="1" smtClean="0"/>
              <a:t>connection.password</a:t>
            </a:r>
            <a:r>
              <a:rPr lang="en-US" dirty="0" smtClean="0"/>
              <a:t>"&gt;&lt;/property&gt;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&lt;!-- JDBC connection pool (use the built-in) --&gt;</a:t>
            </a:r>
          </a:p>
          <a:p>
            <a:pPr>
              <a:buNone/>
            </a:pPr>
            <a:r>
              <a:rPr lang="en-US" dirty="0" smtClean="0"/>
              <a:t>        &lt;property name="</a:t>
            </a:r>
            <a:r>
              <a:rPr lang="en-US" dirty="0" err="1" smtClean="0"/>
              <a:t>connection.pool_size</a:t>
            </a:r>
            <a:r>
              <a:rPr lang="en-US" dirty="0" smtClean="0"/>
              <a:t>"&gt;1&lt;/property&gt;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&lt;!-- SQL dialect --&gt;</a:t>
            </a:r>
          </a:p>
          <a:p>
            <a:pPr>
              <a:buNone/>
            </a:pPr>
            <a:r>
              <a:rPr lang="en-US" dirty="0" smtClean="0"/>
              <a:t>        &lt;property name="dialect"&gt;org.hibernate.dialect.H2Dialect&lt;/property&gt;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&lt;!-- Disable the second-level cache  --&gt;</a:t>
            </a:r>
          </a:p>
          <a:p>
            <a:pPr>
              <a:buNone/>
            </a:pPr>
            <a:r>
              <a:rPr lang="en-US" dirty="0" smtClean="0"/>
              <a:t>        &lt;property name="</a:t>
            </a:r>
            <a:r>
              <a:rPr lang="en-US" dirty="0" err="1" smtClean="0"/>
              <a:t>cache.provider_class</a:t>
            </a:r>
            <a:r>
              <a:rPr lang="en-US" dirty="0" smtClean="0"/>
              <a:t>"&gt;</a:t>
            </a:r>
            <a:r>
              <a:rPr lang="en-US" dirty="0" err="1" smtClean="0"/>
              <a:t>org.hibernate.cache.NoCacheProvider</a:t>
            </a:r>
            <a:r>
              <a:rPr lang="en-US" dirty="0" smtClean="0"/>
              <a:t>&lt;/property&gt;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&lt;!-- Echo all executed SQL to </a:t>
            </a:r>
            <a:r>
              <a:rPr lang="en-US" dirty="0" err="1" smtClean="0"/>
              <a:t>stdout</a:t>
            </a:r>
            <a:r>
              <a:rPr lang="en-US" dirty="0" smtClean="0"/>
              <a:t> --&gt;</a:t>
            </a:r>
          </a:p>
          <a:p>
            <a:pPr>
              <a:buNone/>
            </a:pPr>
            <a:r>
              <a:rPr lang="en-US" dirty="0" smtClean="0"/>
              <a:t>        &lt;property name="</a:t>
            </a:r>
            <a:r>
              <a:rPr lang="en-US" dirty="0" err="1" smtClean="0"/>
              <a:t>show_sql</a:t>
            </a:r>
            <a:r>
              <a:rPr lang="en-US" dirty="0" smtClean="0"/>
              <a:t>"&gt;true&lt;/property&gt;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&lt;!-- Drop and re-create the database schema on startup --&gt;</a:t>
            </a:r>
          </a:p>
          <a:p>
            <a:pPr>
              <a:buNone/>
            </a:pPr>
            <a:r>
              <a:rPr lang="en-US" dirty="0" smtClean="0"/>
              <a:t>        &lt;property name="hbm2ddl.auto"&gt;create&lt;/property&gt;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&lt;!-- Names the annotated entity class --&gt;</a:t>
            </a:r>
          </a:p>
          <a:p>
            <a:pPr>
              <a:buNone/>
            </a:pPr>
            <a:r>
              <a:rPr lang="en-US" dirty="0" smtClean="0"/>
              <a:t>        &lt;mapping class="</a:t>
            </a:r>
            <a:r>
              <a:rPr lang="en-US" dirty="0" err="1" smtClean="0"/>
              <a:t>org.hibernate.tutorial.annotations.Event</a:t>
            </a:r>
            <a:r>
              <a:rPr lang="en-US" dirty="0" smtClean="0"/>
              <a:t>"/&gt;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&lt;/session-factory&gt;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&lt;/hibernate-configuration&gt;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5105400" y="1524000"/>
            <a:ext cx="3733800" cy="30480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Usually placed in root of the </a:t>
            </a:r>
            <a:r>
              <a:rPr lang="en-US" dirty="0" err="1" smtClean="0"/>
              <a:t>classpath</a:t>
            </a:r>
            <a:r>
              <a:rPr lang="en-US" dirty="0" smtClean="0"/>
              <a:t> (/</a:t>
            </a:r>
            <a:r>
              <a:rPr lang="en-US" dirty="0" err="1" smtClean="0"/>
              <a:t>hibernate.cfg.xml</a:t>
            </a:r>
            <a:r>
              <a:rPr lang="en-US" dirty="0" smtClean="0"/>
              <a:t>) for auto-detection.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You can also programmatically load it in code.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hibernate.cfg.xml</a:t>
            </a:r>
            <a:r>
              <a:rPr lang="en-US" dirty="0" smtClean="0"/>
              <a:t> </a:t>
            </a:r>
            <a:r>
              <a:rPr lang="en-US" i="1" dirty="0" smtClean="0"/>
              <a:t>(2)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        &lt;!-- Database connection settings --&gt;</a:t>
            </a:r>
          </a:p>
          <a:p>
            <a:pPr>
              <a:buNone/>
            </a:pPr>
            <a:r>
              <a:rPr lang="en-US" sz="2000" dirty="0" smtClean="0"/>
              <a:t>        &lt;property name="</a:t>
            </a:r>
            <a:r>
              <a:rPr lang="en-US" sz="2000" dirty="0" err="1" smtClean="0"/>
              <a:t>connection.driver_class</a:t>
            </a:r>
            <a:r>
              <a:rPr lang="en-US" sz="2000" dirty="0" smtClean="0"/>
              <a:t>"&gt;org.h2.Driver&lt;/property&gt;</a:t>
            </a:r>
          </a:p>
          <a:p>
            <a:pPr>
              <a:buNone/>
            </a:pPr>
            <a:r>
              <a:rPr lang="en-US" sz="2000" dirty="0" smtClean="0"/>
              <a:t>        &lt;property name="connection.url"&gt;jdbc:h2:mem:db1;DB_CLOSE_DELAY=-1;MVCC=TRUE&lt;/property&gt;</a:t>
            </a:r>
          </a:p>
          <a:p>
            <a:pPr>
              <a:buNone/>
            </a:pPr>
            <a:r>
              <a:rPr lang="en-US" sz="2000" dirty="0" smtClean="0"/>
              <a:t>        &lt;property name="</a:t>
            </a:r>
            <a:r>
              <a:rPr lang="en-US" sz="2000" dirty="0" err="1" smtClean="0"/>
              <a:t>connection.username</a:t>
            </a:r>
            <a:r>
              <a:rPr lang="en-US" sz="2000" dirty="0" smtClean="0"/>
              <a:t>"&gt;</a:t>
            </a:r>
            <a:r>
              <a:rPr lang="en-US" sz="2000" dirty="0" err="1" smtClean="0"/>
              <a:t>sa</a:t>
            </a:r>
            <a:r>
              <a:rPr lang="en-US" sz="2000" dirty="0" smtClean="0"/>
              <a:t>&lt;/property&gt;</a:t>
            </a:r>
          </a:p>
          <a:p>
            <a:pPr>
              <a:buNone/>
            </a:pPr>
            <a:r>
              <a:rPr lang="en-US" sz="2000" dirty="0" smtClean="0"/>
              <a:t>        &lt;property name="</a:t>
            </a:r>
            <a:r>
              <a:rPr lang="en-US" sz="2000" dirty="0" err="1" smtClean="0"/>
              <a:t>connection.password</a:t>
            </a:r>
            <a:r>
              <a:rPr lang="en-US" sz="2000" dirty="0" smtClean="0"/>
              <a:t>"&gt;&lt;/property&gt;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You define the database settings in this manner</a:t>
            </a:r>
          </a:p>
          <a:p>
            <a:r>
              <a:rPr lang="en-US" sz="2000" dirty="0" smtClean="0"/>
              <a:t>There are third party library extensions that allow the password inside </a:t>
            </a:r>
            <a:r>
              <a:rPr lang="en-US" sz="2000" dirty="0" err="1" smtClean="0"/>
              <a:t>hibernate.cfg.xml</a:t>
            </a:r>
            <a:r>
              <a:rPr lang="en-US" sz="2000" dirty="0" smtClean="0"/>
              <a:t> to be encrypted as well</a:t>
            </a:r>
          </a:p>
          <a:p>
            <a:pPr lvl="1"/>
            <a:r>
              <a:rPr lang="en-US" sz="1600" dirty="0" smtClean="0"/>
              <a:t>Or you could use programmatic configuration instead</a:t>
            </a:r>
          </a:p>
          <a:p>
            <a:r>
              <a:rPr lang="en-US" sz="2000" dirty="0" smtClean="0"/>
              <a:t>You can’t use system/environment variables inside the </a:t>
            </a:r>
            <a:r>
              <a:rPr lang="en-US" sz="2000" dirty="0" err="1" smtClean="0"/>
              <a:t>config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hibernate.cfg.xml</a:t>
            </a:r>
            <a:r>
              <a:rPr lang="en-US" dirty="0" smtClean="0"/>
              <a:t> </a:t>
            </a:r>
            <a:r>
              <a:rPr lang="en-US" i="1" dirty="0" smtClean="0"/>
              <a:t>(3)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	&lt;!-- SQL dialect --&gt;</a:t>
            </a:r>
          </a:p>
          <a:p>
            <a:pPr>
              <a:buNone/>
            </a:pPr>
            <a:r>
              <a:rPr lang="en-US" dirty="0" smtClean="0"/>
              <a:t>        &lt;property name="dialect"&gt;org.hibernate.dialect.H2Dialect&lt;/property&gt;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Depending on the database/data source you use you need to let Hibernate know how to talk to it.  Hibernate supports many data sources.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&lt;!-- Drop and re-create the database schema on startup --&gt;</a:t>
            </a:r>
          </a:p>
          <a:p>
            <a:pPr>
              <a:buNone/>
            </a:pPr>
            <a:r>
              <a:rPr lang="en-US" dirty="0" smtClean="0"/>
              <a:t>        &lt;property name="hbm2ddl.auto"&gt;create&lt;/property&gt;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You can have Hibernate:</a:t>
            </a:r>
          </a:p>
          <a:p>
            <a:pPr lvl="1"/>
            <a:r>
              <a:rPr lang="en-US" dirty="0" smtClean="0"/>
              <a:t>“validate” - Exists and has expected tables/columns; don’t touch data/schema</a:t>
            </a:r>
          </a:p>
          <a:p>
            <a:pPr lvl="1"/>
            <a:r>
              <a:rPr lang="en-US" dirty="0" smtClean="0"/>
              <a:t>“update” – Create if needed and update tables/columns if class has new fields</a:t>
            </a:r>
          </a:p>
          <a:p>
            <a:pPr lvl="1"/>
            <a:r>
              <a:rPr lang="en-US" dirty="0" smtClean="0"/>
              <a:t>“create” – Drop any existing and create new (only at start of session)</a:t>
            </a:r>
          </a:p>
          <a:p>
            <a:pPr lvl="1"/>
            <a:r>
              <a:rPr lang="en-US" dirty="0" smtClean="0"/>
              <a:t>“create-drop” – Same as create but also drop at end of session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 of hbm2ddl.auto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Some people don’t recommend</a:t>
            </a:r>
          </a:p>
          <a:p>
            <a:pPr lvl="1"/>
            <a:r>
              <a:rPr lang="en-US" dirty="0" smtClean="0"/>
              <a:t>“update” can mess up</a:t>
            </a:r>
          </a:p>
          <a:p>
            <a:pPr lvl="2"/>
            <a:r>
              <a:rPr lang="en-US" dirty="0" smtClean="0"/>
              <a:t>Doesn’t remove renamed columns/attributes</a:t>
            </a:r>
          </a:p>
          <a:p>
            <a:pPr lvl="3"/>
            <a:r>
              <a:rPr lang="en-US" dirty="0" smtClean="0"/>
              <a:t>Makes new one by default unless you update mapping</a:t>
            </a:r>
          </a:p>
          <a:p>
            <a:pPr lvl="2"/>
            <a:r>
              <a:rPr lang="en-US" dirty="0" smtClean="0"/>
              <a:t>Migrations not perfect</a:t>
            </a:r>
          </a:p>
          <a:p>
            <a:pPr lvl="3"/>
            <a:r>
              <a:rPr lang="en-US" dirty="0" smtClean="0"/>
              <a:t>Suppose add not null constraint after the fact</a:t>
            </a:r>
          </a:p>
          <a:p>
            <a:pPr lvl="4"/>
            <a:r>
              <a:rPr lang="en-US" dirty="0" smtClean="0"/>
              <a:t>Existing nulls would blow up</a:t>
            </a:r>
          </a:p>
          <a:p>
            <a:pPr lvl="2"/>
            <a:r>
              <a:rPr lang="en-US" dirty="0" smtClean="0"/>
              <a:t>Not recommended for production use anyway</a:t>
            </a:r>
          </a:p>
          <a:p>
            <a:r>
              <a:rPr lang="en-US" dirty="0" smtClean="0"/>
              <a:t>Hibernate class tools like</a:t>
            </a:r>
          </a:p>
          <a:p>
            <a:pPr lvl="1"/>
            <a:r>
              <a:rPr lang="en-US" dirty="0" err="1" smtClean="0"/>
              <a:t>SchemaExport</a:t>
            </a:r>
            <a:r>
              <a:rPr lang="en-US" dirty="0" smtClean="0"/>
              <a:t> and </a:t>
            </a:r>
            <a:r>
              <a:rPr lang="en-US" dirty="0" err="1" smtClean="0"/>
              <a:t>SchemaUpdate</a:t>
            </a:r>
            <a:endParaRPr lang="en-US" dirty="0" smtClean="0"/>
          </a:p>
          <a:p>
            <a:pPr lvl="1"/>
            <a:r>
              <a:rPr lang="en-US" dirty="0" smtClean="0"/>
              <a:t>Useful for getting auto-generated SQL migration/creation scripts</a:t>
            </a:r>
          </a:p>
          <a:p>
            <a:r>
              <a:rPr lang="en-US" dirty="0" smtClean="0"/>
              <a:t>When set to “create” or “create-drop”</a:t>
            </a:r>
          </a:p>
          <a:p>
            <a:pPr lvl="1"/>
            <a:r>
              <a:rPr lang="en-US" dirty="0" smtClean="0"/>
              <a:t>hbm2ddl.import_file – allow specifying </a:t>
            </a:r>
            <a:r>
              <a:rPr lang="en-US" i="1" dirty="0" smtClean="0"/>
              <a:t>/path/somefile.sql</a:t>
            </a:r>
            <a:r>
              <a:rPr lang="en-US" dirty="0" smtClean="0"/>
              <a:t> to run</a:t>
            </a:r>
          </a:p>
          <a:p>
            <a:pPr lvl="1"/>
            <a:r>
              <a:rPr lang="en-US" dirty="0" smtClean="0"/>
              <a:t>(used to be hard coded “/import.sql”)</a:t>
            </a:r>
          </a:p>
          <a:p>
            <a:pPr lvl="1"/>
            <a:r>
              <a:rPr lang="en-US" dirty="0" smtClean="0"/>
              <a:t>Needs to be in </a:t>
            </a:r>
            <a:r>
              <a:rPr lang="en-US" dirty="0" err="1" smtClean="0"/>
              <a:t>classpath</a:t>
            </a:r>
            <a:endParaRPr lang="en-US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hibernate.cfg.xml</a:t>
            </a:r>
            <a:r>
              <a:rPr lang="en-US" dirty="0" smtClean="0"/>
              <a:t> </a:t>
            </a:r>
            <a:r>
              <a:rPr lang="en-US" i="1" dirty="0" smtClean="0"/>
              <a:t>(4)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&lt;!-- Names the annotated entity class --&gt;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&lt;mapping </a:t>
            </a:r>
            <a:r>
              <a:rPr lang="en-US" b="1" dirty="0" smtClean="0">
                <a:solidFill>
                  <a:srgbClr val="FFFF00"/>
                </a:solidFill>
              </a:rPr>
              <a:t>class</a:t>
            </a:r>
            <a:r>
              <a:rPr lang="en-US" dirty="0" smtClean="0">
                <a:solidFill>
                  <a:srgbClr val="FFFF00"/>
                </a:solidFill>
              </a:rPr>
              <a:t>="</a:t>
            </a:r>
            <a:r>
              <a:rPr lang="en-US" dirty="0" err="1" smtClean="0">
                <a:solidFill>
                  <a:srgbClr val="FFFF00"/>
                </a:solidFill>
              </a:rPr>
              <a:t>org.hibernate.tutorial.annotations.Event</a:t>
            </a:r>
            <a:r>
              <a:rPr lang="en-US" dirty="0" smtClean="0">
                <a:solidFill>
                  <a:srgbClr val="FFFF00"/>
                </a:solidFill>
              </a:rPr>
              <a:t>"/&gt;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For each class with annotations you provide a &lt;mapping/&gt; entry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For each .</a:t>
            </a:r>
            <a:r>
              <a:rPr lang="en-US" dirty="0" err="1" smtClean="0"/>
              <a:t>hbm.xml</a:t>
            </a:r>
            <a:r>
              <a:rPr lang="en-US" dirty="0" smtClean="0"/>
              <a:t> it looks like this instead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&lt;mapping </a:t>
            </a:r>
            <a:r>
              <a:rPr lang="en-US" b="1" dirty="0" smtClean="0">
                <a:solidFill>
                  <a:srgbClr val="FFFF00"/>
                </a:solidFill>
              </a:rPr>
              <a:t>resource</a:t>
            </a:r>
            <a:r>
              <a:rPr lang="en-US" dirty="0" smtClean="0">
                <a:solidFill>
                  <a:srgbClr val="FFFF00"/>
                </a:solidFill>
              </a:rPr>
              <a:t>="org/hibernate/tutorial/domain/</a:t>
            </a:r>
            <a:r>
              <a:rPr lang="en-US" dirty="0" err="1" smtClean="0">
                <a:solidFill>
                  <a:srgbClr val="FFFF00"/>
                </a:solidFill>
              </a:rPr>
              <a:t>Event.hbm.xml</a:t>
            </a:r>
            <a:r>
              <a:rPr lang="en-US" dirty="0" smtClean="0">
                <a:solidFill>
                  <a:srgbClr val="FFFF00"/>
                </a:solidFill>
              </a:rPr>
              <a:t>"/&gt;</a:t>
            </a:r>
          </a:p>
          <a:p>
            <a:pPr lvl="1"/>
            <a:r>
              <a:rPr lang="en-US" dirty="0" err="1" smtClean="0"/>
              <a:t>Event.hbm.xml</a:t>
            </a:r>
            <a:r>
              <a:rPr lang="en-US" dirty="0" smtClean="0"/>
              <a:t> is in the </a:t>
            </a:r>
            <a:r>
              <a:rPr lang="en-US" dirty="0" err="1" smtClean="0"/>
              <a:t>classpath</a:t>
            </a:r>
            <a:endParaRPr lang="en-US" dirty="0" smtClean="0"/>
          </a:p>
          <a:p>
            <a:pPr lvl="1"/>
            <a:r>
              <a:rPr lang="en-US" dirty="0" smtClean="0"/>
              <a:t>No *.</a:t>
            </a:r>
            <a:r>
              <a:rPr lang="en-US" dirty="0" err="1" smtClean="0"/>
              <a:t>hbm.xml</a:t>
            </a:r>
            <a:r>
              <a:rPr lang="en-US" dirty="0" smtClean="0"/>
              <a:t> is possible, sorry.  See persistence.xml for </a:t>
            </a:r>
            <a:r>
              <a:rPr lang="en-US" dirty="0" smtClean="0"/>
              <a:t>wildcards or </a:t>
            </a:r>
            <a:r>
              <a:rPr lang="en-US" dirty="0" smtClean="0"/>
              <a:t>programmatic configuration.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Hibernate?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Simpler data persistence</a:t>
            </a:r>
          </a:p>
          <a:p>
            <a:pPr lvl="1"/>
            <a:r>
              <a:rPr lang="en-US" sz="1800" dirty="0" smtClean="0"/>
              <a:t>Automatically handles mapping SQL to </a:t>
            </a:r>
            <a:r>
              <a:rPr lang="en-US" sz="1800" dirty="0" smtClean="0"/>
              <a:t>Object and vice versa</a:t>
            </a:r>
            <a:endParaRPr lang="en-US" sz="1800" dirty="0" smtClean="0"/>
          </a:p>
          <a:p>
            <a:pPr lvl="1"/>
            <a:r>
              <a:rPr lang="en-US" sz="1800" dirty="0" smtClean="0"/>
              <a:t>Automatic creation of database schemas</a:t>
            </a:r>
          </a:p>
          <a:p>
            <a:pPr lvl="1"/>
            <a:r>
              <a:rPr lang="en-US" sz="1800" dirty="0" smtClean="0"/>
              <a:t>Automatic </a:t>
            </a:r>
            <a:r>
              <a:rPr lang="en-US" sz="1800" dirty="0" smtClean="0"/>
              <a:t>updating </a:t>
            </a:r>
            <a:r>
              <a:rPr lang="en-US" sz="1800" dirty="0" smtClean="0"/>
              <a:t>of database schemas</a:t>
            </a:r>
          </a:p>
          <a:p>
            <a:pPr lvl="2"/>
            <a:r>
              <a:rPr lang="en-US" sz="1400" dirty="0" smtClean="0"/>
              <a:t>Add a field to an </a:t>
            </a:r>
            <a:r>
              <a:rPr lang="en-US" sz="1400" dirty="0" smtClean="0"/>
              <a:t>object; </a:t>
            </a:r>
            <a:r>
              <a:rPr lang="en-US" sz="1400" dirty="0" smtClean="0"/>
              <a:t>Hibernate converts your existing database for you.</a:t>
            </a:r>
          </a:p>
          <a:p>
            <a:pPr lvl="1"/>
            <a:r>
              <a:rPr lang="en-US" sz="1800" dirty="0" smtClean="0"/>
              <a:t>Provides search functionality</a:t>
            </a:r>
          </a:p>
          <a:p>
            <a:r>
              <a:rPr lang="en-US" sz="1800" dirty="0" smtClean="0"/>
              <a:t>Simpler database management</a:t>
            </a:r>
          </a:p>
          <a:p>
            <a:pPr lvl="1"/>
            <a:r>
              <a:rPr lang="en-US" sz="1800" dirty="0" smtClean="0"/>
              <a:t>No JDBC code or SQL code needed</a:t>
            </a:r>
          </a:p>
          <a:p>
            <a:pPr lvl="2"/>
            <a:r>
              <a:rPr lang="en-US" sz="1400" dirty="0" smtClean="0"/>
              <a:t>Yet you </a:t>
            </a:r>
            <a:r>
              <a:rPr lang="en-US" sz="1400" dirty="0" smtClean="0"/>
              <a:t>can still use SQL </a:t>
            </a:r>
            <a:r>
              <a:rPr lang="en-US" sz="1400" dirty="0" smtClean="0"/>
              <a:t>if you want</a:t>
            </a:r>
          </a:p>
          <a:p>
            <a:pPr lvl="1"/>
            <a:r>
              <a:rPr lang="en-US" sz="1800" dirty="0" smtClean="0"/>
              <a:t>Easy to swap out database engines by a simple configuration change</a:t>
            </a:r>
          </a:p>
          <a:p>
            <a:pPr lvl="2"/>
            <a:r>
              <a:rPr lang="en-US" sz="1400" dirty="0" smtClean="0"/>
              <a:t>No need to create </a:t>
            </a:r>
            <a:r>
              <a:rPr lang="en-US" sz="1400" dirty="0" smtClean="0"/>
              <a:t>the schema </a:t>
            </a:r>
            <a:r>
              <a:rPr lang="en-US" sz="1400" dirty="0" smtClean="0"/>
              <a:t>on </a:t>
            </a:r>
            <a:r>
              <a:rPr lang="en-US" sz="1400" dirty="0" smtClean="0"/>
              <a:t>the new </a:t>
            </a:r>
            <a:r>
              <a:rPr lang="en-US" sz="1400" dirty="0" smtClean="0"/>
              <a:t>database</a:t>
            </a:r>
          </a:p>
          <a:p>
            <a:r>
              <a:rPr lang="en-US" sz="1800" dirty="0" smtClean="0"/>
              <a:t>It’s free</a:t>
            </a:r>
          </a:p>
          <a:p>
            <a:pPr lvl="1"/>
            <a:r>
              <a:rPr lang="en-US" sz="1800" dirty="0" smtClean="0"/>
              <a:t>LGPL (use in open or closed source project)</a:t>
            </a:r>
          </a:p>
          <a:p>
            <a:pPr lvl="1"/>
            <a:r>
              <a:rPr lang="en-US" sz="1800" dirty="0" smtClean="0"/>
              <a:t>Open source and standards = no vendor lock-in</a:t>
            </a:r>
          </a:p>
        </p:txBody>
      </p:sp>
    </p:spTree>
    <p:extLst>
      <p:ext uri="{BB962C8B-B14F-4D97-AF65-F5344CB8AC3E}">
        <p14:creationId xmlns:p14="http://schemas.microsoft.com/office/powerpoint/2010/main" xmlns="" val="2781528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persistence.xml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JPA 2 XML method</a:t>
            </a:r>
          </a:p>
          <a:p>
            <a:pPr lvl="1"/>
            <a:r>
              <a:rPr lang="en-US" dirty="0" smtClean="0"/>
              <a:t>Similar idea to </a:t>
            </a:r>
            <a:r>
              <a:rPr lang="en-US" dirty="0" err="1" smtClean="0"/>
              <a:t>hibernate.cfg.xml</a:t>
            </a:r>
            <a:endParaRPr lang="en-US" dirty="0" smtClean="0"/>
          </a:p>
          <a:p>
            <a:r>
              <a:rPr lang="en-US" dirty="0" smtClean="0"/>
              <a:t>Additions</a:t>
            </a:r>
          </a:p>
          <a:p>
            <a:pPr lvl="1"/>
            <a:r>
              <a:rPr lang="en-US" dirty="0" smtClean="0"/>
              <a:t>Allows defining EJB Persistence provider</a:t>
            </a:r>
          </a:p>
          <a:p>
            <a:pPr lvl="2"/>
            <a:r>
              <a:rPr lang="en-US" dirty="0" smtClean="0"/>
              <a:t>Usually </a:t>
            </a:r>
            <a:r>
              <a:rPr lang="en-US" dirty="0" err="1" smtClean="0"/>
              <a:t>HibernatePersistence</a:t>
            </a:r>
            <a:r>
              <a:rPr lang="en-US" dirty="0" smtClean="0"/>
              <a:t> suffices</a:t>
            </a:r>
          </a:p>
          <a:p>
            <a:pPr lvl="1"/>
            <a:r>
              <a:rPr lang="en-US" dirty="0" smtClean="0"/>
              <a:t>jar-file option</a:t>
            </a:r>
          </a:p>
          <a:p>
            <a:pPr lvl="2"/>
            <a:r>
              <a:rPr lang="en-US" dirty="0" smtClean="0"/>
              <a:t>Allows auto-inclusion of any classes with annotations</a:t>
            </a:r>
          </a:p>
          <a:p>
            <a:pPr lvl="3"/>
            <a:r>
              <a:rPr lang="en-US" dirty="0" smtClean="0"/>
              <a:t>No need for manual mapping like </a:t>
            </a:r>
            <a:r>
              <a:rPr lang="en-US" dirty="0" err="1" smtClean="0"/>
              <a:t>hibernate.cfg.xml</a:t>
            </a:r>
            <a:endParaRPr lang="en-US" dirty="0" smtClean="0"/>
          </a:p>
          <a:p>
            <a:pPr lvl="2"/>
            <a:r>
              <a:rPr lang="en-US" dirty="0" smtClean="0"/>
              <a:t>Also auto-includes any .</a:t>
            </a:r>
            <a:r>
              <a:rPr lang="en-US" dirty="0" err="1" smtClean="0"/>
              <a:t>hbm.xml</a:t>
            </a:r>
            <a:r>
              <a:rPr lang="en-US" dirty="0" smtClean="0"/>
              <a:t> files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Programmatic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Configuration </a:t>
            </a:r>
            <a:r>
              <a:rPr lang="en-US" dirty="0" err="1" smtClean="0"/>
              <a:t>cfg</a:t>
            </a:r>
            <a:r>
              <a:rPr lang="en-US" dirty="0" smtClean="0"/>
              <a:t> = </a:t>
            </a:r>
            <a:r>
              <a:rPr lang="en-US" b="1" dirty="0" smtClean="0"/>
              <a:t>new</a:t>
            </a:r>
            <a:r>
              <a:rPr lang="en-US" dirty="0" smtClean="0"/>
              <a:t> Configuration();</a:t>
            </a:r>
          </a:p>
          <a:p>
            <a:pPr>
              <a:buNone/>
            </a:pPr>
            <a:r>
              <a:rPr lang="en-US" dirty="0" err="1" smtClean="0"/>
              <a:t>cfg.addResource</a:t>
            </a:r>
            <a:r>
              <a:rPr lang="en-US" dirty="0" smtClean="0"/>
              <a:t>("</a:t>
            </a:r>
            <a:r>
              <a:rPr lang="en-US" dirty="0" err="1" smtClean="0"/>
              <a:t>Item.hbm.xml</a:t>
            </a:r>
            <a:r>
              <a:rPr lang="en-US" dirty="0" smtClean="0"/>
              <a:t>");</a:t>
            </a:r>
          </a:p>
          <a:p>
            <a:pPr>
              <a:buNone/>
            </a:pPr>
            <a:r>
              <a:rPr lang="en-US" dirty="0" err="1" smtClean="0"/>
              <a:t>cfg.addResource</a:t>
            </a:r>
            <a:r>
              <a:rPr lang="en-US" dirty="0" smtClean="0"/>
              <a:t>("</a:t>
            </a:r>
            <a:r>
              <a:rPr lang="en-US" dirty="0" err="1" smtClean="0"/>
              <a:t>Bid.hbm.xml</a:t>
            </a:r>
            <a:r>
              <a:rPr lang="en-US" dirty="0" smtClean="0"/>
              <a:t>");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Assumes the .</a:t>
            </a:r>
            <a:r>
              <a:rPr lang="en-US" dirty="0" err="1" smtClean="0"/>
              <a:t>hbm.xml</a:t>
            </a:r>
            <a:r>
              <a:rPr lang="en-US" dirty="0" smtClean="0"/>
              <a:t> are in the </a:t>
            </a:r>
            <a:r>
              <a:rPr lang="en-US" dirty="0" err="1" smtClean="0"/>
              <a:t>classpath</a:t>
            </a:r>
            <a:endParaRPr lang="en-US" dirty="0" smtClean="0"/>
          </a:p>
          <a:p>
            <a:pPr lvl="1"/>
            <a:r>
              <a:rPr lang="en-US" dirty="0" smtClean="0"/>
              <a:t>This example assumes the root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Programmatic Configuration </a:t>
            </a:r>
            <a:r>
              <a:rPr lang="en-US" i="1" dirty="0" smtClean="0"/>
              <a:t>(2)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Configuration </a:t>
            </a:r>
            <a:r>
              <a:rPr lang="en-US" dirty="0" err="1" smtClean="0"/>
              <a:t>cfg</a:t>
            </a:r>
            <a:r>
              <a:rPr lang="en-US" dirty="0" smtClean="0"/>
              <a:t> = </a:t>
            </a:r>
            <a:r>
              <a:rPr lang="en-US" b="1" dirty="0" smtClean="0"/>
              <a:t>new</a:t>
            </a:r>
            <a:r>
              <a:rPr lang="en-US" dirty="0" smtClean="0"/>
              <a:t> Configuration();</a:t>
            </a:r>
          </a:p>
          <a:p>
            <a:pPr>
              <a:buNone/>
            </a:pPr>
            <a:r>
              <a:rPr lang="en-US" dirty="0" err="1" smtClean="0"/>
              <a:t>cfg.addClass</a:t>
            </a:r>
            <a:r>
              <a:rPr lang="en-US" dirty="0" smtClean="0"/>
              <a:t>(</a:t>
            </a:r>
            <a:r>
              <a:rPr lang="en-US" dirty="0" err="1" smtClean="0"/>
              <a:t>org.hibernate.auction.Item.</a:t>
            </a:r>
            <a:r>
              <a:rPr lang="en-US" b="1" dirty="0" err="1" smtClean="0"/>
              <a:t>class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err="1" smtClean="0"/>
              <a:t>cfg.addClass</a:t>
            </a:r>
            <a:r>
              <a:rPr lang="en-US" dirty="0" smtClean="0"/>
              <a:t>(</a:t>
            </a:r>
            <a:r>
              <a:rPr lang="en-US" dirty="0" err="1" smtClean="0"/>
              <a:t>org.hibernate.auction.Bid.</a:t>
            </a:r>
            <a:r>
              <a:rPr lang="en-US" b="1" dirty="0" err="1" smtClean="0"/>
              <a:t>class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Translates to “/org/hibernate/auction/</a:t>
            </a:r>
            <a:r>
              <a:rPr lang="en-US" dirty="0" err="1" smtClean="0"/>
              <a:t>Item.hbm.xml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Again in </a:t>
            </a:r>
            <a:r>
              <a:rPr lang="en-US" dirty="0" err="1" smtClean="0"/>
              <a:t>classpath</a:t>
            </a:r>
            <a:endParaRPr lang="en-US" dirty="0" smtClean="0"/>
          </a:p>
          <a:p>
            <a:pPr lvl="1"/>
            <a:r>
              <a:rPr lang="en-US" dirty="0" smtClean="0"/>
              <a:t>Avoids hardcoded filenames (less work than updating </a:t>
            </a:r>
            <a:r>
              <a:rPr lang="en-US" dirty="0" err="1" smtClean="0"/>
              <a:t>hibernate.cfg.xml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class is annotated uses annotation versus xml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Programmatic Configuration </a:t>
            </a:r>
            <a:r>
              <a:rPr lang="en-US" i="1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Configuration </a:t>
            </a:r>
            <a:r>
              <a:rPr lang="en-US" dirty="0" err="1" smtClean="0"/>
              <a:t>cfg</a:t>
            </a:r>
            <a:r>
              <a:rPr lang="en-US" dirty="0" smtClean="0"/>
              <a:t> = new Configuration()</a:t>
            </a:r>
          </a:p>
          <a:p>
            <a:pPr>
              <a:buNone/>
            </a:pPr>
            <a:r>
              <a:rPr lang="en-US" dirty="0" smtClean="0"/>
              <a:t>    .</a:t>
            </a:r>
            <a:r>
              <a:rPr lang="en-US" dirty="0" err="1" smtClean="0"/>
              <a:t>addClass</a:t>
            </a:r>
            <a:r>
              <a:rPr lang="en-US" dirty="0" smtClean="0"/>
              <a:t>(</a:t>
            </a:r>
            <a:r>
              <a:rPr lang="en-US" dirty="0" err="1" smtClean="0"/>
              <a:t>org.hibernate.auction.Item.class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.</a:t>
            </a:r>
            <a:r>
              <a:rPr lang="en-US" dirty="0" err="1" smtClean="0"/>
              <a:t>addClass</a:t>
            </a:r>
            <a:r>
              <a:rPr lang="en-US" dirty="0" smtClean="0"/>
              <a:t>(</a:t>
            </a:r>
            <a:r>
              <a:rPr lang="en-US" dirty="0" err="1" smtClean="0"/>
              <a:t>org.hibernate.auction.Bid.class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.</a:t>
            </a:r>
            <a:r>
              <a:rPr lang="en-US" dirty="0" err="1" smtClean="0"/>
              <a:t>setProperty</a:t>
            </a:r>
            <a:r>
              <a:rPr lang="en-US" dirty="0" smtClean="0"/>
              <a:t>("</a:t>
            </a:r>
            <a:r>
              <a:rPr lang="en-US" dirty="0" err="1" smtClean="0"/>
              <a:t>hibernate.dialect</a:t>
            </a:r>
            <a:r>
              <a:rPr lang="en-US" dirty="0" smtClean="0"/>
              <a:t>", "</a:t>
            </a:r>
            <a:r>
              <a:rPr lang="en-US" dirty="0" err="1" smtClean="0"/>
              <a:t>org.hibernate.dialect.MySQLInnoDBDialect</a:t>
            </a:r>
            <a:r>
              <a:rPr lang="en-US" dirty="0" smtClean="0"/>
              <a:t>")</a:t>
            </a:r>
          </a:p>
          <a:p>
            <a:pPr>
              <a:buNone/>
            </a:pPr>
            <a:r>
              <a:rPr lang="en-US" dirty="0" smtClean="0"/>
              <a:t>    .</a:t>
            </a:r>
            <a:r>
              <a:rPr lang="en-US" dirty="0" err="1" smtClean="0"/>
              <a:t>setProperty</a:t>
            </a:r>
            <a:r>
              <a:rPr lang="en-US" dirty="0" smtClean="0"/>
              <a:t>("</a:t>
            </a:r>
            <a:r>
              <a:rPr lang="en-US" dirty="0" err="1" smtClean="0"/>
              <a:t>hibernate.connection.datasource</a:t>
            </a:r>
            <a:r>
              <a:rPr lang="en-US" dirty="0" smtClean="0"/>
              <a:t>", "</a:t>
            </a:r>
            <a:r>
              <a:rPr lang="en-US" dirty="0" err="1" smtClean="0"/>
              <a:t>java:comp</a:t>
            </a:r>
            <a:r>
              <a:rPr lang="en-US" dirty="0" smtClean="0"/>
              <a:t>/</a:t>
            </a:r>
            <a:r>
              <a:rPr lang="en-US" dirty="0" err="1" smtClean="0"/>
              <a:t>env</a:t>
            </a:r>
            <a:r>
              <a:rPr lang="en-US" dirty="0" smtClean="0"/>
              <a:t>/</a:t>
            </a:r>
            <a:r>
              <a:rPr lang="en-US" dirty="0" err="1" smtClean="0"/>
              <a:t>jdbc</a:t>
            </a:r>
            <a:r>
              <a:rPr lang="en-US" dirty="0" smtClean="0"/>
              <a:t>/test")</a:t>
            </a:r>
          </a:p>
          <a:p>
            <a:pPr>
              <a:buNone/>
            </a:pPr>
            <a:r>
              <a:rPr lang="en-US" dirty="0" smtClean="0"/>
              <a:t>    .</a:t>
            </a:r>
            <a:r>
              <a:rPr lang="en-US" dirty="0" err="1" smtClean="0"/>
              <a:t>setProperty</a:t>
            </a:r>
            <a:r>
              <a:rPr lang="en-US" dirty="0" smtClean="0"/>
              <a:t>("</a:t>
            </a:r>
            <a:r>
              <a:rPr lang="en-US" dirty="0" err="1" smtClean="0"/>
              <a:t>hibernate.order_updates</a:t>
            </a:r>
            <a:r>
              <a:rPr lang="en-US" dirty="0" smtClean="0"/>
              <a:t>", "true");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Database settings can be configured as well</a:t>
            </a:r>
          </a:p>
          <a:p>
            <a:pPr lvl="1"/>
            <a:r>
              <a:rPr lang="en-US" dirty="0" smtClean="0"/>
              <a:t>Note the “hibernate.” prefix on the options this time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Programmatic Configuration </a:t>
            </a:r>
            <a:r>
              <a:rPr lang="en-US" i="1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Configuration conf = new Configuration();</a:t>
            </a:r>
          </a:p>
          <a:p>
            <a:pPr>
              <a:buNone/>
            </a:pPr>
            <a:r>
              <a:rPr lang="en-US" dirty="0" err="1" smtClean="0"/>
              <a:t>conf.configure</a:t>
            </a:r>
            <a:r>
              <a:rPr lang="en-US" dirty="0" smtClean="0"/>
              <a:t>().</a:t>
            </a:r>
            <a:r>
              <a:rPr lang="en-US" dirty="0" err="1" smtClean="0"/>
              <a:t>setProperty</a:t>
            </a:r>
            <a:r>
              <a:rPr lang="en-US" dirty="0" smtClean="0"/>
              <a:t>(“</a:t>
            </a:r>
            <a:r>
              <a:rPr lang="en-US" dirty="0" err="1" smtClean="0"/>
              <a:t>hibernate.connection.url</a:t>
            </a:r>
            <a:r>
              <a:rPr lang="en-US" dirty="0" smtClean="0"/>
              <a:t>”, “</a:t>
            </a:r>
            <a:r>
              <a:rPr lang="en-US" dirty="0" err="1" smtClean="0"/>
              <a:t>jdbc:mysql</a:t>
            </a:r>
            <a:r>
              <a:rPr lang="en-US" dirty="0" smtClean="0"/>
              <a:t>://”+host+”/”+</a:t>
            </a:r>
            <a:r>
              <a:rPr lang="en-US" dirty="0" err="1" smtClean="0"/>
              <a:t>dbname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conf.setProperty</a:t>
            </a:r>
            <a:r>
              <a:rPr lang="en-US" dirty="0" smtClean="0"/>
              <a:t>(“</a:t>
            </a:r>
            <a:r>
              <a:rPr lang="en-US" dirty="0" err="1" smtClean="0"/>
              <a:t>hibernate.connection.username</a:t>
            </a:r>
            <a:r>
              <a:rPr lang="en-US" dirty="0" smtClean="0"/>
              <a:t>”, user);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conf.setProperty</a:t>
            </a:r>
            <a:r>
              <a:rPr lang="en-US" dirty="0" smtClean="0"/>
              <a:t>(“</a:t>
            </a:r>
            <a:r>
              <a:rPr lang="en-US" dirty="0" err="1" smtClean="0"/>
              <a:t>hibernate.connection.password</a:t>
            </a:r>
            <a:r>
              <a:rPr lang="en-US" dirty="0" smtClean="0"/>
              <a:t>”, password);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Load /</a:t>
            </a:r>
            <a:r>
              <a:rPr lang="en-US" dirty="0" err="1" smtClean="0"/>
              <a:t>hibernate.cfg.xml</a:t>
            </a:r>
            <a:r>
              <a:rPr lang="en-US" dirty="0" smtClean="0"/>
              <a:t> as defaults</a:t>
            </a:r>
          </a:p>
          <a:p>
            <a:pPr lvl="1"/>
            <a:r>
              <a:rPr lang="en-US" dirty="0" smtClean="0"/>
              <a:t>Mappings still defined inside XML</a:t>
            </a:r>
          </a:p>
          <a:p>
            <a:r>
              <a:rPr lang="en-US" dirty="0" smtClean="0"/>
              <a:t>Override database settings with run-time values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Mapping &amp; Configuration Summary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Java class</a:t>
            </a:r>
          </a:p>
          <a:p>
            <a:pPr lvl="1"/>
            <a:r>
              <a:rPr lang="en-US" dirty="0" smtClean="0"/>
              <a:t>Annotations or XML mapping file (.</a:t>
            </a:r>
            <a:r>
              <a:rPr lang="en-US" dirty="0" err="1" smtClean="0"/>
              <a:t>hbm.xml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or JPA persistence orm.xml</a:t>
            </a:r>
          </a:p>
          <a:p>
            <a:pPr lvl="2"/>
            <a:r>
              <a:rPr lang="en-US" dirty="0" smtClean="0"/>
              <a:t>You can mix annotations and XML mappings</a:t>
            </a:r>
          </a:p>
          <a:p>
            <a:r>
              <a:rPr lang="en-US" dirty="0" smtClean="0"/>
              <a:t>Hibernate XML Configuration</a:t>
            </a:r>
          </a:p>
          <a:p>
            <a:pPr lvl="1"/>
            <a:r>
              <a:rPr lang="en-US" dirty="0" smtClean="0"/>
              <a:t>Each class/.</a:t>
            </a:r>
            <a:r>
              <a:rPr lang="en-US" dirty="0" err="1" smtClean="0"/>
              <a:t>hbm.xml</a:t>
            </a:r>
            <a:r>
              <a:rPr lang="en-US" dirty="0" smtClean="0"/>
              <a:t> gets &lt;mapping/&gt; entry</a:t>
            </a:r>
          </a:p>
          <a:p>
            <a:pPr lvl="1"/>
            <a:r>
              <a:rPr lang="en-US" dirty="0" smtClean="0"/>
              <a:t>Configure database</a:t>
            </a:r>
          </a:p>
          <a:p>
            <a:pPr lvl="1"/>
            <a:r>
              <a:rPr lang="en-US" dirty="0" err="1" smtClean="0"/>
              <a:t>hibernate.cfg.xml</a:t>
            </a:r>
            <a:endParaRPr lang="en-US" dirty="0" smtClean="0"/>
          </a:p>
          <a:p>
            <a:pPr lvl="2"/>
            <a:r>
              <a:rPr lang="en-US" dirty="0" smtClean="0"/>
              <a:t>or for JPA use persistence.xml</a:t>
            </a:r>
          </a:p>
          <a:p>
            <a:pPr lvl="1"/>
            <a:r>
              <a:rPr lang="en-US" dirty="0" smtClean="0"/>
              <a:t>Alternative</a:t>
            </a:r>
          </a:p>
          <a:p>
            <a:pPr lvl="2"/>
            <a:r>
              <a:rPr lang="en-US" dirty="0" smtClean="0"/>
              <a:t>Programmatic configuration</a:t>
            </a:r>
          </a:p>
          <a:p>
            <a:pPr lvl="2"/>
            <a:r>
              <a:rPr lang="en-US" dirty="0" smtClean="0"/>
              <a:t>Hybrid approach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try {</a:t>
            </a:r>
          </a:p>
          <a:p>
            <a:pPr>
              <a:buNone/>
            </a:pPr>
            <a:r>
              <a:rPr lang="en-US" sz="2000" dirty="0" smtClean="0"/>
              <a:t>            // Create the </a:t>
            </a:r>
            <a:r>
              <a:rPr lang="en-US" sz="2000" dirty="0" err="1" smtClean="0"/>
              <a:t>SessionFactory</a:t>
            </a:r>
            <a:r>
              <a:rPr lang="en-US" sz="2000" dirty="0" smtClean="0"/>
              <a:t> from </a:t>
            </a:r>
            <a:r>
              <a:rPr lang="en-US" sz="2000" dirty="0" err="1" smtClean="0"/>
              <a:t>hibernate.cfg.xml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    return new Configuration().configure().</a:t>
            </a:r>
            <a:r>
              <a:rPr lang="en-US" sz="2000" dirty="0" err="1" smtClean="0"/>
              <a:t>buildSessionFactory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smtClean="0"/>
              <a:t>} catch (</a:t>
            </a:r>
            <a:r>
              <a:rPr lang="en-US" sz="2000" dirty="0" err="1" smtClean="0"/>
              <a:t>Throwable</a:t>
            </a:r>
            <a:r>
              <a:rPr lang="en-US" sz="2000" dirty="0" smtClean="0"/>
              <a:t> ex) {</a:t>
            </a:r>
          </a:p>
          <a:p>
            <a:pPr>
              <a:buNone/>
            </a:pPr>
            <a:r>
              <a:rPr lang="en-US" sz="2000" dirty="0" smtClean="0"/>
              <a:t>            // Make sure you log the exception, as it might be swallowed</a:t>
            </a:r>
          </a:p>
          <a:p>
            <a:pPr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System.err.println</a:t>
            </a:r>
            <a:r>
              <a:rPr lang="en-US" sz="2000" dirty="0" smtClean="0"/>
              <a:t>("Initial </a:t>
            </a:r>
            <a:r>
              <a:rPr lang="en-US" sz="2000" dirty="0" err="1" smtClean="0"/>
              <a:t>SessionFactory</a:t>
            </a:r>
            <a:r>
              <a:rPr lang="en-US" sz="2000" dirty="0" smtClean="0"/>
              <a:t> creation failed." + ex);</a:t>
            </a:r>
          </a:p>
          <a:p>
            <a:pPr>
              <a:buNone/>
            </a:pPr>
            <a:r>
              <a:rPr lang="en-US" sz="2000" dirty="0" smtClean="0"/>
              <a:t>            throw new </a:t>
            </a:r>
            <a:r>
              <a:rPr lang="en-US" sz="2000" dirty="0" err="1" smtClean="0"/>
              <a:t>ExceptionInInitializerError</a:t>
            </a:r>
            <a:r>
              <a:rPr lang="en-US" sz="2000" dirty="0" smtClean="0"/>
              <a:t>(ex);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err="1" smtClean="0"/>
              <a:t>SessionFactory</a:t>
            </a:r>
            <a:r>
              <a:rPr lang="en-US" sz="2000" dirty="0" smtClean="0"/>
              <a:t> returned is used later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1050" dirty="0" smtClean="0"/>
              <a:t>Code from documentation at </a:t>
            </a:r>
            <a:r>
              <a:rPr lang="en-US" sz="1050" dirty="0" smtClean="0">
                <a:hlinkClick r:id="rId2"/>
              </a:rPr>
              <a:t>http://docs.jboss.org/hibernate/core/3.6/reference/en-US/html_single/#tutorial-firstapp-helpers</a:t>
            </a:r>
            <a:endParaRPr lang="en-US" sz="1050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Session </a:t>
            </a:r>
            <a:r>
              <a:rPr lang="en-US" dirty="0" err="1" smtClean="0"/>
              <a:t>session</a:t>
            </a:r>
            <a:r>
              <a:rPr lang="en-US" dirty="0" smtClean="0"/>
              <a:t> = </a:t>
            </a:r>
            <a:r>
              <a:rPr lang="en-US" dirty="0" err="1" smtClean="0"/>
              <a:t>HibernateUtil.getSessionFactory</a:t>
            </a:r>
            <a:r>
              <a:rPr lang="en-US" dirty="0" smtClean="0"/>
              <a:t>().</a:t>
            </a:r>
            <a:r>
              <a:rPr lang="en-US" dirty="0" err="1" smtClean="0"/>
              <a:t>getCurrentSession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session.beginTransaction</a:t>
            </a:r>
            <a:r>
              <a:rPr lang="en-US" dirty="0" smtClean="0">
                <a:solidFill>
                  <a:srgbClr val="FFFF00"/>
                </a:solidFill>
              </a:rPr>
              <a:t>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Event </a:t>
            </a:r>
            <a:r>
              <a:rPr lang="en-US" dirty="0" err="1" smtClean="0"/>
              <a:t>theEvent</a:t>
            </a:r>
            <a:r>
              <a:rPr lang="en-US" dirty="0" smtClean="0"/>
              <a:t> = new Event();</a:t>
            </a:r>
          </a:p>
          <a:p>
            <a:pPr>
              <a:buNone/>
            </a:pPr>
            <a:r>
              <a:rPr lang="en-US" dirty="0" err="1" smtClean="0"/>
              <a:t>theEvent.setTitle</a:t>
            </a:r>
            <a:r>
              <a:rPr lang="en-US" dirty="0" smtClean="0"/>
              <a:t>(title);</a:t>
            </a:r>
          </a:p>
          <a:p>
            <a:pPr>
              <a:buNone/>
            </a:pPr>
            <a:r>
              <a:rPr lang="en-US" dirty="0" err="1" smtClean="0"/>
              <a:t>theEvent.setDate</a:t>
            </a:r>
            <a:r>
              <a:rPr lang="en-US" dirty="0" smtClean="0"/>
              <a:t>(</a:t>
            </a:r>
            <a:r>
              <a:rPr lang="en-US" dirty="0" err="1" smtClean="0"/>
              <a:t>theDate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err="1" smtClean="0">
                <a:solidFill>
                  <a:srgbClr val="FFFF00"/>
                </a:solidFill>
              </a:rPr>
              <a:t>session.save</a:t>
            </a:r>
            <a:r>
              <a:rPr lang="en-US" b="1" dirty="0" smtClean="0">
                <a:solidFill>
                  <a:srgbClr val="FFFF00"/>
                </a:solidFill>
              </a:rPr>
              <a:t>(</a:t>
            </a:r>
            <a:r>
              <a:rPr lang="en-US" b="1" dirty="0" err="1" smtClean="0">
                <a:solidFill>
                  <a:srgbClr val="FFFF00"/>
                </a:solidFill>
              </a:rPr>
              <a:t>theEvent</a:t>
            </a:r>
            <a:r>
              <a:rPr lang="en-US" b="1" dirty="0" smtClean="0">
                <a:solidFill>
                  <a:srgbClr val="FFFF00"/>
                </a:solidFill>
              </a:rPr>
              <a:t>);</a:t>
            </a:r>
          </a:p>
          <a:p>
            <a:pPr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session.getTransaction</a:t>
            </a:r>
            <a:r>
              <a:rPr lang="en-US" dirty="0" smtClean="0">
                <a:solidFill>
                  <a:srgbClr val="FFFF00"/>
                </a:solidFill>
              </a:rPr>
              <a:t>().commit();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Just start a transaction similar to how you do in databases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Session </a:t>
            </a:r>
            <a:r>
              <a:rPr lang="en-US" dirty="0" err="1" smtClean="0"/>
              <a:t>session</a:t>
            </a:r>
            <a:r>
              <a:rPr lang="en-US" dirty="0" smtClean="0"/>
              <a:t> = </a:t>
            </a:r>
            <a:r>
              <a:rPr lang="en-US" dirty="0" err="1" smtClean="0"/>
              <a:t>HibernateUtil.getSessionFactory</a:t>
            </a:r>
            <a:r>
              <a:rPr lang="en-US" dirty="0" smtClean="0"/>
              <a:t>().</a:t>
            </a:r>
            <a:r>
              <a:rPr lang="en-US" dirty="0" err="1" smtClean="0"/>
              <a:t>getCurrentSession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session.beginTransaction</a:t>
            </a:r>
            <a:r>
              <a:rPr lang="en-US" dirty="0" smtClean="0"/>
              <a:t>();  </a:t>
            </a:r>
            <a:r>
              <a:rPr lang="en-US" dirty="0" smtClean="0">
                <a:solidFill>
                  <a:srgbClr val="00B050"/>
                </a:solidFill>
              </a:rPr>
              <a:t>// important even for query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List result = </a:t>
            </a:r>
            <a:r>
              <a:rPr lang="en-US" b="1" dirty="0" err="1" smtClean="0">
                <a:solidFill>
                  <a:srgbClr val="FFFF00"/>
                </a:solidFill>
              </a:rPr>
              <a:t>session.createQuery</a:t>
            </a:r>
            <a:r>
              <a:rPr lang="en-US" b="1" dirty="0" smtClean="0">
                <a:solidFill>
                  <a:srgbClr val="FFFF00"/>
                </a:solidFill>
              </a:rPr>
              <a:t>("from Event").list();</a:t>
            </a:r>
          </a:p>
          <a:p>
            <a:pPr>
              <a:buNone/>
            </a:pPr>
            <a:r>
              <a:rPr lang="en-US" dirty="0" err="1" smtClean="0"/>
              <a:t>session.getTransaction</a:t>
            </a:r>
            <a:r>
              <a:rPr lang="en-US" dirty="0" smtClean="0"/>
              <a:t>().commit();</a:t>
            </a:r>
          </a:p>
          <a:p>
            <a:pPr>
              <a:buNone/>
            </a:pPr>
            <a:r>
              <a:rPr lang="en-US" dirty="0" smtClean="0"/>
              <a:t>return result;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Note the “from Event” which is SQL like</a:t>
            </a:r>
          </a:p>
          <a:p>
            <a:pPr lvl="1"/>
            <a:r>
              <a:rPr lang="en-US" dirty="0" smtClean="0"/>
              <a:t>Known as HQL</a:t>
            </a:r>
          </a:p>
          <a:p>
            <a:pPr lvl="1"/>
            <a:r>
              <a:rPr lang="en-US" dirty="0" smtClean="0"/>
              <a:t>More complex queries possible</a:t>
            </a:r>
          </a:p>
          <a:p>
            <a:pPr lvl="1"/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http://docs.jboss.org/hibernate/core/3.6/reference/en-US/html/queryhql.html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Remember don’t use string concatenation to form queries</a:t>
            </a:r>
          </a:p>
          <a:p>
            <a:pPr lvl="1"/>
            <a:r>
              <a:rPr lang="en-US" dirty="0" smtClean="0"/>
              <a:t>Bad:  “from Users where id=” + </a:t>
            </a:r>
            <a:r>
              <a:rPr lang="en-US" dirty="0" err="1" smtClean="0"/>
              <a:t>paramUserId</a:t>
            </a:r>
            <a:endParaRPr lang="en-US" dirty="0" smtClean="0"/>
          </a:p>
          <a:p>
            <a:pPr lvl="1"/>
            <a:r>
              <a:rPr lang="en-US" dirty="0" smtClean="0"/>
              <a:t>Why?  SQL Injection Vulnerabilities</a:t>
            </a:r>
          </a:p>
          <a:p>
            <a:pPr lvl="2"/>
            <a:r>
              <a:rPr lang="en-US" dirty="0" err="1" smtClean="0"/>
              <a:t>paramUserId</a:t>
            </a:r>
            <a:r>
              <a:rPr lang="en-US" dirty="0" smtClean="0"/>
              <a:t> = “1 OR 1=1”</a:t>
            </a:r>
          </a:p>
          <a:p>
            <a:r>
              <a:rPr lang="en-US" dirty="0" smtClean="0"/>
              <a:t>Use Queries instead</a:t>
            </a:r>
          </a:p>
          <a:p>
            <a:pPr lvl="1"/>
            <a:r>
              <a:rPr lang="en-US" dirty="0" smtClean="0"/>
              <a:t>List cats = </a:t>
            </a:r>
            <a:r>
              <a:rPr lang="en-US" dirty="0" err="1" smtClean="0"/>
              <a:t>sess.createCriteria</a:t>
            </a:r>
            <a:r>
              <a:rPr lang="en-US" dirty="0" smtClean="0"/>
              <a:t>(</a:t>
            </a:r>
            <a:r>
              <a:rPr lang="en-US" dirty="0" err="1" smtClean="0"/>
              <a:t>Cat.class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.add( </a:t>
            </a:r>
            <a:r>
              <a:rPr lang="en-US" dirty="0" err="1" smtClean="0"/>
              <a:t>Restrictions.like</a:t>
            </a:r>
            <a:r>
              <a:rPr lang="en-US" dirty="0" smtClean="0"/>
              <a:t>("name", "Fritz%") )</a:t>
            </a:r>
            <a:br>
              <a:rPr lang="en-US" dirty="0" smtClean="0"/>
            </a:br>
            <a:r>
              <a:rPr lang="en-US" dirty="0" smtClean="0"/>
              <a:t>    .add( </a:t>
            </a:r>
            <a:r>
              <a:rPr lang="en-US" dirty="0" err="1" smtClean="0"/>
              <a:t>Restrictions.between</a:t>
            </a:r>
            <a:r>
              <a:rPr lang="en-US" dirty="0" smtClean="0"/>
              <a:t>("weight", </a:t>
            </a:r>
            <a:r>
              <a:rPr lang="en-US" dirty="0" err="1" smtClean="0"/>
              <a:t>minWeight</a:t>
            </a:r>
            <a:r>
              <a:rPr lang="en-US" dirty="0" smtClean="0"/>
              <a:t>, max) )</a:t>
            </a:r>
            <a:br>
              <a:rPr lang="en-US" dirty="0" smtClean="0"/>
            </a:br>
            <a:r>
              <a:rPr lang="en-US" dirty="0" smtClean="0"/>
              <a:t>    .list();</a:t>
            </a:r>
          </a:p>
          <a:p>
            <a:pPr lvl="2"/>
            <a:r>
              <a:rPr lang="en-US" dirty="0" smtClean="0">
                <a:hlinkClick r:id="rId2"/>
              </a:rPr>
              <a:t>http://docs.jboss.org/hibernate/core/3.6/reference/en-US/html_single/#querycriteria</a:t>
            </a:r>
            <a:endParaRPr lang="en-US" dirty="0" smtClean="0"/>
          </a:p>
          <a:p>
            <a:pPr lvl="1"/>
            <a:r>
              <a:rPr lang="en-US" dirty="0" smtClean="0"/>
              <a:t>List cats = </a:t>
            </a:r>
            <a:r>
              <a:rPr lang="en-US" dirty="0" err="1" smtClean="0"/>
              <a:t>session.createQuery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	“from Cat as cat where </a:t>
            </a:r>
            <a:r>
              <a:rPr lang="en-US" dirty="0" err="1" smtClean="0"/>
              <a:t>cat.birthdate</a:t>
            </a:r>
            <a:r>
              <a:rPr lang="en-US" dirty="0" smtClean="0"/>
              <a:t> &lt; </a:t>
            </a:r>
            <a:r>
              <a:rPr lang="en-US" b="1" dirty="0" smtClean="0"/>
              <a:t>?</a:t>
            </a:r>
            <a:r>
              <a:rPr lang="en-US" dirty="0" smtClean="0"/>
              <a:t>“)</a:t>
            </a:r>
            <a:br>
              <a:rPr lang="en-US" dirty="0" smtClean="0"/>
            </a:br>
            <a:r>
              <a:rPr lang="en-US" dirty="0" smtClean="0"/>
              <a:t>    .</a:t>
            </a:r>
            <a:r>
              <a:rPr lang="en-US" dirty="0" err="1" smtClean="0"/>
              <a:t>setDate</a:t>
            </a:r>
            <a:r>
              <a:rPr lang="en-US" dirty="0" smtClean="0"/>
              <a:t>(0, date)</a:t>
            </a:r>
            <a:br>
              <a:rPr lang="en-US" dirty="0" smtClean="0"/>
            </a:br>
            <a:r>
              <a:rPr lang="en-US" dirty="0" smtClean="0"/>
              <a:t>    .list();</a:t>
            </a:r>
          </a:p>
          <a:p>
            <a:pPr lvl="2"/>
            <a:r>
              <a:rPr lang="en-US" dirty="0" smtClean="0">
                <a:hlinkClick r:id="rId3"/>
              </a:rPr>
              <a:t>http://docs.jboss.org/hibernate/core/3.6/reference/en-US/html_single/#objectstate-querying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 Stack</a:t>
            </a:r>
            <a:endParaRPr lang="en-US" dirty="0"/>
          </a:p>
        </p:txBody>
      </p:sp>
      <p:pic>
        <p:nvPicPr>
          <p:cNvPr id="1026" name="Picture 2" descr="C:\Users\rbeede\Downloads\HibernateStack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900" y="1676399"/>
            <a:ext cx="7696200" cy="472995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390051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sessionFactory.close</a:t>
            </a:r>
            <a:r>
              <a:rPr lang="en-US" dirty="0" smtClean="0"/>
              <a:t>();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Closes </a:t>
            </a:r>
            <a:r>
              <a:rPr lang="en-US" dirty="0" smtClean="0"/>
              <a:t>resources</a:t>
            </a:r>
            <a:endParaRPr lang="en-US" dirty="0" smtClean="0"/>
          </a:p>
          <a:p>
            <a:pPr lvl="1"/>
            <a:r>
              <a:rPr lang="en-US" dirty="0" smtClean="0"/>
              <a:t>Connection pools</a:t>
            </a:r>
          </a:p>
          <a:p>
            <a:pPr lvl="1"/>
            <a:r>
              <a:rPr lang="en-US" dirty="0" smtClean="0"/>
              <a:t>Caches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and Thread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org.hibernate.Session</a:t>
            </a:r>
            <a:endParaRPr lang="en-US" dirty="0" smtClean="0"/>
          </a:p>
          <a:p>
            <a:pPr lvl="1"/>
            <a:r>
              <a:rPr lang="en-US" dirty="0" smtClean="0"/>
              <a:t>Don’t use the </a:t>
            </a:r>
            <a:r>
              <a:rPr lang="en-US" dirty="0" smtClean="0"/>
              <a:t>deprecated </a:t>
            </a:r>
            <a:r>
              <a:rPr lang="en-US" dirty="0" smtClean="0"/>
              <a:t>class </a:t>
            </a:r>
            <a:r>
              <a:rPr lang="en-US" dirty="0" err="1" smtClean="0"/>
              <a:t>org.hibernate.classic.Session</a:t>
            </a:r>
            <a:endParaRPr lang="en-US" dirty="0" smtClean="0"/>
          </a:p>
          <a:p>
            <a:r>
              <a:rPr lang="en-US" b="1" dirty="0" smtClean="0"/>
              <a:t>NOT</a:t>
            </a:r>
            <a:r>
              <a:rPr lang="en-US" dirty="0" smtClean="0"/>
              <a:t> thread safe</a:t>
            </a:r>
          </a:p>
          <a:p>
            <a:pPr lvl="1"/>
            <a:r>
              <a:rPr lang="en-US" dirty="0" smtClean="0"/>
              <a:t>Each thread should call </a:t>
            </a:r>
            <a:r>
              <a:rPr lang="en-US" dirty="0" err="1" smtClean="0"/>
              <a:t>SessionFactory.getCurrentSession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Versus .</a:t>
            </a:r>
            <a:r>
              <a:rPr lang="en-US" dirty="0" err="1" smtClean="0"/>
              <a:t>openSession</a:t>
            </a:r>
            <a:r>
              <a:rPr lang="en-US" dirty="0" smtClean="0"/>
              <a:t>() which has</a:t>
            </a:r>
          </a:p>
          <a:p>
            <a:pPr lvl="3"/>
            <a:r>
              <a:rPr lang="en-US" dirty="0" smtClean="0"/>
              <a:t>No automatic close management</a:t>
            </a:r>
          </a:p>
          <a:p>
            <a:pPr lvl="3"/>
            <a:r>
              <a:rPr lang="en-US" dirty="0" smtClean="0"/>
              <a:t>No automatic association to a thread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Sample1</a:t>
            </a:r>
          </a:p>
          <a:p>
            <a:pPr lvl="1"/>
            <a:r>
              <a:rPr lang="en-US" dirty="0" smtClean="0"/>
              <a:t>Creates new database (if needed)</a:t>
            </a:r>
          </a:p>
          <a:p>
            <a:pPr lvl="2"/>
            <a:r>
              <a:rPr lang="en-US" dirty="0" smtClean="0"/>
              <a:t>Located in “./../</a:t>
            </a:r>
            <a:r>
              <a:rPr lang="en-US" dirty="0" err="1" smtClean="0"/>
              <a:t>SampleDatabase</a:t>
            </a:r>
            <a:r>
              <a:rPr lang="en-US" dirty="0" smtClean="0"/>
              <a:t>/Database”</a:t>
            </a:r>
          </a:p>
          <a:p>
            <a:pPr lvl="3"/>
            <a:r>
              <a:rPr lang="en-US" dirty="0" smtClean="0"/>
              <a:t>Parent of current directory</a:t>
            </a:r>
          </a:p>
          <a:p>
            <a:pPr lvl="2"/>
            <a:r>
              <a:rPr lang="en-US" dirty="0" smtClean="0"/>
              <a:t>HSQLDB database engine</a:t>
            </a:r>
          </a:p>
          <a:p>
            <a:pPr lvl="1"/>
            <a:r>
              <a:rPr lang="en-US" dirty="0" smtClean="0"/>
              <a:t>Populates database with data</a:t>
            </a:r>
          </a:p>
          <a:p>
            <a:pPr lvl="1"/>
            <a:r>
              <a:rPr lang="en-US" dirty="0" smtClean="0"/>
              <a:t>Queries database for data</a:t>
            </a:r>
          </a:p>
          <a:p>
            <a:pPr lvl="1"/>
            <a:r>
              <a:rPr lang="en-US" dirty="0" smtClean="0"/>
              <a:t>Outputs results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Reads existing database</a:t>
            </a:r>
          </a:p>
          <a:p>
            <a:pPr lvl="1"/>
            <a:r>
              <a:rPr lang="en-US" dirty="0" smtClean="0"/>
              <a:t>Same database from Sample 1</a:t>
            </a:r>
          </a:p>
          <a:p>
            <a:pPr lvl="1"/>
            <a:r>
              <a:rPr lang="en-US" dirty="0" smtClean="0"/>
              <a:t>Opens in “update” schema mode</a:t>
            </a:r>
          </a:p>
          <a:p>
            <a:r>
              <a:rPr lang="en-US" dirty="0" smtClean="0"/>
              <a:t>Has MODIFIED </a:t>
            </a:r>
            <a:r>
              <a:rPr lang="en-US" dirty="0" smtClean="0"/>
              <a:t>“Sample” class</a:t>
            </a:r>
            <a:endParaRPr lang="en-US" dirty="0" smtClean="0"/>
          </a:p>
          <a:p>
            <a:pPr lvl="1"/>
            <a:r>
              <a:rPr lang="en-US" dirty="0" smtClean="0"/>
              <a:t>Added an attribute</a:t>
            </a:r>
          </a:p>
          <a:p>
            <a:r>
              <a:rPr lang="en-US" dirty="0" smtClean="0"/>
              <a:t>Adds a new single entry</a:t>
            </a:r>
          </a:p>
          <a:p>
            <a:pPr lvl="1"/>
            <a:r>
              <a:rPr lang="en-US" dirty="0" smtClean="0"/>
              <a:t>Will have additional attribute</a:t>
            </a:r>
          </a:p>
          <a:p>
            <a:r>
              <a:rPr lang="en-US" dirty="0" smtClean="0"/>
              <a:t>Outputs found objects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Updating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View updated database schema</a:t>
            </a:r>
          </a:p>
          <a:p>
            <a:pPr lvl="1"/>
            <a:r>
              <a:rPr lang="en-US" dirty="0" smtClean="0"/>
              <a:t>Run Sample 1 first</a:t>
            </a:r>
          </a:p>
          <a:p>
            <a:pPr lvl="2"/>
            <a:r>
              <a:rPr lang="en-US" dirty="0" smtClean="0"/>
              <a:t>View table schema with command below</a:t>
            </a:r>
          </a:p>
          <a:p>
            <a:pPr lvl="1"/>
            <a:r>
              <a:rPr lang="en-US" dirty="0" smtClean="0"/>
              <a:t>Run Sample 2 next</a:t>
            </a:r>
          </a:p>
          <a:p>
            <a:pPr lvl="2"/>
            <a:r>
              <a:rPr lang="en-US" dirty="0" smtClean="0"/>
              <a:t>View table schema with command below</a:t>
            </a:r>
          </a:p>
          <a:p>
            <a:pPr lvl="2"/>
            <a:r>
              <a:rPr lang="en-US" dirty="0" smtClean="0"/>
              <a:t>Note the addition </a:t>
            </a:r>
            <a:r>
              <a:rPr lang="en-US" smtClean="0"/>
              <a:t>of another </a:t>
            </a:r>
            <a:r>
              <a:rPr lang="en-US" dirty="0" smtClean="0"/>
              <a:t>field in the table</a:t>
            </a:r>
          </a:p>
          <a:p>
            <a:r>
              <a:rPr lang="en-US" dirty="0" smtClean="0"/>
              <a:t>On command line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java -cp /path/to/hsqldb-2.2.4.jar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org.hsqldb.util.DatabaseManager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-user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jdbc:hsqldb:file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SampleDatabase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/Database“</a:t>
            </a:r>
          </a:p>
          <a:p>
            <a:pPr lvl="1"/>
            <a:r>
              <a:rPr lang="en-US" dirty="0" smtClean="0"/>
              <a:t>All one line</a:t>
            </a:r>
          </a:p>
          <a:p>
            <a:pPr lvl="1"/>
            <a:r>
              <a:rPr lang="en-US" dirty="0" err="1" smtClean="0"/>
              <a:t>Hsqldb</a:t>
            </a:r>
            <a:r>
              <a:rPr lang="en-US" dirty="0" smtClean="0"/>
              <a:t> jar probably in %USERPROFILE%\.m2\repository\org\</a:t>
            </a:r>
            <a:r>
              <a:rPr lang="en-US" dirty="0" err="1" smtClean="0"/>
              <a:t>hsqldb</a:t>
            </a:r>
            <a:r>
              <a:rPr lang="en-US" dirty="0" smtClean="0"/>
              <a:t>\</a:t>
            </a:r>
            <a:r>
              <a:rPr lang="en-US" dirty="0" err="1" smtClean="0"/>
              <a:t>hsqldb</a:t>
            </a:r>
            <a:r>
              <a:rPr lang="en-US" dirty="0" smtClean="0"/>
              <a:t>\2.2.4\hsqldb-2.2.4.jar</a:t>
            </a:r>
          </a:p>
          <a:p>
            <a:pPr lvl="1"/>
            <a:r>
              <a:rPr lang="en-US" dirty="0" err="1" smtClean="0"/>
              <a:t>SampleDatabase</a:t>
            </a:r>
            <a:r>
              <a:rPr lang="en-US" dirty="0" smtClean="0"/>
              <a:t> path may need updated unless you are in the parent folder of the two sample code directories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</a:p>
          <a:p>
            <a:pPr lvl="1"/>
            <a:r>
              <a:rPr lang="en-US" dirty="0" smtClean="0"/>
              <a:t>Hibernate.org</a:t>
            </a:r>
          </a:p>
          <a:p>
            <a:pPr lvl="1"/>
            <a:r>
              <a:rPr lang="en-US" dirty="0" smtClean="0">
                <a:hlinkClick r:id="rId2"/>
              </a:rPr>
              <a:t>http://docs.jboss.org/hibernate/core/3.6/quickstart/en-US/html_single/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http://docs.jboss.org/hibernate/core/3.6/reference/en-US/html_single/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899798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Core</a:t>
            </a:r>
          </a:p>
          <a:p>
            <a:pPr lvl="1"/>
            <a:r>
              <a:rPr lang="en-US" dirty="0" smtClean="0"/>
              <a:t>Provides the core functionality of object relational mapping and persistence</a:t>
            </a:r>
          </a:p>
          <a:p>
            <a:r>
              <a:rPr lang="en-US" dirty="0" smtClean="0"/>
              <a:t>Shards</a:t>
            </a:r>
          </a:p>
          <a:p>
            <a:pPr lvl="1"/>
            <a:r>
              <a:rPr lang="en-US" dirty="0" smtClean="0"/>
              <a:t>Provides for horizontal partitioning of Core so you can put object data in multiple databases</a:t>
            </a:r>
          </a:p>
          <a:p>
            <a:r>
              <a:rPr lang="en-US" dirty="0" smtClean="0"/>
              <a:t>Search</a:t>
            </a:r>
          </a:p>
          <a:p>
            <a:pPr lvl="1"/>
            <a:r>
              <a:rPr lang="en-US" dirty="0" smtClean="0"/>
              <a:t>Combines Apache </a:t>
            </a:r>
            <a:r>
              <a:rPr lang="en-US" dirty="0" err="1" smtClean="0"/>
              <a:t>Lucene</a:t>
            </a:r>
            <a:r>
              <a:rPr lang="en-US" dirty="0" smtClean="0"/>
              <a:t> full-text search engine with Core.  Extends the basic query capabilities of Core.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Eclipse plug-ins to facilitate</a:t>
            </a:r>
          </a:p>
          <a:p>
            <a:pPr lvl="2"/>
            <a:r>
              <a:rPr lang="en-US" dirty="0" smtClean="0"/>
              <a:t>Creating Hibernate mapping files</a:t>
            </a:r>
          </a:p>
          <a:p>
            <a:pPr lvl="2"/>
            <a:r>
              <a:rPr lang="en-US" dirty="0" smtClean="0"/>
              <a:t>Database connection configurations</a:t>
            </a:r>
          </a:p>
          <a:p>
            <a:pPr lvl="2"/>
            <a:r>
              <a:rPr lang="en-US" dirty="0" smtClean="0"/>
              <a:t>Reverse engineering existing databases into Java class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1646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 Projects </a:t>
            </a:r>
            <a:r>
              <a:rPr lang="en-US" i="1" dirty="0" smtClean="0"/>
              <a:t>(2)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438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Validator</a:t>
            </a:r>
          </a:p>
          <a:p>
            <a:pPr lvl="1"/>
            <a:r>
              <a:rPr lang="en-US" u="sng" dirty="0">
                <a:hlinkClick r:id="rId2"/>
              </a:rPr>
              <a:t>JSR 303 - Bean </a:t>
            </a:r>
            <a:r>
              <a:rPr lang="en-US" u="sng" dirty="0" smtClean="0">
                <a:hlinkClick r:id="rId2"/>
              </a:rPr>
              <a:t>Validation</a:t>
            </a:r>
            <a:endParaRPr lang="en-US" u="sng" dirty="0" smtClean="0"/>
          </a:p>
          <a:p>
            <a:pPr lvl="1"/>
            <a:r>
              <a:rPr lang="en-US" dirty="0" smtClean="0"/>
              <a:t>Standardized way of annotating JavaBean fields with value constraints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NotNull</a:t>
            </a:r>
            <a:r>
              <a:rPr lang="en-US" dirty="0" smtClean="0"/>
              <a:t> on a bean field also gets set in the database schema</a:t>
            </a:r>
          </a:p>
          <a:p>
            <a:r>
              <a:rPr lang="en-US" dirty="0" err="1" smtClean="0"/>
              <a:t>Metamodel</a:t>
            </a:r>
            <a:r>
              <a:rPr lang="en-US" dirty="0" smtClean="0"/>
              <a:t> Generator</a:t>
            </a:r>
          </a:p>
          <a:p>
            <a:pPr lvl="1"/>
            <a:r>
              <a:rPr lang="en-US" dirty="0" smtClean="0"/>
              <a:t>Auto-creation of Criteria classes for use in Java EE 6 Criteria API</a:t>
            </a:r>
          </a:p>
          <a:p>
            <a:pPr lvl="1"/>
            <a:r>
              <a:rPr lang="en-US" dirty="0" smtClean="0"/>
              <a:t>Non-string based API for object-based queries</a:t>
            </a:r>
          </a:p>
          <a:p>
            <a:r>
              <a:rPr lang="en-US" dirty="0" smtClean="0"/>
              <a:t>OGM (Object/Grid Mapper)</a:t>
            </a:r>
          </a:p>
          <a:p>
            <a:pPr lvl="1"/>
            <a:r>
              <a:rPr lang="en-US" dirty="0" smtClean="0"/>
              <a:t>Allows use of </a:t>
            </a:r>
            <a:r>
              <a:rPr lang="en-US" dirty="0" err="1" smtClean="0"/>
              <a:t>NoSQL</a:t>
            </a:r>
            <a:r>
              <a:rPr lang="en-US" dirty="0" smtClean="0"/>
              <a:t> data stores versus SQL relational</a:t>
            </a:r>
          </a:p>
          <a:p>
            <a:r>
              <a:rPr lang="en-US" dirty="0" err="1" smtClean="0"/>
              <a:t>Envers</a:t>
            </a:r>
            <a:endParaRPr lang="en-US" dirty="0" smtClean="0"/>
          </a:p>
          <a:p>
            <a:pPr lvl="1"/>
            <a:r>
              <a:rPr lang="en-US" dirty="0" smtClean="0"/>
              <a:t>Automatic revision history of persistent classes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This presentation will focus on the Core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3897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/>
          <a:lstStyle/>
          <a:p>
            <a:r>
              <a:rPr lang="en-US" dirty="0" smtClean="0"/>
              <a:t>Hibernate 3.6</a:t>
            </a:r>
          </a:p>
          <a:p>
            <a:pPr lvl="1"/>
            <a:r>
              <a:rPr lang="en-US" dirty="0" smtClean="0"/>
              <a:t>Latest stable (4.0 is out though)</a:t>
            </a:r>
          </a:p>
          <a:p>
            <a:r>
              <a:rPr lang="en-US" dirty="0" smtClean="0"/>
              <a:t>Easiest method is Maven</a:t>
            </a:r>
          </a:p>
          <a:p>
            <a:pPr lvl="1"/>
            <a:r>
              <a:rPr lang="en-US" dirty="0" smtClean="0"/>
              <a:t>Alternative </a:t>
            </a:r>
            <a:r>
              <a:rPr lang="en-US" dirty="0" smtClean="0"/>
              <a:t>is “release </a:t>
            </a:r>
            <a:r>
              <a:rPr lang="en-US" dirty="0" smtClean="0"/>
              <a:t>bundles”</a:t>
            </a:r>
          </a:p>
          <a:p>
            <a:pPr lvl="2"/>
            <a:r>
              <a:rPr lang="en-US" dirty="0" smtClean="0">
                <a:hlinkClick r:id="rId2"/>
              </a:rPr>
              <a:t>http://www.hibernate.org/downloads.html</a:t>
            </a:r>
            <a:endParaRPr lang="en-US" dirty="0" smtClean="0"/>
          </a:p>
          <a:p>
            <a:pPr lvl="1"/>
            <a:r>
              <a:rPr lang="en-US" dirty="0" smtClean="0"/>
              <a:t>Sample code has complete example</a:t>
            </a:r>
          </a:p>
          <a:p>
            <a:pPr lvl="1"/>
            <a:r>
              <a:rPr lang="en-US" dirty="0" smtClean="0"/>
              <a:t>Next slides show snippets for pom.xml</a:t>
            </a:r>
          </a:p>
          <a:p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Hibernate Getting Started Guide</a:t>
            </a:r>
            <a:r>
              <a:rPr lang="en-US" dirty="0" smtClean="0"/>
              <a:t> also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9788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Maven – pom.xml -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&lt;dependency&gt;</a:t>
            </a:r>
          </a:p>
          <a:p>
            <a:pPr>
              <a:buNone/>
            </a:pPr>
            <a:r>
              <a:rPr lang="en-US" dirty="0" smtClean="0"/>
              <a:t>	&lt;</a:t>
            </a:r>
            <a:r>
              <a:rPr lang="en-US" dirty="0" err="1" smtClean="0"/>
              <a:t>groupId</a:t>
            </a:r>
            <a:r>
              <a:rPr lang="en-US" dirty="0" smtClean="0"/>
              <a:t>&gt;</a:t>
            </a:r>
            <a:r>
              <a:rPr lang="en-US" dirty="0" err="1" smtClean="0"/>
              <a:t>org.hibernate</a:t>
            </a:r>
            <a:r>
              <a:rPr lang="en-US" dirty="0" smtClean="0"/>
              <a:t>&lt;/</a:t>
            </a:r>
            <a:r>
              <a:rPr lang="en-US" dirty="0" err="1" smtClean="0"/>
              <a:t>groupId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&lt;</a:t>
            </a:r>
            <a:r>
              <a:rPr lang="en-US" dirty="0" err="1" smtClean="0"/>
              <a:t>artifactId</a:t>
            </a:r>
            <a:r>
              <a:rPr lang="en-US" dirty="0" smtClean="0"/>
              <a:t>&gt;hibernate-core&lt;/</a:t>
            </a:r>
            <a:r>
              <a:rPr lang="en-US" dirty="0" err="1" smtClean="0"/>
              <a:t>artifactId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&lt;version&gt;3.6.8.Final&lt;/version&gt;</a:t>
            </a:r>
          </a:p>
          <a:p>
            <a:pPr>
              <a:buNone/>
            </a:pPr>
            <a:r>
              <a:rPr lang="en-US" dirty="0" smtClean="0"/>
              <a:t>&lt;/dependency&gt;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Easier </a:t>
            </a:r>
            <a:r>
              <a:rPr lang="en-US" dirty="0" smtClean="0">
                <a:hlinkClick r:id="rId2"/>
              </a:rPr>
              <a:t>compared </a:t>
            </a:r>
            <a:r>
              <a:rPr lang="en-US" dirty="0" smtClean="0"/>
              <a:t>to version 3.3.x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Maven – pom.xml -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&lt;repository&gt;</a:t>
            </a:r>
          </a:p>
          <a:p>
            <a:pPr>
              <a:buNone/>
            </a:pPr>
            <a:r>
              <a:rPr lang="en-US" dirty="0" smtClean="0"/>
              <a:t>	&lt;id&gt;</a:t>
            </a:r>
            <a:r>
              <a:rPr lang="en-US" dirty="0" err="1" smtClean="0"/>
              <a:t>jboss</a:t>
            </a:r>
            <a:r>
              <a:rPr lang="en-US" dirty="0" smtClean="0"/>
              <a:t>-public-repository-group&lt;/id&gt;</a:t>
            </a:r>
          </a:p>
          <a:p>
            <a:pPr>
              <a:buNone/>
            </a:pPr>
            <a:r>
              <a:rPr lang="en-US" dirty="0" smtClean="0"/>
              <a:t>	&lt;name&gt;</a:t>
            </a:r>
            <a:r>
              <a:rPr lang="en-US" dirty="0" err="1" smtClean="0"/>
              <a:t>JBoss</a:t>
            </a:r>
            <a:r>
              <a:rPr lang="en-US" dirty="0" smtClean="0"/>
              <a:t> Public Maven Repository Group&lt;/name&gt;</a:t>
            </a:r>
          </a:p>
          <a:p>
            <a:pPr>
              <a:buNone/>
            </a:pPr>
            <a:r>
              <a:rPr lang="en-US" dirty="0" smtClean="0"/>
              <a:t>	&lt;</a:t>
            </a:r>
            <a:r>
              <a:rPr lang="en-US" dirty="0" err="1" smtClean="0"/>
              <a:t>url</a:t>
            </a:r>
            <a:r>
              <a:rPr lang="en-US" dirty="0" smtClean="0"/>
              <a:t>&gt;https://repository.jboss.org/nexus/content/groups/public-jboss/&lt;/url&gt;</a:t>
            </a:r>
          </a:p>
          <a:p>
            <a:pPr>
              <a:buNone/>
            </a:pPr>
            <a:r>
              <a:rPr lang="en-US" dirty="0" smtClean="0"/>
              <a:t>	&lt;layout&gt;default&lt;/layout&gt;</a:t>
            </a:r>
          </a:p>
          <a:p>
            <a:pPr>
              <a:buNone/>
            </a:pPr>
            <a:r>
              <a:rPr lang="en-US" dirty="0" smtClean="0"/>
              <a:t>	&lt;releases&gt;</a:t>
            </a:r>
          </a:p>
          <a:p>
            <a:pPr>
              <a:buNone/>
            </a:pPr>
            <a:r>
              <a:rPr lang="en-US" dirty="0" smtClean="0"/>
              <a:t>		&lt;enabled&gt;true&lt;/enabled&gt;</a:t>
            </a:r>
          </a:p>
          <a:p>
            <a:pPr>
              <a:buNone/>
            </a:pPr>
            <a:r>
              <a:rPr lang="en-US" dirty="0" smtClean="0"/>
              <a:t>		&lt;</a:t>
            </a:r>
            <a:r>
              <a:rPr lang="en-US" dirty="0" err="1" smtClean="0"/>
              <a:t>updatePolicy</a:t>
            </a:r>
            <a:r>
              <a:rPr lang="en-US" dirty="0" smtClean="0"/>
              <a:t>&gt;never&lt;/</a:t>
            </a:r>
            <a:r>
              <a:rPr lang="en-US" dirty="0" err="1" smtClean="0"/>
              <a:t>updatePolicy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&lt;/releases&gt;</a:t>
            </a:r>
          </a:p>
          <a:p>
            <a:pPr>
              <a:buNone/>
            </a:pPr>
            <a:r>
              <a:rPr lang="en-US" dirty="0" smtClean="0"/>
              <a:t>	&lt;snapshots&gt;</a:t>
            </a:r>
          </a:p>
          <a:p>
            <a:pPr>
              <a:buNone/>
            </a:pPr>
            <a:r>
              <a:rPr lang="en-US" dirty="0" smtClean="0"/>
              <a:t>		&lt;enabled&gt;true&lt;/enabled&gt;</a:t>
            </a:r>
          </a:p>
          <a:p>
            <a:pPr>
              <a:buNone/>
            </a:pPr>
            <a:r>
              <a:rPr lang="en-US" dirty="0" smtClean="0"/>
              <a:t>		&lt;</a:t>
            </a:r>
            <a:r>
              <a:rPr lang="en-US" dirty="0" err="1" smtClean="0"/>
              <a:t>updatePolicy</a:t>
            </a:r>
            <a:r>
              <a:rPr lang="en-US" dirty="0" smtClean="0"/>
              <a:t>&gt;never&lt;/</a:t>
            </a:r>
            <a:r>
              <a:rPr lang="en-US" dirty="0" err="1" smtClean="0"/>
              <a:t>updatePolicy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	&lt;/snapshots&gt;</a:t>
            </a:r>
          </a:p>
          <a:p>
            <a:pPr>
              <a:buNone/>
            </a:pPr>
            <a:r>
              <a:rPr lang="en-US" dirty="0" smtClean="0"/>
              <a:t>&lt;/repository&gt;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636</TotalTime>
  <Words>2372</Words>
  <Application>Microsoft Office PowerPoint</Application>
  <PresentationFormat>On-screen Show (4:3)</PresentationFormat>
  <Paragraphs>578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Technic</vt:lpstr>
      <vt:lpstr>Hibernate</vt:lpstr>
      <vt:lpstr>What is Hibernate?</vt:lpstr>
      <vt:lpstr>Why use Hibernate?</vt:lpstr>
      <vt:lpstr>Hibernate Stack</vt:lpstr>
      <vt:lpstr>Hibernate Projects</vt:lpstr>
      <vt:lpstr>Hibernate Projects (2)</vt:lpstr>
      <vt:lpstr>Getting Hibernate</vt:lpstr>
      <vt:lpstr>Maven – pom.xml - dependencies</vt:lpstr>
      <vt:lpstr>Maven – pom.xml - repositories</vt:lpstr>
      <vt:lpstr>Hibernate Class Entities</vt:lpstr>
      <vt:lpstr>Hibernate Annotation Mappings</vt:lpstr>
      <vt:lpstr>Hibernate Annotation Example</vt:lpstr>
      <vt:lpstr>Hibernate Annotation Example (2)</vt:lpstr>
      <vt:lpstr>Hibernate Annotation Example (3)</vt:lpstr>
      <vt:lpstr>Hibernate Annotation Example (4)</vt:lpstr>
      <vt:lpstr>Hibernate Annotation Example (5)</vt:lpstr>
      <vt:lpstr>JPA Annotation</vt:lpstr>
      <vt:lpstr>JPA 2 XML</vt:lpstr>
      <vt:lpstr>Hibernate *.hbm.xml Mappings</vt:lpstr>
      <vt:lpstr>Hibernate *.hbm.xml Mappings (2)</vt:lpstr>
      <vt:lpstr>Hibernate *.hbm.xml Mappings (3)</vt:lpstr>
      <vt:lpstr>Hibernate *.hbm.xml Mappings (4)</vt:lpstr>
      <vt:lpstr>Hibernate *.hbm.xml Mappings (5)</vt:lpstr>
      <vt:lpstr>Hibernate Configuration</vt:lpstr>
      <vt:lpstr>hibernate.cfg.xml</vt:lpstr>
      <vt:lpstr>hibernate.cfg.xml (2)</vt:lpstr>
      <vt:lpstr>hibernate.cfg.xml (3)</vt:lpstr>
      <vt:lpstr>Caveats of hbm2ddl.auto</vt:lpstr>
      <vt:lpstr>hibernate.cfg.xml (4)</vt:lpstr>
      <vt:lpstr>persistence.xml</vt:lpstr>
      <vt:lpstr>Programmatic Configuration</vt:lpstr>
      <vt:lpstr>Programmatic Configuration (2)</vt:lpstr>
      <vt:lpstr>Programmatic Configuration (3)</vt:lpstr>
      <vt:lpstr>Programmatic Configuration (4)</vt:lpstr>
      <vt:lpstr>Mapping &amp; Configuration Summary</vt:lpstr>
      <vt:lpstr>Initializing Hibernate</vt:lpstr>
      <vt:lpstr>Saving Data</vt:lpstr>
      <vt:lpstr>Loading Data</vt:lpstr>
      <vt:lpstr>Querying Data</vt:lpstr>
      <vt:lpstr>Closing Connection</vt:lpstr>
      <vt:lpstr>Session and Thread Safety</vt:lpstr>
      <vt:lpstr>Sample Code</vt:lpstr>
      <vt:lpstr>Sample 2</vt:lpstr>
      <vt:lpstr>Schema Updating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</dc:title>
  <dc:creator>rbeede</dc:creator>
  <cp:lastModifiedBy>Rodney David Beede</cp:lastModifiedBy>
  <cp:revision>163</cp:revision>
  <dcterms:created xsi:type="dcterms:W3CDTF">2011-10-14T18:47:42Z</dcterms:created>
  <dcterms:modified xsi:type="dcterms:W3CDTF">2011-10-31T18:57:21Z</dcterms:modified>
</cp:coreProperties>
</file>