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780" r:id="rId1"/>
  </p:sldMasterIdLst>
  <p:notesMasterIdLst>
    <p:notesMasterId r:id="rId48"/>
  </p:notesMasterIdLst>
  <p:handoutMasterIdLst>
    <p:handoutMasterId r:id="rId49"/>
  </p:handoutMasterIdLst>
  <p:sldIdLst>
    <p:sldId id="312" r:id="rId2"/>
    <p:sldId id="257" r:id="rId3"/>
    <p:sldId id="261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309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83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258" r:id="rId44"/>
    <p:sldId id="308" r:id="rId45"/>
    <p:sldId id="310" r:id="rId46"/>
    <p:sldId id="31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6"/>
    <a:srgbClr val="00602B"/>
    <a:srgbClr val="006C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17BD-4C72-410F-BB52-F760F9502E62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A304-9E02-4204-9589-8212AE440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CA749-CC13-4D81-AAB0-E5DAE39EE7CB}" type="datetimeFigureOut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E48CC-CAD5-425B-B4E7-DB43336915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problem again – existing worms spread exponentially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Say:  problem with linear is too slow to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Kill switch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RACK</a:t>
            </a:r>
            <a:r>
              <a:rPr lang="en-US" baseline="0" dirty="0" smtClean="0"/>
              <a:t> &amp; NETWORK DIAGRAM – 1 bullet at bottom with summary of this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485245F-A655-4F15-B6F5-ADF092279FCB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00B0F0">
              <a:alpha val="54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00B0F0">
              <a:alpha val="7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00B0F0">
                <a:alpha val="7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00B0F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00B0F0">
              <a:alpha val="51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00B0F0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solidFill>
            <a:srgbClr val="00B0F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00B0F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solidFill>
            <a:srgbClr val="00B0F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rgbClr val="00B0F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8A71-A135-4E48-8769-E28C5E33C5FA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07F-64E4-429B-8181-33F747BE9C2F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48C5C5-A07F-438C-AB24-5D924D5D1988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BAAE2A-2238-4A5A-BE18-2101B54DBF8D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A37E-E869-410E-9EBA-A106001DAD1B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DD6-DD34-4F4E-93E9-FCA66CE0A7B7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rgbClr val="00B0F0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rgbClr val="00B0F0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D938B9-8C60-42C2-B23C-F7637F7DEA91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A2C4-BF05-4630-A49C-26023123DFC2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EB4866-688C-425F-9D56-43A82AB65885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84CEB-A215-4FC0-817C-8F6805E60691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00B0F0">
                <a:alpha val="9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B3689F-E5F6-459A-8AA6-6CBD1DDD7C3D}" type="datetime1">
              <a:rPr lang="en-US" smtClean="0"/>
              <a:pPr/>
              <a:t>4/18/2012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00B0F0">
              <a:alpha val="87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rgbClr val="00B0F0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00B0F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00B0F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00B0F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00B0F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lipart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Framework for Benevolent Computer Worms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Rodney Beede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Master’s Thesis - University of Colorado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19 April 2012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Responsibility on ISP</a:t>
            </a:r>
          </a:p>
          <a:p>
            <a:pPr lvl="1"/>
            <a:r>
              <a:rPr lang="en-US" dirty="0" smtClean="0"/>
              <a:t>Regulation by govt unwanted</a:t>
            </a:r>
          </a:p>
          <a:p>
            <a:pPr lvl="2"/>
            <a:r>
              <a:rPr lang="en-US" dirty="0" smtClean="0"/>
              <a:t>Burden on smaller ISPs</a:t>
            </a:r>
          </a:p>
          <a:p>
            <a:pPr lvl="1"/>
            <a:r>
              <a:rPr lang="en-US" dirty="0" smtClean="0"/>
              <a:t>Self-regulated industry</a:t>
            </a:r>
          </a:p>
          <a:p>
            <a:pPr lvl="2"/>
            <a:r>
              <a:rPr lang="en-US" dirty="0" smtClean="0"/>
              <a:t>ISP monitors and disconnects</a:t>
            </a:r>
          </a:p>
          <a:p>
            <a:pPr lvl="2"/>
            <a:r>
              <a:rPr lang="en-US" dirty="0" smtClean="0"/>
              <a:t>Privacy?</a:t>
            </a:r>
          </a:p>
          <a:p>
            <a:r>
              <a:rPr lang="en-US" dirty="0" smtClean="0"/>
              <a:t>Implicit consent?</a:t>
            </a:r>
          </a:p>
          <a:p>
            <a:pPr lvl="1"/>
            <a:r>
              <a:rPr lang="en-US" dirty="0" smtClean="0"/>
              <a:t>Legal notice on system attacked (DDoS)</a:t>
            </a:r>
          </a:p>
          <a:p>
            <a:pPr lvl="1"/>
            <a:r>
              <a:rPr lang="en-US" dirty="0" smtClean="0"/>
              <a:t>If “zombie” vulnerable then patch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Worm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What was the worm’s purpose (benevolent or malicious)?</a:t>
            </a:r>
          </a:p>
          <a:p>
            <a:pPr lvl="1"/>
            <a:r>
              <a:rPr lang="en-US" dirty="0" smtClean="0"/>
              <a:t>What methods of propagation were used?</a:t>
            </a:r>
          </a:p>
          <a:p>
            <a:pPr lvl="1"/>
            <a:r>
              <a:rPr lang="en-US" dirty="0" smtClean="0"/>
              <a:t>Did the worm achieve its purpose?</a:t>
            </a:r>
          </a:p>
          <a:p>
            <a:pPr lvl="1"/>
            <a:r>
              <a:rPr lang="en-US" dirty="0" smtClean="0"/>
              <a:t>What worked correctly?</a:t>
            </a:r>
          </a:p>
          <a:p>
            <a:pPr lvl="1"/>
            <a:r>
              <a:rPr lang="en-US" dirty="0" smtClean="0"/>
              <a:t>What went wrong?</a:t>
            </a:r>
          </a:p>
          <a:p>
            <a:pPr lvl="1"/>
            <a:r>
              <a:rPr lang="en-US" dirty="0" smtClean="0"/>
              <a:t>What could be corrected?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Nachi</a:t>
            </a:r>
            <a:endParaRPr lang="en-US" dirty="0" smtClean="0"/>
          </a:p>
          <a:p>
            <a:pPr lvl="1"/>
            <a:r>
              <a:rPr lang="en-US" dirty="0" smtClean="0"/>
              <a:t>Benevolent</a:t>
            </a:r>
          </a:p>
          <a:p>
            <a:pPr lvl="1"/>
            <a:r>
              <a:rPr lang="en-US" dirty="0" smtClean="0"/>
              <a:t>Caused network congestion</a:t>
            </a:r>
          </a:p>
          <a:p>
            <a:r>
              <a:rPr lang="en-US" dirty="0" err="1" smtClean="0"/>
              <a:t>Conficker</a:t>
            </a:r>
            <a:endParaRPr lang="en-US" dirty="0" smtClean="0"/>
          </a:p>
          <a:p>
            <a:pPr lvl="1"/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Disabled anti-virus</a:t>
            </a:r>
          </a:p>
          <a:p>
            <a:r>
              <a:rPr lang="en-US" dirty="0" smtClean="0"/>
              <a:t>Slammer</a:t>
            </a:r>
          </a:p>
          <a:p>
            <a:pPr lvl="1"/>
            <a:r>
              <a:rPr lang="en-US" dirty="0" smtClean="0"/>
              <a:t>Unknown purpose</a:t>
            </a:r>
          </a:p>
          <a:p>
            <a:pPr lvl="1"/>
            <a:r>
              <a:rPr lang="en-US" dirty="0" smtClean="0"/>
              <a:t>Caused network congestion</a:t>
            </a:r>
          </a:p>
          <a:p>
            <a:r>
              <a:rPr lang="en-US" dirty="0" smtClean="0"/>
              <a:t>Storm</a:t>
            </a:r>
          </a:p>
          <a:p>
            <a:pPr lvl="1"/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Used P2P</a:t>
            </a:r>
          </a:p>
          <a:p>
            <a:r>
              <a:rPr lang="en-US" dirty="0" smtClean="0"/>
              <a:t>Witty</a:t>
            </a:r>
          </a:p>
          <a:p>
            <a:pPr lvl="1"/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Infected firewall/security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Malicious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Autonomous replication </a:t>
            </a:r>
          </a:p>
          <a:p>
            <a:r>
              <a:rPr lang="en-US" dirty="0" smtClean="0"/>
              <a:t>Stealth</a:t>
            </a:r>
          </a:p>
          <a:p>
            <a:pPr lvl="1"/>
            <a:r>
              <a:rPr lang="en-US" dirty="0" smtClean="0"/>
              <a:t>Few have slow scan</a:t>
            </a:r>
          </a:p>
          <a:p>
            <a:pPr lvl="1"/>
            <a:r>
              <a:rPr lang="en-US" dirty="0" smtClean="0"/>
              <a:t>Hides on disk</a:t>
            </a:r>
          </a:p>
          <a:p>
            <a:pPr lvl="1"/>
            <a:r>
              <a:rPr lang="en-US" dirty="0" smtClean="0"/>
              <a:t>Mutates or encrypts binary</a:t>
            </a:r>
          </a:p>
          <a:p>
            <a:r>
              <a:rPr lang="en-US" dirty="0" smtClean="0"/>
              <a:t>Centralized &amp; decentralized</a:t>
            </a:r>
          </a:p>
          <a:p>
            <a:r>
              <a:rPr lang="en-US" dirty="0" smtClean="0"/>
              <a:t>Payloads</a:t>
            </a:r>
          </a:p>
          <a:p>
            <a:pPr lvl="1"/>
            <a:r>
              <a:rPr lang="en-US" dirty="0" smtClean="0"/>
              <a:t>Disable anti-virus, OS updates</a:t>
            </a:r>
          </a:p>
          <a:p>
            <a:pPr lvl="1"/>
            <a:r>
              <a:rPr lang="en-US" dirty="0" smtClean="0"/>
              <a:t>Standby for orders</a:t>
            </a:r>
          </a:p>
          <a:p>
            <a:pPr lvl="1"/>
            <a:r>
              <a:rPr lang="en-US" dirty="0" smtClean="0"/>
              <a:t>Delete data</a:t>
            </a:r>
          </a:p>
          <a:p>
            <a:pPr lvl="1"/>
            <a:r>
              <a:rPr lang="en-US" dirty="0" smtClean="0"/>
              <a:t>Steal data, credentials</a:t>
            </a:r>
          </a:p>
          <a:p>
            <a:pPr lvl="1"/>
            <a:r>
              <a:rPr lang="en-US" dirty="0" smtClean="0"/>
              <a:t>DoS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Desired Characteristics of a</a:t>
            </a:r>
            <a:br>
              <a:rPr lang="en-US" dirty="0" smtClean="0"/>
            </a:br>
            <a:r>
              <a:rPr lang="en-US" dirty="0" smtClean="0"/>
              <a:t>Benevolent 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Semi-autonomous replication </a:t>
            </a:r>
          </a:p>
          <a:p>
            <a:pPr lvl="1"/>
            <a:r>
              <a:rPr lang="en-US" dirty="0" smtClean="0"/>
              <a:t>Notify end-user or admin</a:t>
            </a:r>
          </a:p>
          <a:p>
            <a:pPr lvl="1"/>
            <a:r>
              <a:rPr lang="en-US" dirty="0" smtClean="0"/>
              <a:t>Auto-terminate</a:t>
            </a:r>
          </a:p>
          <a:p>
            <a:pPr lvl="1"/>
            <a:r>
              <a:rPr lang="en-US" dirty="0" smtClean="0"/>
              <a:t>Kill signal and crash detection</a:t>
            </a:r>
          </a:p>
          <a:p>
            <a:r>
              <a:rPr lang="en-US" dirty="0" smtClean="0"/>
              <a:t>Resource preservation</a:t>
            </a:r>
          </a:p>
          <a:p>
            <a:pPr lvl="1"/>
            <a:r>
              <a:rPr lang="en-US" dirty="0" smtClean="0"/>
              <a:t>Avoid network congestion</a:t>
            </a:r>
          </a:p>
          <a:p>
            <a:pPr lvl="1"/>
            <a:r>
              <a:rPr lang="en-US" dirty="0" smtClean="0"/>
              <a:t>CPU, memory, disk</a:t>
            </a:r>
          </a:p>
          <a:p>
            <a:r>
              <a:rPr lang="en-US" dirty="0" smtClean="0"/>
              <a:t>Control mechanism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2"/>
            <a:r>
              <a:rPr lang="en-US" dirty="0" smtClean="0"/>
              <a:t>Firewalls, routes,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Characteristics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Verifiable</a:t>
            </a:r>
          </a:p>
          <a:p>
            <a:pPr lvl="1"/>
            <a:r>
              <a:rPr lang="en-US" dirty="0" smtClean="0"/>
              <a:t>Signed code</a:t>
            </a:r>
          </a:p>
          <a:p>
            <a:r>
              <a:rPr lang="en-US" dirty="0" smtClean="0"/>
              <a:t>Auditable</a:t>
            </a:r>
          </a:p>
          <a:p>
            <a:pPr lvl="1"/>
            <a:r>
              <a:rPr lang="en-US" dirty="0" smtClean="0"/>
              <a:t>Log all actions</a:t>
            </a:r>
          </a:p>
          <a:p>
            <a:pPr lvl="1"/>
            <a:r>
              <a:rPr lang="en-US" dirty="0" smtClean="0"/>
              <a:t>Log any crashes seen</a:t>
            </a:r>
          </a:p>
          <a:p>
            <a:pPr lvl="1"/>
            <a:r>
              <a:rPr lang="en-US" dirty="0" smtClean="0"/>
              <a:t>Timestamp in UTC</a:t>
            </a:r>
          </a:p>
          <a:p>
            <a:pPr lvl="2"/>
            <a:r>
              <a:rPr lang="en-US" dirty="0" smtClean="0"/>
              <a:t>Also relative to source</a:t>
            </a:r>
          </a:p>
          <a:p>
            <a:pPr lvl="1"/>
            <a:r>
              <a:rPr lang="en-US" dirty="0" smtClean="0"/>
              <a:t>Short history of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Characteristics </a:t>
            </a:r>
            <a:r>
              <a:rPr lang="en-US" i="1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Display user with cancel</a:t>
            </a:r>
          </a:p>
          <a:p>
            <a:pPr lvl="1"/>
            <a:r>
              <a:rPr lang="en-US" dirty="0" smtClean="0"/>
              <a:t>Notify after run</a:t>
            </a:r>
          </a:p>
          <a:p>
            <a:pPr lvl="1"/>
            <a:r>
              <a:rPr lang="en-US" dirty="0" smtClean="0"/>
              <a:t>Don’t avoid anti-virus/IDS</a:t>
            </a:r>
          </a:p>
          <a:p>
            <a:r>
              <a:rPr lang="en-US" dirty="0" smtClean="0"/>
              <a:t>Revertible</a:t>
            </a:r>
          </a:p>
          <a:p>
            <a:pPr lvl="1"/>
            <a:r>
              <a:rPr lang="en-US" dirty="0" smtClean="0"/>
              <a:t>Simple undo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- Auditable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For IT or knowledgeable</a:t>
            </a:r>
          </a:p>
          <a:p>
            <a:pPr lvl="1"/>
            <a:r>
              <a:rPr lang="en-US" dirty="0" smtClean="0"/>
              <a:t>Permissions to modify</a:t>
            </a:r>
          </a:p>
          <a:p>
            <a:pPr lvl="2"/>
            <a:r>
              <a:rPr lang="en-US" dirty="0" smtClean="0"/>
              <a:t>Limited to admin if possible</a:t>
            </a:r>
          </a:p>
          <a:p>
            <a:r>
              <a:rPr lang="en-US" dirty="0" smtClean="0"/>
              <a:t>Log Tampering</a:t>
            </a:r>
          </a:p>
          <a:p>
            <a:pPr lvl="1"/>
            <a:r>
              <a:rPr lang="en-US" dirty="0" smtClean="0"/>
              <a:t>Malicious person or program</a:t>
            </a:r>
          </a:p>
          <a:p>
            <a:pPr lvl="1"/>
            <a:r>
              <a:rPr lang="en-US" dirty="0" smtClean="0"/>
              <a:t>Difficult to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– Log Tampering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Tampering solutions:</a:t>
            </a:r>
          </a:p>
          <a:p>
            <a:pPr lvl="1"/>
            <a:r>
              <a:rPr lang="en-US" dirty="0" smtClean="0"/>
              <a:t>Send network signal</a:t>
            </a:r>
          </a:p>
          <a:p>
            <a:pPr lvl="2"/>
            <a:r>
              <a:rPr lang="en-US" dirty="0" smtClean="0"/>
              <a:t>More congestion</a:t>
            </a:r>
          </a:p>
          <a:p>
            <a:pPr lvl="2"/>
            <a:r>
              <a:rPr lang="en-US" dirty="0" smtClean="0"/>
              <a:t>Could be faked</a:t>
            </a:r>
          </a:p>
          <a:p>
            <a:pPr lvl="1"/>
            <a:r>
              <a:rPr lang="en-US" dirty="0" smtClean="0"/>
              <a:t>Digitally sign</a:t>
            </a:r>
          </a:p>
          <a:p>
            <a:pPr lvl="2"/>
            <a:r>
              <a:rPr lang="en-US" dirty="0" smtClean="0"/>
              <a:t>Key could be stripped out</a:t>
            </a:r>
          </a:p>
          <a:p>
            <a:pPr lvl="1"/>
            <a:r>
              <a:rPr lang="en-US" dirty="0" smtClean="0"/>
              <a:t>Cat and mouse</a:t>
            </a:r>
          </a:p>
          <a:p>
            <a:r>
              <a:rPr lang="en-US" dirty="0" smtClean="0"/>
              <a:t>If benevolent gets “kernel”</a:t>
            </a:r>
          </a:p>
          <a:p>
            <a:pPr lvl="1"/>
            <a:r>
              <a:rPr lang="en-US" dirty="0" smtClean="0"/>
              <a:t>Could stop malicious only at administrator</a:t>
            </a:r>
          </a:p>
          <a:p>
            <a:pPr lvl="1"/>
            <a:r>
              <a:rPr lang="en-US" dirty="0" smtClean="0"/>
              <a:t>Unless malicious has it first</a:t>
            </a:r>
          </a:p>
          <a:p>
            <a:r>
              <a:rPr lang="en-US" dirty="0" smtClean="0"/>
              <a:t>Depends on who gets there first</a:t>
            </a:r>
          </a:p>
          <a:p>
            <a:r>
              <a:rPr lang="en-US" dirty="0" smtClean="0"/>
              <a:t>Some external verification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Auditable – Log Tampering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 into tree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Worst case = verify each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2098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2200" y="31242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00200" y="4114800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0" y="4114800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>
          <a:xfrm flipH="1">
            <a:off x="2752445" y="2600045"/>
            <a:ext cx="1048310" cy="591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7"/>
          </p:cNvCxnSpPr>
          <p:nvPr/>
        </p:nvCxnSpPr>
        <p:spPr>
          <a:xfrm flipH="1">
            <a:off x="1990445" y="3514445"/>
            <a:ext cx="438710" cy="66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9" idx="1"/>
          </p:cNvCxnSpPr>
          <p:nvPr/>
        </p:nvCxnSpPr>
        <p:spPr>
          <a:xfrm>
            <a:off x="2752445" y="3514445"/>
            <a:ext cx="362510" cy="66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05400" y="3124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343400" y="41148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0" y="41148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3"/>
            <a:endCxn id="24" idx="7"/>
          </p:cNvCxnSpPr>
          <p:nvPr/>
        </p:nvCxnSpPr>
        <p:spPr>
          <a:xfrm flipH="1">
            <a:off x="4733645" y="3514445"/>
            <a:ext cx="438710" cy="66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25" idx="1"/>
          </p:cNvCxnSpPr>
          <p:nvPr/>
        </p:nvCxnSpPr>
        <p:spPr>
          <a:xfrm>
            <a:off x="5495645" y="3514445"/>
            <a:ext cx="362510" cy="66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5"/>
            <a:endCxn id="23" idx="1"/>
          </p:cNvCxnSpPr>
          <p:nvPr/>
        </p:nvCxnSpPr>
        <p:spPr>
          <a:xfrm>
            <a:off x="4124045" y="2600045"/>
            <a:ext cx="1048310" cy="591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00166" y="4114800"/>
            <a:ext cx="32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257800" cy="5257800"/>
          </a:xfrm>
        </p:spPr>
        <p:txBody>
          <a:bodyPr>
            <a:noAutofit/>
          </a:bodyPr>
          <a:lstStyle/>
          <a:p>
            <a:pPr indent="-365760"/>
            <a:r>
              <a:rPr lang="en-US" sz="2400" dirty="0" smtClean="0"/>
              <a:t>Objective of Research</a:t>
            </a:r>
          </a:p>
          <a:p>
            <a:pPr indent="-365760"/>
            <a:r>
              <a:rPr lang="en-US" sz="2400" dirty="0" smtClean="0"/>
              <a:t>Related Work</a:t>
            </a:r>
          </a:p>
          <a:p>
            <a:pPr indent="-365760"/>
            <a:r>
              <a:rPr lang="en-US" sz="2400" dirty="0" smtClean="0"/>
              <a:t>Ethical &amp; Legal Implications</a:t>
            </a:r>
          </a:p>
          <a:p>
            <a:pPr indent="-365760"/>
            <a:r>
              <a:rPr lang="en-US" sz="2400" dirty="0" smtClean="0"/>
              <a:t>Analysis of Characteristics</a:t>
            </a:r>
          </a:p>
          <a:p>
            <a:pPr indent="-365760"/>
            <a:r>
              <a:rPr lang="en-US" sz="2400" dirty="0" smtClean="0"/>
              <a:t>Framework</a:t>
            </a:r>
          </a:p>
          <a:p>
            <a:pPr marL="347472" indent="-365760"/>
            <a:r>
              <a:rPr lang="en-US" sz="2400" dirty="0" smtClean="0"/>
              <a:t>Evaluation</a:t>
            </a:r>
          </a:p>
          <a:p>
            <a:pPr indent="-365760"/>
            <a:r>
              <a:rPr lang="en-US" sz="2400" dirty="0" smtClean="0"/>
              <a:t>Results</a:t>
            </a:r>
          </a:p>
          <a:p>
            <a:pPr indent="-365760"/>
            <a:r>
              <a:rPr lang="en-US" sz="2400" dirty="0" smtClean="0"/>
              <a:t>Conclusion &amp; Future Work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600200"/>
            <a:ext cx="45720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347472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- Verifiable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ASSERT(statement was executed as claimed)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Inspect registry, maybe even scan binaries</a:t>
            </a:r>
            <a:br>
              <a:rPr lang="en-US" dirty="0" smtClean="0"/>
            </a:b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ASSERT(statement N+1 occurred after statement N for all N)</a:t>
            </a:r>
            <a:br>
              <a:rPr lang="en-US" dirty="0" smtClean="0"/>
            </a:b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ASSERT(there were no intervening statements that could undo any of the previous assertions)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i.e. The user or a malicious program didn’t uninstall an installed update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rate of spread</a:t>
            </a:r>
          </a:p>
          <a:p>
            <a:pPr lvl="1"/>
            <a:r>
              <a:rPr lang="en-US" dirty="0" smtClean="0"/>
              <a:t>Hop-to-hop</a:t>
            </a:r>
          </a:p>
          <a:p>
            <a:pPr lvl="1"/>
            <a:r>
              <a:rPr lang="en-US" dirty="0" smtClean="0"/>
              <a:t>Slower than exponential</a:t>
            </a:r>
          </a:p>
          <a:p>
            <a:pPr lvl="1"/>
            <a:r>
              <a:rPr lang="en-US" dirty="0" smtClean="0"/>
              <a:t>Less impact to network</a:t>
            </a:r>
          </a:p>
          <a:p>
            <a:pPr lvl="2"/>
            <a:r>
              <a:rPr lang="en-US" dirty="0" smtClean="0"/>
              <a:t>Demonstrated later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Node in hop dies/reboots/disconnects</a:t>
            </a:r>
          </a:p>
          <a:p>
            <a:pPr lvl="1"/>
            <a:r>
              <a:rPr lang="en-US" dirty="0" smtClean="0"/>
              <a:t>Keep-alive from previous hops</a:t>
            </a:r>
          </a:p>
          <a:p>
            <a:pPr lvl="2"/>
            <a:r>
              <a:rPr lang="en-US" dirty="0" smtClean="0"/>
              <a:t>Network partition issues</a:t>
            </a:r>
          </a:p>
          <a:p>
            <a:r>
              <a:rPr lang="en-US" dirty="0" smtClean="0"/>
              <a:t>Alternative - Central node</a:t>
            </a:r>
          </a:p>
          <a:p>
            <a:pPr lvl="1"/>
            <a:r>
              <a:rPr lang="en-US" dirty="0" smtClean="0"/>
              <a:t>May be blocked by firewalls, routes, etc</a:t>
            </a:r>
          </a:p>
          <a:p>
            <a:pPr lvl="1"/>
            <a:r>
              <a:rPr lang="en-US" dirty="0" smtClean="0"/>
              <a:t>Easier to stop spread of worm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network</a:t>
            </a:r>
          </a:p>
          <a:p>
            <a:pPr lvl="1"/>
            <a:r>
              <a:rPr lang="en-US" dirty="0" smtClean="0"/>
              <a:t>Fan-out in exponential + linear fashion</a:t>
            </a:r>
          </a:p>
          <a:p>
            <a:pPr lvl="2"/>
            <a:r>
              <a:rPr lang="en-US" dirty="0" smtClean="0"/>
              <a:t>First node starts 10 linear lines</a:t>
            </a:r>
          </a:p>
          <a:p>
            <a:pPr lvl="2"/>
            <a:r>
              <a:rPr lang="en-US" dirty="0" smtClean="0"/>
              <a:t>Equal target list division</a:t>
            </a:r>
          </a:p>
          <a:p>
            <a:r>
              <a:rPr lang="en-US" dirty="0" smtClean="0"/>
              <a:t>Non-local network</a:t>
            </a:r>
          </a:p>
          <a:p>
            <a:pPr lvl="1"/>
            <a:r>
              <a:rPr lang="en-US" dirty="0" smtClean="0"/>
              <a:t>Fan-in for single linear line</a:t>
            </a:r>
          </a:p>
          <a:p>
            <a:pPr lvl="1"/>
            <a:r>
              <a:rPr lang="en-US" dirty="0" smtClean="0"/>
              <a:t>Preserves WAN bandwidth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Fast propagation</a:t>
            </a:r>
          </a:p>
          <a:p>
            <a:pPr lvl="1"/>
            <a:r>
              <a:rPr lang="en-US" dirty="0" smtClean="0"/>
              <a:t>Low congestion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Semi-autonomous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local network only</a:t>
            </a:r>
          </a:p>
          <a:p>
            <a:pPr lvl="1"/>
            <a:r>
              <a:rPr lang="en-US" dirty="0" smtClean="0"/>
              <a:t>Run by network admin</a:t>
            </a:r>
          </a:p>
          <a:p>
            <a:pPr lvl="1"/>
            <a:r>
              <a:rPr lang="en-US" dirty="0" smtClean="0"/>
              <a:t>Specific targets/subnet</a:t>
            </a:r>
          </a:p>
          <a:p>
            <a:r>
              <a:rPr lang="en-US" dirty="0" smtClean="0"/>
              <a:t>Kill switch</a:t>
            </a:r>
          </a:p>
          <a:p>
            <a:pPr lvl="1"/>
            <a:r>
              <a:rPr lang="en-US" dirty="0" smtClean="0"/>
              <a:t>Listen for broadcast/P2P packet</a:t>
            </a:r>
          </a:p>
          <a:p>
            <a:pPr lvl="1"/>
            <a:r>
              <a:rPr lang="en-US" dirty="0" smtClean="0"/>
              <a:t>Could be abused</a:t>
            </a:r>
          </a:p>
          <a:p>
            <a:pPr lvl="2"/>
            <a:r>
              <a:rPr lang="en-US" dirty="0" smtClean="0"/>
              <a:t>Signed command only</a:t>
            </a:r>
          </a:p>
          <a:p>
            <a:pPr lvl="2"/>
            <a:r>
              <a:rPr lang="en-US" dirty="0" smtClean="0"/>
              <a:t>Majority quorum</a:t>
            </a:r>
          </a:p>
          <a:p>
            <a:pPr lvl="1"/>
            <a:r>
              <a:rPr lang="en-US" dirty="0" smtClean="0"/>
              <a:t>Useful if X crashes seen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GUI pop-up</a:t>
            </a:r>
          </a:p>
          <a:p>
            <a:pPr lvl="1"/>
            <a:r>
              <a:rPr lang="en-US" dirty="0" smtClean="0"/>
              <a:t>Cancel button or Go Ahead</a:t>
            </a:r>
          </a:p>
          <a:p>
            <a:pPr lvl="1"/>
            <a:r>
              <a:rPr lang="en-US" dirty="0" smtClean="0"/>
              <a:t>Auto-timer for Go Ahead</a:t>
            </a:r>
          </a:p>
          <a:p>
            <a:pPr lvl="1"/>
            <a:r>
              <a:rPr lang="en-US" dirty="0" smtClean="0"/>
              <a:t>Admin can force go ahead</a:t>
            </a:r>
          </a:p>
          <a:p>
            <a:pPr lvl="1"/>
            <a:r>
              <a:rPr lang="en-US" dirty="0" smtClean="0"/>
              <a:t>URL with information</a:t>
            </a:r>
          </a:p>
          <a:p>
            <a:r>
              <a:rPr lang="en-US" dirty="0" smtClean="0"/>
              <a:t>Network message</a:t>
            </a:r>
          </a:p>
          <a:p>
            <a:pPr lvl="1"/>
            <a:r>
              <a:rPr lang="en-US" dirty="0" smtClean="0"/>
              <a:t>Sent to network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Easy GUI icon or CLI command</a:t>
            </a:r>
          </a:p>
          <a:p>
            <a:r>
              <a:rPr lang="en-US" dirty="0" smtClean="0"/>
              <a:t>Logs all actions for undo</a:t>
            </a:r>
          </a:p>
          <a:p>
            <a:r>
              <a:rPr lang="en-US" dirty="0" smtClean="0"/>
              <a:t>Gives back sense of control</a:t>
            </a:r>
          </a:p>
          <a:p>
            <a:r>
              <a:rPr lang="en-US" dirty="0" smtClean="0"/>
              <a:t>Fixes mistakes</a:t>
            </a:r>
          </a:p>
          <a:p>
            <a:pPr lvl="1"/>
            <a:r>
              <a:rPr lang="en-US" dirty="0" smtClean="0"/>
              <a:t>Possibly via second version of worm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Biggest risk</a:t>
            </a:r>
          </a:p>
          <a:p>
            <a:pPr lvl="1"/>
            <a:r>
              <a:rPr lang="en-US" dirty="0" smtClean="0"/>
              <a:t>Buffer overflow = overwriting memory</a:t>
            </a:r>
          </a:p>
          <a:p>
            <a:r>
              <a:rPr lang="en-US" dirty="0" smtClean="0"/>
              <a:t>3 Possibilities: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does nothing (the system was patched, firewalled, or not vulnerable)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successfully executes on the target and the benevolent worm code executes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causes the target to crash</a:t>
            </a:r>
          </a:p>
          <a:p>
            <a:pPr marL="571500" indent="-514350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MS03-026</a:t>
            </a:r>
          </a:p>
          <a:p>
            <a:r>
              <a:rPr lang="en-US" dirty="0" smtClean="0"/>
              <a:t>Exploit Database – 1</a:t>
            </a:r>
            <a:r>
              <a:rPr lang="en-US" baseline="30000" dirty="0" smtClean="0"/>
              <a:t>st</a:t>
            </a:r>
            <a:r>
              <a:rPr lang="en-US" dirty="0" smtClean="0"/>
              <a:t>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743200"/>
            <a:ext cx="48852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918" y="-1"/>
            <a:ext cx="8182165" cy="689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Maturity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versions</a:t>
            </a:r>
          </a:p>
          <a:p>
            <a:pPr lvl="1"/>
            <a:r>
              <a:rPr lang="en-US" dirty="0" smtClean="0"/>
              <a:t>Tend to be crash</a:t>
            </a:r>
          </a:p>
          <a:p>
            <a:r>
              <a:rPr lang="en-US" dirty="0" smtClean="0"/>
              <a:t>Subsequent versions</a:t>
            </a:r>
          </a:p>
          <a:p>
            <a:pPr lvl="1"/>
            <a:r>
              <a:rPr lang="en-US" dirty="0" smtClean="0"/>
              <a:t>More refined</a:t>
            </a:r>
          </a:p>
          <a:p>
            <a:pPr lvl="1"/>
            <a:r>
              <a:rPr lang="en-US" dirty="0" smtClean="0"/>
              <a:t>Handle memory addresses</a:t>
            </a:r>
          </a:p>
          <a:p>
            <a:pPr lvl="2"/>
            <a:r>
              <a:rPr lang="en-US" dirty="0" smtClean="0"/>
              <a:t>Different versions of OS</a:t>
            </a:r>
          </a:p>
          <a:p>
            <a:r>
              <a:rPr lang="en-US" dirty="0" smtClean="0"/>
              <a:t>Need lots of testing</a:t>
            </a:r>
          </a:p>
          <a:p>
            <a:pPr lvl="1"/>
            <a:r>
              <a:rPr lang="en-US" dirty="0" smtClean="0"/>
              <a:t>Virtualization labs help</a:t>
            </a:r>
          </a:p>
          <a:p>
            <a:r>
              <a:rPr lang="en-US" dirty="0" smtClean="0"/>
              <a:t>Fingerprinting helps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legal &amp; ethical issues</a:t>
            </a:r>
          </a:p>
          <a:p>
            <a:r>
              <a:rPr lang="en-US" dirty="0" smtClean="0"/>
              <a:t>Define characteristics</a:t>
            </a:r>
          </a:p>
          <a:p>
            <a:pPr lvl="1"/>
            <a:r>
              <a:rPr lang="en-US" dirty="0" smtClean="0"/>
              <a:t>For Benevolent Worms</a:t>
            </a:r>
          </a:p>
          <a:p>
            <a:r>
              <a:rPr lang="en-US" dirty="0" smtClean="0"/>
              <a:t>Develop framework</a:t>
            </a:r>
          </a:p>
          <a:p>
            <a:pPr lvl="1"/>
            <a:r>
              <a:rPr lang="en-US" dirty="0" smtClean="0"/>
              <a:t>Audit log</a:t>
            </a:r>
          </a:p>
          <a:p>
            <a:pPr lvl="1"/>
            <a:r>
              <a:rPr lang="en-US" dirty="0" smtClean="0"/>
              <a:t>Congestion friendly</a:t>
            </a:r>
          </a:p>
          <a:p>
            <a:r>
              <a:rPr lang="en-US" dirty="0" smtClean="0"/>
              <a:t>Demonstrating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Metasploit Framework</a:t>
            </a:r>
          </a:p>
          <a:p>
            <a:pPr lvl="1"/>
            <a:r>
              <a:rPr lang="en-US" dirty="0" smtClean="0"/>
              <a:t>Ruby version well developed</a:t>
            </a:r>
          </a:p>
          <a:p>
            <a:pPr lvl="1"/>
            <a:r>
              <a:rPr lang="en-US" dirty="0" smtClean="0"/>
              <a:t>Utilizes libraries for RPC</a:t>
            </a:r>
          </a:p>
          <a:p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Remote uploader</a:t>
            </a:r>
          </a:p>
          <a:p>
            <a:pPr lvl="1"/>
            <a:r>
              <a:rPr lang="en-US" dirty="0" smtClean="0"/>
              <a:t>Port 65534</a:t>
            </a:r>
          </a:p>
          <a:p>
            <a:pPr lvl="1"/>
            <a:r>
              <a:rPr lang="en-US" dirty="0" smtClean="0"/>
              <a:t>Copies larger worm binaries</a:t>
            </a:r>
          </a:p>
          <a:p>
            <a:pPr lvl="1"/>
            <a:r>
              <a:rPr lang="en-US" dirty="0" smtClean="0"/>
              <a:t>Copies OS patch</a:t>
            </a:r>
          </a:p>
          <a:p>
            <a:pPr lvl="2"/>
            <a:r>
              <a:rPr lang="en-US" dirty="0" smtClean="0"/>
              <a:t>Versus official WUS 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Larger than C/assembly</a:t>
            </a:r>
          </a:p>
          <a:p>
            <a:pPr lvl="1"/>
            <a:r>
              <a:rPr lang="en-US" dirty="0" smtClean="0"/>
              <a:t>Smaller than Java</a:t>
            </a:r>
          </a:p>
          <a:p>
            <a:pPr lvl="1"/>
            <a:r>
              <a:rPr lang="en-US" dirty="0" smtClean="0"/>
              <a:t>Avoids mistakes of buffer overflow</a:t>
            </a:r>
          </a:p>
          <a:p>
            <a:pPr lvl="2"/>
            <a:r>
              <a:rPr lang="en-US" dirty="0" smtClean="0"/>
              <a:t>Benevolent worm can’t create vulnerability</a:t>
            </a:r>
          </a:p>
          <a:p>
            <a:pPr lvl="1"/>
            <a:r>
              <a:rPr lang="en-US" dirty="0" smtClean="0"/>
              <a:t>Statically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638800"/>
            <a:ext cx="8229600" cy="487363"/>
          </a:xfrm>
        </p:spPr>
        <p:txBody>
          <a:bodyPr>
            <a:normAutofit/>
          </a:bodyPr>
          <a:lstStyle/>
          <a:p>
            <a:r>
              <a:rPr lang="en-US" dirty="0" smtClean="0"/>
              <a:t>34 VMs – Various Windows </a:t>
            </a:r>
            <a:r>
              <a:rPr lang="en-US" dirty="0" err="1" smtClean="0"/>
              <a:t>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7" y="1371600"/>
            <a:ext cx="57626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409950" y="1371600"/>
            <a:ext cx="2247900" cy="5334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Worm Starts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409950" y="2183922"/>
            <a:ext cx="2247900" cy="5334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</a:t>
            </a:r>
            <a:r>
              <a:rPr lang="en-US" dirty="0" err="1" smtClean="0"/>
              <a:t>Cfg</a:t>
            </a:r>
            <a:r>
              <a:rPr lang="en-US" dirty="0" smtClean="0"/>
              <a:t> &amp; Options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409950" y="2971800"/>
            <a:ext cx="2247900" cy="5334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Patch OS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3124200" y="3810000"/>
            <a:ext cx="2819400" cy="76200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List Empty?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5638800" y="5486400"/>
            <a:ext cx="2362200" cy="685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52400" y="4495800"/>
            <a:ext cx="2247900" cy="5334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Attempt Exploit on next target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1143000" y="5715000"/>
            <a:ext cx="2819400" cy="76200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Successful Exploit?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4533900" y="1905000"/>
            <a:ext cx="0" cy="27892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533900" y="2717322"/>
            <a:ext cx="0" cy="25447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>
            <a:off x="4533900" y="3505200"/>
            <a:ext cx="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0"/>
          </p:cNvCxnSpPr>
          <p:nvPr/>
        </p:nvCxnSpPr>
        <p:spPr>
          <a:xfrm>
            <a:off x="5943600" y="4191000"/>
            <a:ext cx="876300" cy="1295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9800" y="40386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3810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1"/>
          </p:cNvCxnSpPr>
          <p:nvPr/>
        </p:nvCxnSpPr>
        <p:spPr>
          <a:xfrm flipH="1">
            <a:off x="1371600" y="4191000"/>
            <a:ext cx="1752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1"/>
          </p:cNvCxnSpPr>
          <p:nvPr/>
        </p:nvCxnSpPr>
        <p:spPr>
          <a:xfrm flipH="1">
            <a:off x="1143000" y="5029200"/>
            <a:ext cx="133350" cy="1066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0" idx="1"/>
          </p:cNvCxnSpPr>
          <p:nvPr/>
        </p:nvCxnSpPr>
        <p:spPr>
          <a:xfrm flipV="1">
            <a:off x="3962400" y="5829300"/>
            <a:ext cx="1676400" cy="2667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75975" y="57150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19400" y="5410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2" idx="0"/>
            <a:endCxn id="9" idx="2"/>
          </p:cNvCxnSpPr>
          <p:nvPr/>
        </p:nvCxnSpPr>
        <p:spPr>
          <a:xfrm flipV="1">
            <a:off x="2552700" y="4572000"/>
            <a:ext cx="1981200" cy="1143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/>
          <p:cNvSpPr/>
          <p:nvPr/>
        </p:nvSpPr>
        <p:spPr>
          <a:xfrm>
            <a:off x="3962400" y="6324600"/>
            <a:ext cx="3429000" cy="533400"/>
          </a:xfrm>
          <a:prstGeom prst="wedgeRoundRectCallout">
            <a:avLst>
              <a:gd name="adj1" fmla="val -49261"/>
              <a:gd name="adj2" fmla="val -86287"/>
              <a:gd name="adj3" fmla="val 16667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copy of worm is running on exploited target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Revert all test VMs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Start worm execution from seed VM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Collect logs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Verify non-vulnerable VMs didn’t crash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Reboot exploited VMs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 smtClean="0"/>
              <a:t>Finishes OS patch install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Test exploit again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 smtClean="0"/>
              <a:t>Verify expected number of patched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981200"/>
          <a:ext cx="8534400" cy="3505200"/>
        </p:xfrm>
        <a:graphic>
          <a:graphicData uri="http://schemas.openxmlformats.org/drawingml/2006/table">
            <a:tbl>
              <a:tblPr/>
              <a:tblGrid>
                <a:gridCol w="7211568"/>
                <a:gridCol w="1322832"/>
              </a:tblGrid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Targets (existent and non-existent)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Existent Targets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Exploitable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Exploited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26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19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Crash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Run Time (min:sec)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15:14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7329" y="1554777"/>
            <a:ext cx="3189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able </a:t>
            </a:r>
            <a:r>
              <a:rPr kumimoji="0" lang="en-US" sz="2400" b="1" i="0" u="none" strike="noStrike" cap="none" normalizeH="0" baseline="0" dirty="0" smtClean="0" bmk="_Toc322011795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1: First Iteration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555367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7472">
              <a:buFont typeface="Arial" pitchFamily="34" charset="0"/>
              <a:buChar char="•"/>
            </a:pPr>
            <a:r>
              <a:rPr lang="en-US" dirty="0" smtClean="0"/>
              <a:t>About 45% not exploited</a:t>
            </a:r>
          </a:p>
          <a:p>
            <a:pPr lvl="1" indent="-347472">
              <a:buFont typeface="Arial" pitchFamily="34" charset="0"/>
              <a:buChar char="•"/>
            </a:pPr>
            <a:r>
              <a:rPr lang="en-US" dirty="0" smtClean="0"/>
              <a:t>Responsiveness of target</a:t>
            </a:r>
          </a:p>
          <a:p>
            <a:pPr lvl="1" indent="-347472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5532437"/>
            <a:ext cx="8229600" cy="792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Similar to iterations 1 &amp; 2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981200"/>
          <a:ext cx="8534400" cy="3505200"/>
        </p:xfrm>
        <a:graphic>
          <a:graphicData uri="http://schemas.openxmlformats.org/drawingml/2006/table">
            <a:tbl>
              <a:tblPr/>
              <a:tblGrid>
                <a:gridCol w="7211568"/>
                <a:gridCol w="1322832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Targets (existent and non-existent)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Existent Targets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Exploitable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Exploited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13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26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Crash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Run Time (min:sec)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13:48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76200" y="1554480"/>
            <a:ext cx="3321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able </a:t>
            </a:r>
            <a:r>
              <a:rPr kumimoji="0" lang="en-US" sz="2400" b="1" i="0" u="none" strike="noStrike" cap="none" normalizeH="0" baseline="0" dirty="0" smtClean="0" bmk="_Toc322011797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3: Third Iteration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Network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Bytes Transmitted</a:t>
            </a:r>
          </a:p>
          <a:p>
            <a:pPr lvl="1"/>
            <a:r>
              <a:rPr lang="en-US" dirty="0" smtClean="0"/>
              <a:t>In one instance</a:t>
            </a:r>
          </a:p>
          <a:p>
            <a:pPr lvl="1"/>
            <a:r>
              <a:rPr lang="en-US" dirty="0" smtClean="0"/>
              <a:t>2,811,634</a:t>
            </a:r>
          </a:p>
          <a:p>
            <a:pPr lvl="2"/>
            <a:r>
              <a:rPr lang="en-US" dirty="0" smtClean="0"/>
              <a:t>Bulk in worm &amp; OS patch</a:t>
            </a:r>
          </a:p>
          <a:p>
            <a:r>
              <a:rPr lang="en-US" dirty="0" smtClean="0"/>
              <a:t>100mbps switch</a:t>
            </a:r>
          </a:p>
          <a:p>
            <a:pPr lvl="1"/>
            <a:r>
              <a:rPr lang="en-US" dirty="0" smtClean="0"/>
              <a:t>22.5% of bandwidth between 2 nodes</a:t>
            </a:r>
          </a:p>
          <a:p>
            <a:pPr lvl="1"/>
            <a:r>
              <a:rPr lang="en-US" dirty="0" smtClean="0"/>
              <a:t>About 1 second</a:t>
            </a:r>
          </a:p>
          <a:p>
            <a:pPr lvl="1"/>
            <a:r>
              <a:rPr lang="en-US" dirty="0" smtClean="0"/>
              <a:t>No significant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 Network Congestion </a:t>
            </a:r>
            <a:r>
              <a:rPr lang="en-US" i="1" dirty="0" smtClean="0"/>
              <a:t>(cont)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10mbps link</a:t>
            </a:r>
          </a:p>
          <a:p>
            <a:pPr lvl="1"/>
            <a:r>
              <a:rPr lang="en-US" dirty="0" smtClean="0"/>
              <a:t>2.25 seconds to send</a:t>
            </a:r>
          </a:p>
          <a:p>
            <a:pPr lvl="1"/>
            <a:r>
              <a:rPr lang="en-US" dirty="0" smtClean="0"/>
              <a:t>More significant impact</a:t>
            </a:r>
          </a:p>
          <a:p>
            <a:r>
              <a:rPr lang="en-US" dirty="0" smtClean="0"/>
              <a:t>Exponential spread</a:t>
            </a:r>
          </a:p>
          <a:p>
            <a:pPr lvl="1"/>
            <a:r>
              <a:rPr lang="en-US" dirty="0" smtClean="0"/>
              <a:t>Multiple 48-port 100mbps switches</a:t>
            </a:r>
          </a:p>
          <a:p>
            <a:pPr lvl="1"/>
            <a:r>
              <a:rPr lang="en-US" dirty="0" smtClean="0"/>
              <a:t>1 gigabit / second channel</a:t>
            </a:r>
          </a:p>
          <a:p>
            <a:pPr lvl="1"/>
            <a:r>
              <a:rPr lang="en-US" dirty="0" smtClean="0"/>
              <a:t>Congestion at 40+ sending nodes</a:t>
            </a:r>
          </a:p>
          <a:p>
            <a:pPr lvl="1"/>
            <a:r>
              <a:rPr lang="en-US" i="1" dirty="0" smtClean="0"/>
              <a:t>Example on next slide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Exponential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Single 48-port switch spread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22098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3"/>
            <a:endCxn id="7" idx="7"/>
          </p:cNvCxnSpPr>
          <p:nvPr/>
        </p:nvCxnSpPr>
        <p:spPr>
          <a:xfrm flipH="1">
            <a:off x="2785922" y="2404922"/>
            <a:ext cx="1209956" cy="219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21" idx="1"/>
          </p:cNvCxnSpPr>
          <p:nvPr/>
        </p:nvCxnSpPr>
        <p:spPr>
          <a:xfrm>
            <a:off x="4157522" y="2404922"/>
            <a:ext cx="1362356" cy="219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057400" y="2590800"/>
            <a:ext cx="1219200" cy="685800"/>
            <a:chOff x="2667000" y="2590800"/>
            <a:chExt cx="1219200" cy="685800"/>
          </a:xfrm>
        </p:grpSpPr>
        <p:sp>
          <p:nvSpPr>
            <p:cNvPr id="7" name="Oval 6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>
              <a:stCxn id="7" idx="3"/>
              <a:endCxn id="12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5"/>
              <a:endCxn id="13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53000" y="2590800"/>
            <a:ext cx="1219200" cy="685800"/>
            <a:chOff x="2819400" y="2743200"/>
            <a:chExt cx="1219200" cy="685800"/>
          </a:xfrm>
        </p:grpSpPr>
        <p:sp>
          <p:nvSpPr>
            <p:cNvPr id="21" name="Oval 20"/>
            <p:cNvSpPr/>
            <p:nvPr/>
          </p:nvSpPr>
          <p:spPr>
            <a:xfrm>
              <a:off x="3352800" y="27432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819400" y="32004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2004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1" idx="3"/>
              <a:endCxn id="22" idx="7"/>
            </p:cNvCxnSpPr>
            <p:nvPr/>
          </p:nvCxnSpPr>
          <p:spPr>
            <a:xfrm flipH="1">
              <a:off x="3014522" y="2938322"/>
              <a:ext cx="371756" cy="295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5"/>
              <a:endCxn id="23" idx="1"/>
            </p:cNvCxnSpPr>
            <p:nvPr/>
          </p:nvCxnSpPr>
          <p:spPr>
            <a:xfrm>
              <a:off x="3547922" y="2938322"/>
              <a:ext cx="295556" cy="295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90600" y="3657600"/>
            <a:ext cx="1219200" cy="685800"/>
            <a:chOff x="2667000" y="2590800"/>
            <a:chExt cx="1219200" cy="685800"/>
          </a:xfrm>
        </p:grpSpPr>
        <p:sp>
          <p:nvSpPr>
            <p:cNvPr id="30" name="Oval 29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>
              <a:stCxn id="30" idx="3"/>
              <a:endCxn id="31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32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943600" y="3657600"/>
            <a:ext cx="1219200" cy="685800"/>
            <a:chOff x="2667000" y="2590800"/>
            <a:chExt cx="1219200" cy="685800"/>
          </a:xfrm>
        </p:grpSpPr>
        <p:sp>
          <p:nvSpPr>
            <p:cNvPr id="42" name="Oval 41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stCxn id="42" idx="3"/>
              <a:endCxn id="43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5"/>
              <a:endCxn id="44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>
            <a:stCxn id="12" idx="3"/>
            <a:endCxn id="30" idx="0"/>
          </p:cNvCxnSpPr>
          <p:nvPr/>
        </p:nvCxnSpPr>
        <p:spPr>
          <a:xfrm flipH="1">
            <a:off x="1638300" y="3243122"/>
            <a:ext cx="452578" cy="41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5"/>
            <a:endCxn id="42" idx="0"/>
          </p:cNvCxnSpPr>
          <p:nvPr/>
        </p:nvCxnSpPr>
        <p:spPr>
          <a:xfrm>
            <a:off x="6138722" y="3243122"/>
            <a:ext cx="452578" cy="41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2" idx="5"/>
          </p:cNvCxnSpPr>
          <p:nvPr/>
        </p:nvCxnSpPr>
        <p:spPr>
          <a:xfrm>
            <a:off x="2252522" y="3243122"/>
            <a:ext cx="338278" cy="41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3"/>
          </p:cNvCxnSpPr>
          <p:nvPr/>
        </p:nvCxnSpPr>
        <p:spPr>
          <a:xfrm flipH="1">
            <a:off x="2895600" y="3243122"/>
            <a:ext cx="185878" cy="41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5"/>
          </p:cNvCxnSpPr>
          <p:nvPr/>
        </p:nvCxnSpPr>
        <p:spPr>
          <a:xfrm>
            <a:off x="3243122" y="3243122"/>
            <a:ext cx="262078" cy="41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00600" y="3276600"/>
            <a:ext cx="185878" cy="41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148122" y="3276600"/>
            <a:ext cx="262078" cy="41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38400" y="3657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…         …                …      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62200" y="3810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…</a:t>
            </a:r>
            <a:endParaRPr lang="en-US" sz="3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477000" y="205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1 -&gt;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770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2 -&gt; 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77000" y="2971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4 -&gt; 8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934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8 -&gt; 16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4050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16 -&gt; 32</a:t>
            </a:r>
            <a:endParaRPr lang="en-US" dirty="0"/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457200" y="4648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all local until 16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32 with 32 on other switch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since 1949</a:t>
            </a:r>
          </a:p>
          <a:p>
            <a:pPr lvl="1"/>
            <a:r>
              <a:rPr lang="en-US" dirty="0" smtClean="0"/>
              <a:t>von Neumann</a:t>
            </a:r>
          </a:p>
          <a:p>
            <a:pPr lvl="1"/>
            <a:r>
              <a:rPr lang="en-US" dirty="0" smtClean="0"/>
              <a:t>Self-replicating computer program</a:t>
            </a:r>
          </a:p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Mostly malicious</a:t>
            </a:r>
          </a:p>
          <a:p>
            <a:pPr lvl="2"/>
            <a:r>
              <a:rPr lang="en-US" dirty="0" smtClean="0"/>
              <a:t>File deletion, credentials theft, etc.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Few well meaning (benevolence)</a:t>
            </a:r>
          </a:p>
          <a:p>
            <a:pPr lvl="1"/>
            <a:r>
              <a:rPr lang="en-US" dirty="0" smtClean="0"/>
              <a:t>Explored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- Exponential Congestion </a:t>
            </a:r>
            <a:r>
              <a:rPr lang="en-US" i="1" dirty="0" smtClean="0"/>
              <a:t>(cont)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5550" y="1447800"/>
            <a:ext cx="3581400" cy="838200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32 nodes on Switch # 3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5550" y="2565400"/>
            <a:ext cx="3581400" cy="8382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32 nodes on Switch # 4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5550" y="3683000"/>
            <a:ext cx="3581400" cy="838200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3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nothing currently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5550" y="4800600"/>
            <a:ext cx="3581400" cy="8382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4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nothing currently</a:t>
            </a:r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>
            <a:off x="4286250" y="2286000"/>
            <a:ext cx="0" cy="279400"/>
          </a:xfrm>
          <a:prstGeom prst="line">
            <a:avLst/>
          </a:prstGeom>
          <a:ln w="1270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>
            <a:off x="4286250" y="3403600"/>
            <a:ext cx="0" cy="279400"/>
          </a:xfrm>
          <a:prstGeom prst="line">
            <a:avLst/>
          </a:prstGeom>
          <a:ln w="1270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>
            <a:off x="4286250" y="4521200"/>
            <a:ext cx="0" cy="279400"/>
          </a:xfrm>
          <a:prstGeom prst="line">
            <a:avLst/>
          </a:prstGeom>
          <a:ln w="1270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2286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3380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4523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7" name="Line Callout 2 26"/>
          <p:cNvSpPr/>
          <p:nvPr/>
        </p:nvSpPr>
        <p:spPr>
          <a:xfrm>
            <a:off x="6553200" y="2743200"/>
            <a:ext cx="2133600" cy="1143000"/>
          </a:xfrm>
          <a:prstGeom prst="borderCallout2">
            <a:avLst>
              <a:gd name="adj1" fmla="val 51958"/>
              <a:gd name="adj2" fmla="val -6716"/>
              <a:gd name="adj3" fmla="val 67051"/>
              <a:gd name="adj4" fmla="val -18284"/>
              <a:gd name="adj5" fmla="val 66462"/>
              <a:gd name="adj6" fmla="val -66478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Congestion occurs here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Benevolent worm feasible? = YES</a:t>
            </a:r>
          </a:p>
          <a:p>
            <a:pPr lvl="1"/>
            <a:r>
              <a:rPr lang="en-US" dirty="0" smtClean="0"/>
              <a:t>Auditable (log)</a:t>
            </a:r>
          </a:p>
          <a:p>
            <a:pPr lvl="1"/>
            <a:r>
              <a:rPr lang="en-US" dirty="0" smtClean="0"/>
              <a:t>Resource control (network)</a:t>
            </a:r>
          </a:p>
          <a:p>
            <a:r>
              <a:rPr lang="en-US" dirty="0" smtClean="0"/>
              <a:t>Still has risks</a:t>
            </a:r>
          </a:p>
          <a:p>
            <a:pPr lvl="1"/>
            <a:r>
              <a:rPr lang="en-US" dirty="0" smtClean="0"/>
              <a:t>Crashes</a:t>
            </a:r>
          </a:p>
          <a:p>
            <a:pPr lvl="1"/>
            <a:r>
              <a:rPr lang="en-US" dirty="0" smtClean="0"/>
              <a:t>Legal precedent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Safer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 authenticity</a:t>
            </a:r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Hybrid linear/exponential</a:t>
            </a:r>
          </a:p>
          <a:p>
            <a:pPr lvl="2"/>
            <a:r>
              <a:rPr lang="en-US" dirty="0" smtClean="0"/>
              <a:t>What fan-out is useful?</a:t>
            </a:r>
          </a:p>
          <a:p>
            <a:r>
              <a:rPr lang="en-US" dirty="0" smtClean="0"/>
              <a:t>UI research</a:t>
            </a:r>
          </a:p>
          <a:p>
            <a:pPr lvl="1"/>
            <a:r>
              <a:rPr lang="en-US" dirty="0" smtClean="0"/>
              <a:t>Help users versus scare</a:t>
            </a:r>
          </a:p>
          <a:p>
            <a:pPr lvl="2"/>
            <a:r>
              <a:rPr lang="en-US" dirty="0" smtClean="0"/>
              <a:t>Scaring could be beneficial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Please see thesis paper:  “A Framework for Benevolent Computer Worms” by Rodney Beede, 2012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Clipart provided in part by </a:t>
            </a:r>
            <a:r>
              <a:rPr lang="en-US" dirty="0" smtClean="0">
                <a:hlinkClick r:id="rId2"/>
              </a:rPr>
              <a:t>http://openclipart.org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PowerPoint theme provided by Office 2007</a:t>
            </a:r>
          </a:p>
          <a:p>
            <a:pPr lvl="1"/>
            <a:r>
              <a:rPr lang="en-US" dirty="0" smtClean="0"/>
              <a:t>Modified by Rodney Beede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The following slides are extra material for the presentation</a:t>
            </a:r>
          </a:p>
          <a:p>
            <a:pPr lvl="1"/>
            <a:r>
              <a:rPr lang="en-US" sz="800" dirty="0" smtClean="0"/>
              <a:t>Time allowing</a:t>
            </a:r>
          </a:p>
          <a:p>
            <a:pPr lvl="1"/>
            <a:r>
              <a:rPr lang="en-US" sz="800" dirty="0" smtClean="0"/>
              <a:t>Questions relevant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– Log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Standardized time stamp</a:t>
            </a:r>
          </a:p>
          <a:p>
            <a:pPr lvl="1"/>
            <a:r>
              <a:rPr lang="en-US" dirty="0" smtClean="0"/>
              <a:t>ISO 8601:2004</a:t>
            </a:r>
          </a:p>
          <a:p>
            <a:pPr lvl="1"/>
            <a:r>
              <a:rPr lang="en-US" dirty="0" smtClean="0"/>
              <a:t>UTC</a:t>
            </a:r>
          </a:p>
          <a:p>
            <a:pPr lvl="2"/>
            <a:r>
              <a:rPr lang="en-US" dirty="0" smtClean="0"/>
              <a:t>Avoids DST &amp; time zone issues</a:t>
            </a:r>
          </a:p>
          <a:p>
            <a:pPr lvl="1"/>
            <a:r>
              <a:rPr lang="en-US" dirty="0" smtClean="0"/>
              <a:t>YYYY-MM-DDThh:mm:ss,fffZ</a:t>
            </a:r>
          </a:p>
          <a:p>
            <a:pPr lvl="2"/>
            <a:r>
              <a:rPr lang="en-US" dirty="0" smtClean="0"/>
              <a:t>2012-02-20T14:51:22,98Z</a:t>
            </a:r>
          </a:p>
          <a:p>
            <a:r>
              <a:rPr lang="en-US" dirty="0" smtClean="0"/>
              <a:t>UTF8</a:t>
            </a:r>
          </a:p>
          <a:p>
            <a:pPr lvl="1"/>
            <a:r>
              <a:rPr lang="en-US" dirty="0" smtClean="0"/>
              <a:t>Supports non-English systems</a:t>
            </a:r>
          </a:p>
          <a:p>
            <a:r>
              <a:rPr lang="en-US" sz="2000" dirty="0" smtClean="0"/>
              <a:t>&lt;ISO 8601 timestamp&gt;&lt;single tab&gt;&lt;message&gt;&lt;carriage return&gt;&lt;new line&gt;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Lower priority to process</a:t>
            </a:r>
          </a:p>
          <a:p>
            <a:pPr lvl="1"/>
            <a:r>
              <a:rPr lang="en-US" dirty="0" smtClean="0"/>
              <a:t>Worm may be too slow, that’s okay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Terminate if low</a:t>
            </a:r>
          </a:p>
          <a:p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Sufficient for log &amp; worm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Benevolent Worm?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Opinion before 2011</a:t>
            </a:r>
          </a:p>
          <a:p>
            <a:pPr lvl="1"/>
            <a:r>
              <a:rPr lang="en-US" dirty="0" smtClean="0"/>
              <a:t>Too risky</a:t>
            </a:r>
          </a:p>
          <a:p>
            <a:pPr lvl="2"/>
            <a:r>
              <a:rPr lang="en-US" dirty="0" smtClean="0"/>
              <a:t>Crash hospital or nuclear plant?</a:t>
            </a:r>
          </a:p>
          <a:p>
            <a:pPr lvl="1"/>
            <a:r>
              <a:rPr lang="en-US" dirty="0" smtClean="0"/>
              <a:t>Unethical</a:t>
            </a:r>
          </a:p>
          <a:p>
            <a:pPr lvl="2"/>
            <a:r>
              <a:rPr lang="en-US" dirty="0" smtClean="0"/>
              <a:t>No consent</a:t>
            </a:r>
          </a:p>
          <a:p>
            <a:pPr lvl="1"/>
            <a:r>
              <a:rPr lang="en-US" dirty="0" smtClean="0"/>
              <a:t>Bruce Schneier</a:t>
            </a:r>
          </a:p>
          <a:p>
            <a:r>
              <a:rPr lang="en-US" dirty="0" smtClean="0"/>
              <a:t>Opinion 2011+</a:t>
            </a:r>
          </a:p>
          <a:p>
            <a:pPr lvl="1"/>
            <a:r>
              <a:rPr lang="en-US" dirty="0" smtClean="0"/>
              <a:t>Benefits to community outweigh risks</a:t>
            </a:r>
          </a:p>
          <a:p>
            <a:pPr lvl="2"/>
            <a:r>
              <a:rPr lang="en-US" dirty="0" smtClean="0"/>
              <a:t>Bruce Schneier</a:t>
            </a:r>
          </a:p>
          <a:p>
            <a:pPr lvl="1"/>
            <a:r>
              <a:rPr lang="en-US" dirty="0" smtClean="0"/>
              <a:t>Need next generation technology</a:t>
            </a:r>
          </a:p>
          <a:p>
            <a:r>
              <a:rPr lang="en-US" dirty="0" smtClean="0"/>
              <a:t>Ex:  Kelihos botnet</a:t>
            </a:r>
          </a:p>
          <a:p>
            <a:pPr lvl="1"/>
            <a:r>
              <a:rPr lang="en-US" dirty="0" smtClean="0"/>
              <a:t>Microsoft &amp; Kaspersky</a:t>
            </a:r>
          </a:p>
          <a:p>
            <a:pPr lvl="1"/>
            <a:r>
              <a:rPr lang="en-US" dirty="0" smtClean="0"/>
              <a:t>Too risky to patch victims</a:t>
            </a:r>
          </a:p>
          <a:p>
            <a:pPr lvl="1"/>
            <a:r>
              <a:rPr lang="en-US" dirty="0" smtClean="0"/>
              <a:t>Unpatched used again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24000"/>
            <a:ext cx="2665413" cy="177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rbeede\Downloads\pitr_First_aid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2286000"/>
            <a:ext cx="914400" cy="914400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5486400" y="3886200"/>
            <a:ext cx="3057525" cy="2430732"/>
            <a:chOff x="5486400" y="3886200"/>
            <a:chExt cx="3057525" cy="2430732"/>
          </a:xfrm>
        </p:grpSpPr>
        <p:pic>
          <p:nvPicPr>
            <p:cNvPr id="1026" name="Picture 2" descr="C:\Users\rbeede\Downloads\DTRave_Cartoon_Computer_and_Desktop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6400" y="3886200"/>
              <a:ext cx="3057525" cy="2430732"/>
            </a:xfrm>
            <a:prstGeom prst="rect">
              <a:avLst/>
            </a:prstGeom>
            <a:noFill/>
          </p:spPr>
        </p:pic>
        <p:pic>
          <p:nvPicPr>
            <p:cNvPr id="1029" name="Picture 5" descr="C:\Users\rbeede\Downloads\virus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10400" y="4191000"/>
              <a:ext cx="1143000" cy="8686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Henri J. Isenberg of Symantec Corporation</a:t>
            </a:r>
          </a:p>
          <a:p>
            <a:pPr lvl="1"/>
            <a:r>
              <a:rPr lang="en-US" dirty="0" smtClean="0"/>
              <a:t>Patent author:  “A Benevolent Worm To Assess And Correct Computer Security Vulnerabilities”</a:t>
            </a:r>
          </a:p>
          <a:p>
            <a:pPr lvl="1"/>
            <a:r>
              <a:rPr lang="en-US" dirty="0" smtClean="0"/>
              <a:t>Tied to central anti-virus server</a:t>
            </a:r>
          </a:p>
          <a:p>
            <a:pPr lvl="1"/>
            <a:r>
              <a:rPr lang="en-US" dirty="0" smtClean="0"/>
              <a:t>Notified user via GUI if made repairs</a:t>
            </a:r>
          </a:p>
          <a:p>
            <a:pPr lvl="1"/>
            <a:r>
              <a:rPr lang="en-US" dirty="0" smtClean="0"/>
              <a:t>No specifics on framework or resource controls</a:t>
            </a:r>
          </a:p>
          <a:p>
            <a:r>
              <a:rPr lang="en-US" dirty="0" smtClean="0"/>
              <a:t>“A Taxonomy of Computer Worms” (2003)</a:t>
            </a:r>
          </a:p>
          <a:p>
            <a:pPr lvl="1"/>
            <a:r>
              <a:rPr lang="en-US" dirty="0" smtClean="0"/>
              <a:t>Nicholas Weaver of UC Berkeley</a:t>
            </a:r>
          </a:p>
          <a:p>
            <a:pPr lvl="1"/>
            <a:r>
              <a:rPr lang="en-US" dirty="0" smtClean="0"/>
              <a:t>Strategies of malicious worms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of legal &amp; ethical implications</a:t>
            </a:r>
          </a:p>
          <a:p>
            <a:r>
              <a:rPr lang="en-US" dirty="0" smtClean="0"/>
              <a:t>Framework Details</a:t>
            </a:r>
          </a:p>
          <a:p>
            <a:pPr lvl="1"/>
            <a:r>
              <a:rPr lang="en-US" dirty="0" smtClean="0"/>
              <a:t>Auditable (log)</a:t>
            </a:r>
          </a:p>
          <a:p>
            <a:pPr lvl="1"/>
            <a:r>
              <a:rPr lang="en-US" dirty="0" smtClean="0"/>
              <a:t>Congestion Control (network)</a:t>
            </a:r>
          </a:p>
          <a:p>
            <a:r>
              <a:rPr lang="en-US" dirty="0" smtClean="0"/>
              <a:t>Feasibility</a:t>
            </a:r>
          </a:p>
          <a:p>
            <a:pPr lvl="1"/>
            <a:r>
              <a:rPr lang="en-US" dirty="0" smtClean="0"/>
              <a:t>Actual tests of worm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Bank or victim?</a:t>
            </a:r>
          </a:p>
          <a:p>
            <a:r>
              <a:rPr lang="en-US" dirty="0" smtClean="0"/>
              <a:t>Cyber warfare</a:t>
            </a:r>
          </a:p>
          <a:p>
            <a:pPr lvl="1"/>
            <a:r>
              <a:rPr lang="en-US" dirty="0" smtClean="0"/>
              <a:t>Civilians</a:t>
            </a:r>
          </a:p>
          <a:p>
            <a:pPr lvl="1"/>
            <a:r>
              <a:rPr lang="en-US" dirty="0" smtClean="0"/>
              <a:t>Hospital system infected</a:t>
            </a:r>
          </a:p>
          <a:p>
            <a:pPr lvl="1"/>
            <a:r>
              <a:rPr lang="en-US" dirty="0" smtClean="0"/>
              <a:t>Point of view</a:t>
            </a:r>
          </a:p>
          <a:p>
            <a:pPr lvl="2"/>
            <a:r>
              <a:rPr lang="en-US" dirty="0" smtClean="0"/>
              <a:t>Stuxnet in Iran</a:t>
            </a:r>
          </a:p>
          <a:p>
            <a:r>
              <a:rPr lang="en-US" dirty="0" smtClean="0"/>
              <a:t>Consent</a:t>
            </a:r>
          </a:p>
          <a:p>
            <a:pPr lvl="1"/>
            <a:r>
              <a:rPr lang="en-US" dirty="0" smtClean="0"/>
              <a:t>Schneier 2003</a:t>
            </a:r>
          </a:p>
          <a:p>
            <a:r>
              <a:rPr lang="en-US" dirty="0" smtClean="0"/>
              <a:t>Benefit to whole</a:t>
            </a:r>
          </a:p>
          <a:p>
            <a:pPr lvl="1"/>
            <a:r>
              <a:rPr lang="en-US" dirty="0" smtClean="0"/>
              <a:t>Schneier 2011</a:t>
            </a:r>
          </a:p>
          <a:p>
            <a:pPr lvl="1"/>
            <a:r>
              <a:rPr lang="en-US" dirty="0" smtClean="0"/>
              <a:t>Great Firewall of China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Unprecedented</a:t>
            </a:r>
          </a:p>
          <a:p>
            <a:pPr lvl="1"/>
            <a:r>
              <a:rPr lang="en-US" dirty="0" smtClean="0"/>
              <a:t>Official sanction anyway</a:t>
            </a:r>
          </a:p>
          <a:p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If something goes wrong sued?</a:t>
            </a:r>
          </a:p>
          <a:p>
            <a:pPr lvl="1"/>
            <a:r>
              <a:rPr lang="en-US" dirty="0" smtClean="0"/>
              <a:t>Jail time</a:t>
            </a:r>
          </a:p>
          <a:p>
            <a:r>
              <a:rPr lang="en-US" dirty="0" smtClean="0"/>
              <a:t>Coreflood</a:t>
            </a:r>
          </a:p>
          <a:p>
            <a:pPr lvl="1"/>
            <a:r>
              <a:rPr lang="en-US" dirty="0" smtClean="0"/>
              <a:t>U.S. Govt takedown</a:t>
            </a:r>
          </a:p>
          <a:p>
            <a:pPr lvl="1"/>
            <a:r>
              <a:rPr lang="en-US" dirty="0" smtClean="0"/>
              <a:t>Record all IPs and take control (with consent)</a:t>
            </a:r>
          </a:p>
          <a:p>
            <a:pPr lvl="1"/>
            <a:r>
              <a:rPr lang="en-US" dirty="0" smtClean="0"/>
              <a:t>Schneier: “it's the obvious solution for botnets.” </a:t>
            </a:r>
          </a:p>
          <a:p>
            <a:pPr lvl="1"/>
            <a:r>
              <a:rPr lang="en-US" dirty="0" smtClean="0"/>
              <a:t>Limits of power?  RIAA, FBI, etc.</a:t>
            </a:r>
          </a:p>
          <a:p>
            <a:pPr lvl="2"/>
            <a:r>
              <a:rPr lang="en-US" dirty="0" smtClean="0"/>
              <a:t>Where does it stop?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473</TotalTime>
  <Words>1547</Words>
  <Application>Microsoft Office PowerPoint</Application>
  <PresentationFormat>On-screen Show (4:3)</PresentationFormat>
  <Paragraphs>507</Paragraphs>
  <Slides>46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Oriel</vt:lpstr>
      <vt:lpstr>A Framework for Benevolent Computer Worms</vt:lpstr>
      <vt:lpstr>Agenda</vt:lpstr>
      <vt:lpstr>Objective of Research</vt:lpstr>
      <vt:lpstr>Worms</vt:lpstr>
      <vt:lpstr>Why a Benevolent Worm?</vt:lpstr>
      <vt:lpstr>Related Work</vt:lpstr>
      <vt:lpstr>Contribution of Research</vt:lpstr>
      <vt:lpstr>Ethical Implications</vt:lpstr>
      <vt:lpstr>Legal Implications</vt:lpstr>
      <vt:lpstr>Legal (continued)</vt:lpstr>
      <vt:lpstr>Analysis of Worm Characteristics</vt:lpstr>
      <vt:lpstr>Existing Worms</vt:lpstr>
      <vt:lpstr>Summary of Malicious Worms</vt:lpstr>
      <vt:lpstr>Desired Characteristics of a Benevolent Worm</vt:lpstr>
      <vt:lpstr>Desired Characteristics (continued)</vt:lpstr>
      <vt:lpstr>Desired Characteristics (continued)</vt:lpstr>
      <vt:lpstr>Framework - Auditable</vt:lpstr>
      <vt:lpstr>Auditable – Log Tampering</vt:lpstr>
      <vt:lpstr>Auditable – Log Tampering Solutions</vt:lpstr>
      <vt:lpstr>Auditable - Verifiable</vt:lpstr>
      <vt:lpstr>Network Congestion Control</vt:lpstr>
      <vt:lpstr>Hybrid Spread</vt:lpstr>
      <vt:lpstr>Semi-autonomous Replication</vt:lpstr>
      <vt:lpstr>Notification</vt:lpstr>
      <vt:lpstr>Undo</vt:lpstr>
      <vt:lpstr>Exploit Selection</vt:lpstr>
      <vt:lpstr>Choosing an Exploit</vt:lpstr>
      <vt:lpstr>Slide 28</vt:lpstr>
      <vt:lpstr>Exploit Maturity</vt:lpstr>
      <vt:lpstr>Chosen Exploit</vt:lpstr>
      <vt:lpstr>Evaluation</vt:lpstr>
      <vt:lpstr>Test Environment</vt:lpstr>
      <vt:lpstr>Execution Flow</vt:lpstr>
      <vt:lpstr>Test Steps</vt:lpstr>
      <vt:lpstr>Results</vt:lpstr>
      <vt:lpstr>Results – Iteration 3</vt:lpstr>
      <vt:lpstr>Results – Network Congestion</vt:lpstr>
      <vt:lpstr>Results – Network Congestion (cont)</vt:lpstr>
      <vt:lpstr>Results – Exponential Congestion</vt:lpstr>
      <vt:lpstr>Results - Exponential Congestion (cont)</vt:lpstr>
      <vt:lpstr>Concluding Remarks</vt:lpstr>
      <vt:lpstr>Future Work</vt:lpstr>
      <vt:lpstr>References</vt:lpstr>
      <vt:lpstr>Extra Material</vt:lpstr>
      <vt:lpstr>Auditable – Log Format</vt:lpstr>
      <vt:lpstr>Other Considerations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Benevolent Computer Worms</dc:title>
  <dc:creator>rbeede</dc:creator>
  <cp:lastModifiedBy>Rodney David Beede</cp:lastModifiedBy>
  <cp:revision>172</cp:revision>
  <dcterms:created xsi:type="dcterms:W3CDTF">2006-08-16T00:00:00Z</dcterms:created>
  <dcterms:modified xsi:type="dcterms:W3CDTF">2012-04-18T15:45:10Z</dcterms:modified>
</cp:coreProperties>
</file>