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5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41" d="100"/>
          <a:sy n="141" d="100"/>
        </p:scale>
        <p:origin x="-77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7BAE8-2182-4468-A568-810A9CE2B2C9}" type="datetimeFigureOut">
              <a:rPr lang="en-US" smtClean="0"/>
              <a:pPr/>
              <a:t>7/15/2011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0B5ED-38A3-4D78-81E8-EBDAD82453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8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B5ED-38A3-4D78-81E8-EBDAD82453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B5ED-38A3-4D78-81E8-EBDAD824538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B5ED-38A3-4D78-81E8-EBDAD824538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B5ED-38A3-4D78-81E8-EBDAD824538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B5ED-38A3-4D78-81E8-EBDAD824538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B5ED-38A3-4D78-81E8-EBDAD824538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B5ED-38A3-4D78-81E8-EBDAD824538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B5ED-38A3-4D78-81E8-EBDAD824538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B5ED-38A3-4D78-81E8-EBDAD824538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B5ED-38A3-4D78-81E8-EBDAD824538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B5ED-38A3-4D78-81E8-EBDAD824538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B5ED-38A3-4D78-81E8-EBDAD824538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B5ED-38A3-4D78-81E8-EBDAD824538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0B5ED-38A3-4D78-81E8-EBDAD824538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A6B3-4760-40E5-AB44-8246534A4107}" type="datetimeFigureOut">
              <a:rPr lang="en-US" smtClean="0"/>
              <a:pPr/>
              <a:t>7/15/2011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93D0-513E-4865-A4E6-9B52148CB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A6B3-4760-40E5-AB44-8246534A4107}" type="datetimeFigureOut">
              <a:rPr lang="en-US" smtClean="0"/>
              <a:pPr/>
              <a:t>7/15/2011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93D0-513E-4865-A4E6-9B52148CB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A6B3-4760-40E5-AB44-8246534A4107}" type="datetimeFigureOut">
              <a:rPr lang="en-US" smtClean="0"/>
              <a:pPr/>
              <a:t>7/15/2011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93D0-513E-4865-A4E6-9B52148CB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A6B3-4760-40E5-AB44-8246534A4107}" type="datetimeFigureOut">
              <a:rPr lang="en-US" smtClean="0"/>
              <a:pPr/>
              <a:t>7/15/2011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93D0-513E-4865-A4E6-9B52148CB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A6B3-4760-40E5-AB44-8246534A4107}" type="datetimeFigureOut">
              <a:rPr lang="en-US" smtClean="0"/>
              <a:pPr/>
              <a:t>7/15/2011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93D0-513E-4865-A4E6-9B52148CB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A6B3-4760-40E5-AB44-8246534A4107}" type="datetimeFigureOut">
              <a:rPr lang="en-US" smtClean="0"/>
              <a:pPr/>
              <a:t>7/15/2011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93D0-513E-4865-A4E6-9B52148CB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A6B3-4760-40E5-AB44-8246534A4107}" type="datetimeFigureOut">
              <a:rPr lang="en-US" smtClean="0"/>
              <a:pPr/>
              <a:t>7/15/2011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93D0-513E-4865-A4E6-9B52148CB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A6B3-4760-40E5-AB44-8246534A4107}" type="datetimeFigureOut">
              <a:rPr lang="en-US" smtClean="0"/>
              <a:pPr/>
              <a:t>7/15/2011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93D0-513E-4865-A4E6-9B52148CB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A6B3-4760-40E5-AB44-8246534A4107}" type="datetimeFigureOut">
              <a:rPr lang="en-US" smtClean="0"/>
              <a:pPr/>
              <a:t>7/15/2011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93D0-513E-4865-A4E6-9B52148CB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A6B3-4760-40E5-AB44-8246534A4107}" type="datetimeFigureOut">
              <a:rPr lang="en-US" smtClean="0"/>
              <a:pPr/>
              <a:t>7/15/2011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93D0-513E-4865-A4E6-9B52148CB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A6B3-4760-40E5-AB44-8246534A4107}" type="datetimeFigureOut">
              <a:rPr lang="en-US" smtClean="0"/>
              <a:pPr/>
              <a:t>7/15/2011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93D0-513E-4865-A4E6-9B52148CB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A6B3-4760-40E5-AB44-8246534A4107}" type="datetimeFigureOut">
              <a:rPr lang="en-US" smtClean="0"/>
              <a:pPr/>
              <a:t>7/15/2011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793D0-513E-4865-A4E6-9B52148CB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 Overview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62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5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cxnSp>
        <p:nvCxnSpPr>
          <p:cNvPr id="45" name="Straight Connector 44"/>
          <p:cNvCxnSpPr>
            <a:endCxn id="50" idx="0"/>
          </p:cNvCxnSpPr>
          <p:nvPr/>
        </p:nvCxnSpPr>
        <p:spPr>
          <a:xfrm rot="5400000">
            <a:off x="4291012" y="2338388"/>
            <a:ext cx="561976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352800" y="2619376"/>
            <a:ext cx="2438400" cy="1102756"/>
            <a:chOff x="3352800" y="2619376"/>
            <a:chExt cx="2438400" cy="1102756"/>
          </a:xfrm>
        </p:grpSpPr>
        <p:sp>
          <p:nvSpPr>
            <p:cNvPr id="42" name="TextBox 41"/>
            <p:cNvSpPr txBox="1"/>
            <p:nvPr/>
          </p:nvSpPr>
          <p:spPr>
            <a:xfrm>
              <a:off x="3352800" y="2983468"/>
              <a:ext cx="2438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VPN</a:t>
              </a:r>
              <a:r>
                <a:rPr lang="en-US" dirty="0" smtClean="0"/>
                <a:t>/Firewall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29100" y="2619376"/>
              <a:ext cx="685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WAN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81600" y="33528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LAN</a:t>
              </a:r>
              <a:endParaRPr lang="en-US" dirty="0"/>
            </a:p>
          </p:txBody>
        </p:sp>
      </p:grpSp>
      <p:sp>
        <p:nvSpPr>
          <p:cNvPr id="62" name="Freeform 61"/>
          <p:cNvSpPr/>
          <p:nvPr/>
        </p:nvSpPr>
        <p:spPr>
          <a:xfrm>
            <a:off x="5793581" y="3414713"/>
            <a:ext cx="1164431" cy="1150143"/>
          </a:xfrm>
          <a:custGeom>
            <a:avLst/>
            <a:gdLst>
              <a:gd name="connsiteX0" fmla="*/ 0 w 1164431"/>
              <a:gd name="connsiteY0" fmla="*/ 135731 h 1150143"/>
              <a:gd name="connsiteX1" fmla="*/ 964407 w 1164431"/>
              <a:gd name="connsiteY1" fmla="*/ 135731 h 1150143"/>
              <a:gd name="connsiteX2" fmla="*/ 1150144 w 1164431"/>
              <a:gd name="connsiteY2" fmla="*/ 950118 h 1150143"/>
              <a:gd name="connsiteX3" fmla="*/ 878682 w 1164431"/>
              <a:gd name="connsiteY3" fmla="*/ 1150143 h 115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431" h="1150143">
                <a:moveTo>
                  <a:pt x="0" y="135731"/>
                </a:moveTo>
                <a:cubicBezTo>
                  <a:pt x="386358" y="67865"/>
                  <a:pt x="772716" y="0"/>
                  <a:pt x="964407" y="135731"/>
                </a:cubicBezTo>
                <a:cubicBezTo>
                  <a:pt x="1156098" y="271462"/>
                  <a:pt x="1164431" y="781049"/>
                  <a:pt x="1150144" y="950118"/>
                </a:cubicBezTo>
                <a:cubicBezTo>
                  <a:pt x="1135857" y="1119187"/>
                  <a:pt x="913210" y="1112043"/>
                  <a:pt x="878682" y="1150143"/>
                </a:cubicBezTo>
              </a:path>
            </a:pathLst>
          </a:custGeom>
          <a:ln w="25400">
            <a:gradFill>
              <a:gsLst>
                <a:gs pos="0">
                  <a:srgbClr val="00B050"/>
                </a:gs>
                <a:gs pos="50000">
                  <a:schemeClr val="accent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19800" y="5498068"/>
            <a:ext cx="14478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 Management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476500" y="3985736"/>
            <a:ext cx="4191000" cy="750332"/>
            <a:chOff x="2209800" y="3897868"/>
            <a:chExt cx="4191000" cy="750332"/>
          </a:xfrm>
        </p:grpSpPr>
        <p:sp>
          <p:nvSpPr>
            <p:cNvPr id="8" name="TextBox 7"/>
            <p:cNvSpPr txBox="1"/>
            <p:nvPr/>
          </p:nvSpPr>
          <p:spPr>
            <a:xfrm>
              <a:off x="2209800" y="3897868"/>
              <a:ext cx="4191000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Switch (</a:t>
              </a:r>
              <a:r>
                <a:rPr lang="en-US" dirty="0" err="1" smtClean="0"/>
                <a:t>VLAN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9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3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0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43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048000" y="144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VPN</a:t>
            </a:r>
            <a:endParaRPr lang="en-US" dirty="0"/>
          </a:p>
        </p:txBody>
      </p:sp>
      <p:pic>
        <p:nvPicPr>
          <p:cNvPr id="1028" name="Picture 4" descr="C:\Users\rbeede\Downloads\secure_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524000"/>
            <a:ext cx="228599" cy="233562"/>
          </a:xfrm>
          <a:prstGeom prst="rect">
            <a:avLst/>
          </a:prstGeom>
          <a:noFill/>
        </p:spPr>
      </p:pic>
      <p:cxnSp>
        <p:nvCxnSpPr>
          <p:cNvPr id="99" name="Straight Connector 98"/>
          <p:cNvCxnSpPr>
            <a:stCxn id="25" idx="0"/>
            <a:endCxn id="9" idx="2"/>
          </p:cNvCxnSpPr>
          <p:nvPr/>
        </p:nvCxnSpPr>
        <p:spPr>
          <a:xfrm rot="5400000" flipH="1" flipV="1">
            <a:off x="1828800" y="4621768"/>
            <a:ext cx="762000" cy="990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6" idx="0"/>
            <a:endCxn id="17" idx="2"/>
          </p:cNvCxnSpPr>
          <p:nvPr/>
        </p:nvCxnSpPr>
        <p:spPr>
          <a:xfrm rot="5400000" flipH="1" flipV="1">
            <a:off x="2667000" y="4926568"/>
            <a:ext cx="762000" cy="3810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7" idx="0"/>
            <a:endCxn id="18" idx="2"/>
          </p:cNvCxnSpPr>
          <p:nvPr/>
        </p:nvCxnSpPr>
        <p:spPr>
          <a:xfrm rot="16200000" flipV="1">
            <a:off x="3505200" y="5002768"/>
            <a:ext cx="762000" cy="228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8" idx="0"/>
            <a:endCxn id="19" idx="2"/>
          </p:cNvCxnSpPr>
          <p:nvPr/>
        </p:nvCxnSpPr>
        <p:spPr>
          <a:xfrm rot="16200000" flipV="1">
            <a:off x="4343400" y="4697968"/>
            <a:ext cx="762000" cy="8382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20" idx="2"/>
            <a:endCxn id="29" idx="0"/>
          </p:cNvCxnSpPr>
          <p:nvPr/>
        </p:nvCxnSpPr>
        <p:spPr>
          <a:xfrm rot="16200000" flipH="1">
            <a:off x="5410200" y="4164568"/>
            <a:ext cx="762000" cy="1905000"/>
          </a:xfrm>
          <a:prstGeom prst="line">
            <a:avLst/>
          </a:prstGeom>
          <a:ln w="38100" cmpd="sng">
            <a:gradFill flip="none" rotWithShape="1">
              <a:gsLst>
                <a:gs pos="0">
                  <a:srgbClr val="00B050"/>
                </a:gs>
                <a:gs pos="50000">
                  <a:schemeClr val="accent6"/>
                </a:gs>
                <a:gs pos="100000">
                  <a:srgbClr val="7030A0"/>
                </a:gs>
              </a:gsLst>
              <a:lin ang="135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2590803" y="1828802"/>
            <a:ext cx="1257143" cy="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3798094" y="1447800"/>
            <a:ext cx="1547813" cy="760363"/>
            <a:chOff x="6477000" y="1981200"/>
            <a:chExt cx="1547813" cy="760363"/>
          </a:xfrm>
        </p:grpSpPr>
        <p:pic>
          <p:nvPicPr>
            <p:cNvPr id="1027" name="Picture 3" descr="C:\Users\rbeede\Downloads\clou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7000" y="1981200"/>
              <a:ext cx="1547813" cy="760363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781800" y="2069068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Internet</a:t>
              </a:r>
              <a:endParaRPr lang="en-US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52400" y="1640680"/>
            <a:ext cx="2438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Remote User Computer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7162800" y="3456092"/>
            <a:ext cx="1905000" cy="2123658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VLAN1</a:t>
            </a:r>
            <a:r>
              <a:rPr lang="en-US" sz="1200" dirty="0" smtClean="0"/>
              <a:t> - (default)</a:t>
            </a:r>
          </a:p>
          <a:p>
            <a:r>
              <a:rPr lang="en-US" sz="1200" dirty="0" smtClean="0"/>
              <a:t>     No networks/connection</a:t>
            </a:r>
          </a:p>
          <a:p>
            <a:endParaRPr lang="en-US" sz="1200" dirty="0" smtClean="0"/>
          </a:p>
          <a:p>
            <a:r>
              <a:rPr lang="en-US" sz="1200" dirty="0" err="1" smtClean="0">
                <a:solidFill>
                  <a:schemeClr val="accent6"/>
                </a:solidFill>
              </a:rPr>
              <a:t>VLAN3</a:t>
            </a:r>
            <a:r>
              <a:rPr lang="en-US" sz="1200" dirty="0" smtClean="0">
                <a:solidFill>
                  <a:schemeClr val="accent6"/>
                </a:solidFill>
              </a:rPr>
              <a:t> - 172.16.0.0/24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</a:t>
            </a:r>
            <a:r>
              <a:rPr lang="en-US" sz="1200" dirty="0" smtClean="0">
                <a:solidFill>
                  <a:schemeClr val="accent6"/>
                </a:solidFill>
              </a:rPr>
              <a:t>    Management, </a:t>
            </a:r>
            <a:r>
              <a:rPr lang="en-US" sz="1200" dirty="0" err="1" smtClean="0">
                <a:solidFill>
                  <a:schemeClr val="accent6"/>
                </a:solidFill>
              </a:rPr>
              <a:t>VPN</a:t>
            </a:r>
            <a:endParaRPr lang="en-US" sz="1200" dirty="0" smtClean="0">
              <a:solidFill>
                <a:schemeClr val="accent6"/>
              </a:solidFill>
            </a:endParaRP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00B050"/>
                </a:solidFill>
              </a:rPr>
              <a:t>VLAN5</a:t>
            </a:r>
            <a:r>
              <a:rPr lang="en-US" sz="1200" dirty="0" smtClean="0">
                <a:solidFill>
                  <a:srgbClr val="00B050"/>
                </a:solidFill>
              </a:rPr>
              <a:t> - 10.0.0.0/29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NAT/Internet</a:t>
            </a: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7030A0"/>
                </a:solidFill>
              </a:rPr>
              <a:t>VLAN100</a:t>
            </a:r>
            <a:r>
              <a:rPr lang="en-US" sz="1200" dirty="0" smtClean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- 192.168.0.0/21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    Test </a:t>
            </a:r>
            <a:r>
              <a:rPr lang="en-US" sz="1200" dirty="0" err="1" smtClean="0">
                <a:solidFill>
                  <a:srgbClr val="7030A0"/>
                </a:solidFill>
              </a:rPr>
              <a:t>VMs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VM Consoles – </a:t>
            </a:r>
            <a:r>
              <a:rPr lang="en-US" dirty="0" smtClean="0">
                <a:solidFill>
                  <a:schemeClr val="accent6"/>
                </a:solidFill>
              </a:rPr>
              <a:t>(Orange) 172.16.0.0/24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5498068"/>
            <a:ext cx="990600" cy="369332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62200" y="5498068"/>
            <a:ext cx="990600" cy="369332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5200" y="5498068"/>
            <a:ext cx="990600" cy="369332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5498068"/>
            <a:ext cx="990600" cy="369332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cxnSp>
        <p:nvCxnSpPr>
          <p:cNvPr id="45" name="Straight Connector 44"/>
          <p:cNvCxnSpPr>
            <a:endCxn id="50" idx="0"/>
          </p:cNvCxnSpPr>
          <p:nvPr/>
        </p:nvCxnSpPr>
        <p:spPr>
          <a:xfrm rot="5400000">
            <a:off x="4291012" y="2338388"/>
            <a:ext cx="561976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51"/>
          <p:cNvGrpSpPr/>
          <p:nvPr/>
        </p:nvGrpSpPr>
        <p:grpSpPr>
          <a:xfrm>
            <a:off x="3352800" y="2619376"/>
            <a:ext cx="2438400" cy="1102756"/>
            <a:chOff x="3352800" y="2619376"/>
            <a:chExt cx="2438400" cy="1102756"/>
          </a:xfrm>
        </p:grpSpPr>
        <p:sp>
          <p:nvSpPr>
            <p:cNvPr id="42" name="TextBox 41"/>
            <p:cNvSpPr txBox="1"/>
            <p:nvPr/>
          </p:nvSpPr>
          <p:spPr>
            <a:xfrm>
              <a:off x="3352800" y="2983468"/>
              <a:ext cx="2438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VPN</a:t>
              </a:r>
              <a:r>
                <a:rPr lang="en-US" dirty="0" smtClean="0"/>
                <a:t>/Firewall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29100" y="2619376"/>
              <a:ext cx="685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WAN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81600" y="33528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LAN</a:t>
              </a:r>
              <a:endParaRPr lang="en-US" dirty="0"/>
            </a:p>
          </p:txBody>
        </p:sp>
      </p:grpSp>
      <p:sp>
        <p:nvSpPr>
          <p:cNvPr id="62" name="Freeform 61"/>
          <p:cNvSpPr/>
          <p:nvPr/>
        </p:nvSpPr>
        <p:spPr>
          <a:xfrm>
            <a:off x="5793581" y="3414713"/>
            <a:ext cx="1164431" cy="1150143"/>
          </a:xfrm>
          <a:custGeom>
            <a:avLst/>
            <a:gdLst>
              <a:gd name="connsiteX0" fmla="*/ 0 w 1164431"/>
              <a:gd name="connsiteY0" fmla="*/ 135731 h 1150143"/>
              <a:gd name="connsiteX1" fmla="*/ 964407 w 1164431"/>
              <a:gd name="connsiteY1" fmla="*/ 135731 h 1150143"/>
              <a:gd name="connsiteX2" fmla="*/ 1150144 w 1164431"/>
              <a:gd name="connsiteY2" fmla="*/ 950118 h 1150143"/>
              <a:gd name="connsiteX3" fmla="*/ 878682 w 1164431"/>
              <a:gd name="connsiteY3" fmla="*/ 1150143 h 115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431" h="1150143">
                <a:moveTo>
                  <a:pt x="0" y="135731"/>
                </a:moveTo>
                <a:cubicBezTo>
                  <a:pt x="386358" y="67865"/>
                  <a:pt x="772716" y="0"/>
                  <a:pt x="964407" y="135731"/>
                </a:cubicBezTo>
                <a:cubicBezTo>
                  <a:pt x="1156098" y="271462"/>
                  <a:pt x="1164431" y="781049"/>
                  <a:pt x="1150144" y="950118"/>
                </a:cubicBezTo>
                <a:cubicBezTo>
                  <a:pt x="1135857" y="1119187"/>
                  <a:pt x="913210" y="1112043"/>
                  <a:pt x="878682" y="1150143"/>
                </a:cubicBezTo>
              </a:path>
            </a:pathLst>
          </a:custGeom>
          <a:ln w="25400">
            <a:gradFill>
              <a:gsLst>
                <a:gs pos="0">
                  <a:srgbClr val="00B050"/>
                </a:gs>
                <a:gs pos="50000">
                  <a:schemeClr val="accent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19800" y="5498068"/>
            <a:ext cx="1447800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 Management</a:t>
            </a:r>
          </a:p>
        </p:txBody>
      </p:sp>
      <p:grpSp>
        <p:nvGrpSpPr>
          <p:cNvPr id="4" name="Group 23"/>
          <p:cNvGrpSpPr/>
          <p:nvPr/>
        </p:nvGrpSpPr>
        <p:grpSpPr>
          <a:xfrm>
            <a:off x="2476500" y="3985736"/>
            <a:ext cx="4191000" cy="750332"/>
            <a:chOff x="2209800" y="3897868"/>
            <a:chExt cx="4191000" cy="750332"/>
          </a:xfrm>
        </p:grpSpPr>
        <p:sp>
          <p:nvSpPr>
            <p:cNvPr id="8" name="TextBox 7"/>
            <p:cNvSpPr txBox="1"/>
            <p:nvPr/>
          </p:nvSpPr>
          <p:spPr>
            <a:xfrm>
              <a:off x="2209800" y="3897868"/>
              <a:ext cx="4191000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Switch (</a:t>
              </a:r>
              <a:r>
                <a:rPr lang="en-US" dirty="0" err="1" smtClean="0"/>
                <a:t>VLAN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9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3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0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43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048000" y="144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VPN</a:t>
            </a:r>
            <a:endParaRPr lang="en-US" dirty="0"/>
          </a:p>
        </p:txBody>
      </p:sp>
      <p:pic>
        <p:nvPicPr>
          <p:cNvPr id="1028" name="Picture 4" descr="C:\Users\rbeede\Downloads\secure_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524000"/>
            <a:ext cx="228599" cy="233562"/>
          </a:xfrm>
          <a:prstGeom prst="rect">
            <a:avLst/>
          </a:prstGeom>
          <a:noFill/>
        </p:spPr>
      </p:pic>
      <p:cxnSp>
        <p:nvCxnSpPr>
          <p:cNvPr id="99" name="Straight Connector 98"/>
          <p:cNvCxnSpPr>
            <a:stCxn id="25" idx="0"/>
            <a:endCxn id="9" idx="2"/>
          </p:cNvCxnSpPr>
          <p:nvPr/>
        </p:nvCxnSpPr>
        <p:spPr>
          <a:xfrm rot="5400000" flipH="1" flipV="1">
            <a:off x="1828800" y="4621768"/>
            <a:ext cx="762000" cy="990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6" idx="0"/>
            <a:endCxn id="17" idx="2"/>
          </p:cNvCxnSpPr>
          <p:nvPr/>
        </p:nvCxnSpPr>
        <p:spPr>
          <a:xfrm rot="5400000" flipH="1" flipV="1">
            <a:off x="2667000" y="4926568"/>
            <a:ext cx="762000" cy="3810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7" idx="0"/>
            <a:endCxn id="18" idx="2"/>
          </p:cNvCxnSpPr>
          <p:nvPr/>
        </p:nvCxnSpPr>
        <p:spPr>
          <a:xfrm rot="16200000" flipV="1">
            <a:off x="3505200" y="5002768"/>
            <a:ext cx="762000" cy="228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8" idx="0"/>
            <a:endCxn id="19" idx="2"/>
          </p:cNvCxnSpPr>
          <p:nvPr/>
        </p:nvCxnSpPr>
        <p:spPr>
          <a:xfrm rot="16200000" flipV="1">
            <a:off x="4343400" y="4697968"/>
            <a:ext cx="762000" cy="8382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20" idx="2"/>
            <a:endCxn id="29" idx="0"/>
          </p:cNvCxnSpPr>
          <p:nvPr/>
        </p:nvCxnSpPr>
        <p:spPr>
          <a:xfrm rot="16200000" flipH="1">
            <a:off x="5410200" y="4164568"/>
            <a:ext cx="762000" cy="1905000"/>
          </a:xfrm>
          <a:prstGeom prst="line">
            <a:avLst/>
          </a:prstGeom>
          <a:ln w="38100" cmpd="sng">
            <a:gradFill flip="none" rotWithShape="1">
              <a:gsLst>
                <a:gs pos="0">
                  <a:srgbClr val="00B050"/>
                </a:gs>
                <a:gs pos="50000">
                  <a:schemeClr val="accent6"/>
                </a:gs>
                <a:gs pos="100000">
                  <a:srgbClr val="7030A0"/>
                </a:gs>
              </a:gsLst>
              <a:lin ang="135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76200" y="2057400"/>
            <a:ext cx="2362200" cy="2743200"/>
          </a:xfrm>
          <a:prstGeom prst="wedgeRoundRectCallout">
            <a:avLst>
              <a:gd name="adj1" fmla="val -20228"/>
              <a:gd name="adj2" fmla="val 50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VM Console Management</a:t>
            </a:r>
          </a:p>
          <a:p>
            <a:endParaRPr lang="en-US" dirty="0" smtClean="0"/>
          </a:p>
          <a:p>
            <a:r>
              <a:rPr lang="en-US" dirty="0" smtClean="0"/>
              <a:t>No routes to any other networks.</a:t>
            </a:r>
          </a:p>
        </p:txBody>
      </p:sp>
      <p:sp>
        <p:nvSpPr>
          <p:cNvPr id="40" name="Rounded Rectangular Callout 39"/>
          <p:cNvSpPr/>
          <p:nvPr/>
        </p:nvSpPr>
        <p:spPr>
          <a:xfrm flipH="1">
            <a:off x="6248400" y="1447800"/>
            <a:ext cx="2438400" cy="1981200"/>
          </a:xfrm>
          <a:prstGeom prst="wedgeRoundRectCallout">
            <a:avLst>
              <a:gd name="adj1" fmla="val -21785"/>
              <a:gd name="adj2" fmla="val 50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VPN</a:t>
            </a:r>
            <a:r>
              <a:rPr lang="en-US" sz="1600" dirty="0" smtClean="0"/>
              <a:t> user has access to this network too.</a:t>
            </a:r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2590803" y="1828802"/>
            <a:ext cx="1257143" cy="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/>
          <p:cNvSpPr txBox="1"/>
          <p:nvPr/>
        </p:nvSpPr>
        <p:spPr>
          <a:xfrm>
            <a:off x="152400" y="1640680"/>
            <a:ext cx="243840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Remote User Computer</a:t>
            </a:r>
            <a:endParaRPr lang="en-US" dirty="0"/>
          </a:p>
        </p:txBody>
      </p:sp>
      <p:grpSp>
        <p:nvGrpSpPr>
          <p:cNvPr id="5" name="Group 6"/>
          <p:cNvGrpSpPr/>
          <p:nvPr/>
        </p:nvGrpSpPr>
        <p:grpSpPr>
          <a:xfrm>
            <a:off x="3798094" y="1447800"/>
            <a:ext cx="1547813" cy="760363"/>
            <a:chOff x="6477000" y="1981200"/>
            <a:chExt cx="1547813" cy="760363"/>
          </a:xfrm>
        </p:grpSpPr>
        <p:pic>
          <p:nvPicPr>
            <p:cNvPr id="1027" name="Picture 3" descr="C:\Users\rbeede\Downloads\clou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7000" y="1981200"/>
              <a:ext cx="1547813" cy="760363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781800" y="2069068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Internet</a:t>
              </a:r>
              <a:endParaRPr lang="en-US" dirty="0"/>
            </a:p>
          </p:txBody>
        </p:sp>
      </p:grpSp>
      <p:pic>
        <p:nvPicPr>
          <p:cNvPr id="41" name="Picture 2" descr="C:\Users\rbeede\Downloads\Anonymous_do_not_enter_sig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7200" y="2133600"/>
            <a:ext cx="555925" cy="552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7162800" y="3456092"/>
            <a:ext cx="1905000" cy="2123658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VLAN1</a:t>
            </a:r>
            <a:r>
              <a:rPr lang="en-US" sz="1200" dirty="0" smtClean="0"/>
              <a:t> - (default)</a:t>
            </a:r>
          </a:p>
          <a:p>
            <a:r>
              <a:rPr lang="en-US" sz="1200" dirty="0" smtClean="0"/>
              <a:t>     No networks/connection</a:t>
            </a:r>
          </a:p>
          <a:p>
            <a:endParaRPr lang="en-US" sz="1200" dirty="0" smtClean="0"/>
          </a:p>
          <a:p>
            <a:r>
              <a:rPr lang="en-US" sz="1200" dirty="0" err="1" smtClean="0">
                <a:solidFill>
                  <a:schemeClr val="accent6"/>
                </a:solidFill>
              </a:rPr>
              <a:t>VLAN3</a:t>
            </a:r>
            <a:r>
              <a:rPr lang="en-US" sz="1200" dirty="0" smtClean="0">
                <a:solidFill>
                  <a:schemeClr val="accent6"/>
                </a:solidFill>
              </a:rPr>
              <a:t> - 172.16.0.0/24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</a:t>
            </a:r>
            <a:r>
              <a:rPr lang="en-US" sz="1200" dirty="0" smtClean="0">
                <a:solidFill>
                  <a:schemeClr val="accent6"/>
                </a:solidFill>
              </a:rPr>
              <a:t>    Management, </a:t>
            </a:r>
            <a:r>
              <a:rPr lang="en-US" sz="1200" dirty="0" err="1" smtClean="0">
                <a:solidFill>
                  <a:schemeClr val="accent6"/>
                </a:solidFill>
              </a:rPr>
              <a:t>VPN</a:t>
            </a:r>
            <a:endParaRPr lang="en-US" sz="1200" dirty="0" smtClean="0">
              <a:solidFill>
                <a:schemeClr val="accent6"/>
              </a:solidFill>
            </a:endParaRP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00B050"/>
                </a:solidFill>
              </a:rPr>
              <a:t>VLAN5</a:t>
            </a:r>
            <a:r>
              <a:rPr lang="en-US" sz="1200" dirty="0" smtClean="0">
                <a:solidFill>
                  <a:srgbClr val="00B050"/>
                </a:solidFill>
              </a:rPr>
              <a:t> - 10.0.0.0/29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NAT/Internet</a:t>
            </a: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7030A0"/>
                </a:solidFill>
              </a:rPr>
              <a:t>VLAN100</a:t>
            </a:r>
            <a:r>
              <a:rPr lang="en-US" sz="1200" dirty="0" smtClean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- 192.168.0.0/21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    Test </a:t>
            </a:r>
            <a:r>
              <a:rPr lang="en-US" sz="1200" dirty="0" err="1" smtClean="0">
                <a:solidFill>
                  <a:srgbClr val="7030A0"/>
                </a:solidFill>
              </a:rPr>
              <a:t>VMs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Preventing Accidental Exposure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5498068"/>
            <a:ext cx="990600" cy="3693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62200" y="5498068"/>
            <a:ext cx="990600" cy="3693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5200" y="5498068"/>
            <a:ext cx="990600" cy="3693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5498068"/>
            <a:ext cx="990600" cy="3693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cxnSp>
        <p:nvCxnSpPr>
          <p:cNvPr id="45" name="Straight Connector 44"/>
          <p:cNvCxnSpPr>
            <a:endCxn id="50" idx="0"/>
          </p:cNvCxnSpPr>
          <p:nvPr/>
        </p:nvCxnSpPr>
        <p:spPr>
          <a:xfrm rot="5400000">
            <a:off x="4291012" y="2338388"/>
            <a:ext cx="561976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51"/>
          <p:cNvGrpSpPr/>
          <p:nvPr/>
        </p:nvGrpSpPr>
        <p:grpSpPr>
          <a:xfrm>
            <a:off x="3352800" y="2619376"/>
            <a:ext cx="2438400" cy="1102756"/>
            <a:chOff x="3352800" y="2619376"/>
            <a:chExt cx="2438400" cy="1102756"/>
          </a:xfrm>
        </p:grpSpPr>
        <p:sp>
          <p:nvSpPr>
            <p:cNvPr id="42" name="TextBox 41"/>
            <p:cNvSpPr txBox="1"/>
            <p:nvPr/>
          </p:nvSpPr>
          <p:spPr>
            <a:xfrm>
              <a:off x="3352800" y="2983468"/>
              <a:ext cx="2438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VPN</a:t>
              </a:r>
              <a:r>
                <a:rPr lang="en-US" dirty="0" smtClean="0"/>
                <a:t>/Firewall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29100" y="2619376"/>
              <a:ext cx="685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WAN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81600" y="33528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LAN</a:t>
              </a:r>
              <a:endParaRPr lang="en-US" dirty="0"/>
            </a:p>
          </p:txBody>
        </p:sp>
      </p:grpSp>
      <p:sp>
        <p:nvSpPr>
          <p:cNvPr id="62" name="Freeform 61"/>
          <p:cNvSpPr/>
          <p:nvPr/>
        </p:nvSpPr>
        <p:spPr>
          <a:xfrm>
            <a:off x="5793581" y="3414713"/>
            <a:ext cx="1164431" cy="1150143"/>
          </a:xfrm>
          <a:custGeom>
            <a:avLst/>
            <a:gdLst>
              <a:gd name="connsiteX0" fmla="*/ 0 w 1164431"/>
              <a:gd name="connsiteY0" fmla="*/ 135731 h 1150143"/>
              <a:gd name="connsiteX1" fmla="*/ 964407 w 1164431"/>
              <a:gd name="connsiteY1" fmla="*/ 135731 h 1150143"/>
              <a:gd name="connsiteX2" fmla="*/ 1150144 w 1164431"/>
              <a:gd name="connsiteY2" fmla="*/ 950118 h 1150143"/>
              <a:gd name="connsiteX3" fmla="*/ 878682 w 1164431"/>
              <a:gd name="connsiteY3" fmla="*/ 1150143 h 115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431" h="1150143">
                <a:moveTo>
                  <a:pt x="0" y="135731"/>
                </a:moveTo>
                <a:cubicBezTo>
                  <a:pt x="386358" y="67865"/>
                  <a:pt x="772716" y="0"/>
                  <a:pt x="964407" y="135731"/>
                </a:cubicBezTo>
                <a:cubicBezTo>
                  <a:pt x="1156098" y="271462"/>
                  <a:pt x="1164431" y="781049"/>
                  <a:pt x="1150144" y="950118"/>
                </a:cubicBezTo>
                <a:cubicBezTo>
                  <a:pt x="1135857" y="1119187"/>
                  <a:pt x="913210" y="1112043"/>
                  <a:pt x="878682" y="1150143"/>
                </a:cubicBezTo>
              </a:path>
            </a:pathLst>
          </a:custGeom>
          <a:ln w="25400">
            <a:gradFill>
              <a:gsLst>
                <a:gs pos="0">
                  <a:srgbClr val="00B050"/>
                </a:gs>
                <a:gs pos="50000">
                  <a:schemeClr val="accent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19800" y="5498068"/>
            <a:ext cx="1447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 Management</a:t>
            </a:r>
          </a:p>
        </p:txBody>
      </p:sp>
      <p:grpSp>
        <p:nvGrpSpPr>
          <p:cNvPr id="4" name="Group 23"/>
          <p:cNvGrpSpPr/>
          <p:nvPr/>
        </p:nvGrpSpPr>
        <p:grpSpPr>
          <a:xfrm>
            <a:off x="2476500" y="3985736"/>
            <a:ext cx="4191000" cy="750332"/>
            <a:chOff x="2209800" y="3897868"/>
            <a:chExt cx="4191000" cy="750332"/>
          </a:xfrm>
        </p:grpSpPr>
        <p:sp>
          <p:nvSpPr>
            <p:cNvPr id="8" name="TextBox 7"/>
            <p:cNvSpPr txBox="1"/>
            <p:nvPr/>
          </p:nvSpPr>
          <p:spPr>
            <a:xfrm>
              <a:off x="2209800" y="3897868"/>
              <a:ext cx="4191000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Switch (</a:t>
              </a:r>
              <a:r>
                <a:rPr lang="en-US" dirty="0" err="1" smtClean="0"/>
                <a:t>VLAN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9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3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0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43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048000" y="144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VPN</a:t>
            </a:r>
            <a:endParaRPr lang="en-US" dirty="0"/>
          </a:p>
        </p:txBody>
      </p:sp>
      <p:pic>
        <p:nvPicPr>
          <p:cNvPr id="1028" name="Picture 4" descr="C:\Users\rbeede\Downloads\secure_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524000"/>
            <a:ext cx="228599" cy="233562"/>
          </a:xfrm>
          <a:prstGeom prst="rect">
            <a:avLst/>
          </a:prstGeom>
          <a:noFill/>
        </p:spPr>
      </p:pic>
      <p:cxnSp>
        <p:nvCxnSpPr>
          <p:cNvPr id="99" name="Straight Connector 98"/>
          <p:cNvCxnSpPr>
            <a:stCxn id="25" idx="0"/>
            <a:endCxn id="9" idx="2"/>
          </p:cNvCxnSpPr>
          <p:nvPr/>
        </p:nvCxnSpPr>
        <p:spPr>
          <a:xfrm rot="5400000" flipH="1" flipV="1">
            <a:off x="1828800" y="4621768"/>
            <a:ext cx="762000" cy="990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6" idx="0"/>
            <a:endCxn id="17" idx="2"/>
          </p:cNvCxnSpPr>
          <p:nvPr/>
        </p:nvCxnSpPr>
        <p:spPr>
          <a:xfrm rot="5400000" flipH="1" flipV="1">
            <a:off x="2667000" y="4926568"/>
            <a:ext cx="762000" cy="3810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7" idx="0"/>
            <a:endCxn id="18" idx="2"/>
          </p:cNvCxnSpPr>
          <p:nvPr/>
        </p:nvCxnSpPr>
        <p:spPr>
          <a:xfrm rot="16200000" flipV="1">
            <a:off x="3505200" y="5002768"/>
            <a:ext cx="762000" cy="228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8" idx="0"/>
            <a:endCxn id="19" idx="2"/>
          </p:cNvCxnSpPr>
          <p:nvPr/>
        </p:nvCxnSpPr>
        <p:spPr>
          <a:xfrm rot="16200000" flipV="1">
            <a:off x="4343400" y="4697968"/>
            <a:ext cx="762000" cy="8382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20" idx="2"/>
            <a:endCxn id="29" idx="0"/>
          </p:cNvCxnSpPr>
          <p:nvPr/>
        </p:nvCxnSpPr>
        <p:spPr>
          <a:xfrm rot="16200000" flipH="1">
            <a:off x="5410200" y="4164568"/>
            <a:ext cx="762000" cy="1905000"/>
          </a:xfrm>
          <a:prstGeom prst="line">
            <a:avLst/>
          </a:prstGeom>
          <a:ln w="38100" cmpd="sng">
            <a:gradFill flip="none" rotWithShape="1">
              <a:gsLst>
                <a:gs pos="0">
                  <a:srgbClr val="00B050"/>
                </a:gs>
                <a:gs pos="50000">
                  <a:schemeClr val="accent6"/>
                </a:gs>
                <a:gs pos="100000">
                  <a:srgbClr val="7030A0"/>
                </a:gs>
              </a:gsLst>
              <a:lin ang="135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76200" y="2057400"/>
            <a:ext cx="2362200" cy="2743200"/>
          </a:xfrm>
          <a:prstGeom prst="wedgeRoundRectCallout">
            <a:avLst>
              <a:gd name="adj1" fmla="val -20228"/>
              <a:gd name="adj2" fmla="val 50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Virus code is only executed on the 192.168.0.0/21 network</a:t>
            </a:r>
            <a:endParaRPr lang="en-US" dirty="0"/>
          </a:p>
        </p:txBody>
      </p:sp>
      <p:sp>
        <p:nvSpPr>
          <p:cNvPr id="40" name="Rounded Rectangular Callout 39"/>
          <p:cNvSpPr/>
          <p:nvPr/>
        </p:nvSpPr>
        <p:spPr>
          <a:xfrm flipH="1">
            <a:off x="6248400" y="1447800"/>
            <a:ext cx="2438400" cy="1981200"/>
          </a:xfrm>
          <a:prstGeom prst="wedgeRoundRectCallout">
            <a:avLst>
              <a:gd name="adj1" fmla="val -21785"/>
              <a:gd name="adj2" fmla="val 50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Machines running on network cannot reach the Internet</a:t>
            </a:r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2590803" y="1828802"/>
            <a:ext cx="1257143" cy="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/>
          <p:cNvSpPr txBox="1"/>
          <p:nvPr/>
        </p:nvSpPr>
        <p:spPr>
          <a:xfrm>
            <a:off x="152400" y="1640680"/>
            <a:ext cx="2438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Remote User Computer</a:t>
            </a:r>
            <a:endParaRPr lang="en-US" dirty="0"/>
          </a:p>
        </p:txBody>
      </p:sp>
      <p:grpSp>
        <p:nvGrpSpPr>
          <p:cNvPr id="5" name="Group 6"/>
          <p:cNvGrpSpPr/>
          <p:nvPr/>
        </p:nvGrpSpPr>
        <p:grpSpPr>
          <a:xfrm>
            <a:off x="3798094" y="1447800"/>
            <a:ext cx="1547813" cy="760363"/>
            <a:chOff x="6477000" y="1981200"/>
            <a:chExt cx="1547813" cy="760363"/>
          </a:xfrm>
        </p:grpSpPr>
        <p:pic>
          <p:nvPicPr>
            <p:cNvPr id="1027" name="Picture 3" descr="C:\Users\rbeede\Downloads\clou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7000" y="1981200"/>
              <a:ext cx="1547813" cy="760363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781800" y="2069068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Internet</a:t>
              </a:r>
              <a:endParaRPr lang="en-US" dirty="0"/>
            </a:p>
          </p:txBody>
        </p:sp>
      </p:grpSp>
      <p:pic>
        <p:nvPicPr>
          <p:cNvPr id="41" name="Picture 2" descr="C:\Users\rbeede\Downloads\Anonymous_do_not_enter_sig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7200" y="2133600"/>
            <a:ext cx="555925" cy="552450"/>
          </a:xfrm>
          <a:prstGeom prst="rect">
            <a:avLst/>
          </a:prstGeom>
          <a:noFill/>
        </p:spPr>
      </p:pic>
      <p:sp>
        <p:nvSpPr>
          <p:cNvPr id="43" name="Oval 42"/>
          <p:cNvSpPr/>
          <p:nvPr/>
        </p:nvSpPr>
        <p:spPr>
          <a:xfrm>
            <a:off x="609600" y="4953000"/>
            <a:ext cx="53340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2" descr="C:\Users\rbeede\Downloads\Anonymous_do_not_enter_sig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3429000"/>
            <a:ext cx="555925" cy="552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7162800" y="3456092"/>
            <a:ext cx="1905000" cy="2123658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VLAN1</a:t>
            </a:r>
            <a:r>
              <a:rPr lang="en-US" sz="1200" dirty="0" smtClean="0"/>
              <a:t> - (default)</a:t>
            </a:r>
          </a:p>
          <a:p>
            <a:r>
              <a:rPr lang="en-US" sz="1200" dirty="0" smtClean="0"/>
              <a:t>     No networks/connection</a:t>
            </a:r>
          </a:p>
          <a:p>
            <a:endParaRPr lang="en-US" sz="1200" dirty="0" smtClean="0"/>
          </a:p>
          <a:p>
            <a:r>
              <a:rPr lang="en-US" sz="1200" dirty="0" err="1" smtClean="0">
                <a:solidFill>
                  <a:schemeClr val="accent6"/>
                </a:solidFill>
              </a:rPr>
              <a:t>VLAN3</a:t>
            </a:r>
            <a:r>
              <a:rPr lang="en-US" sz="1200" dirty="0" smtClean="0">
                <a:solidFill>
                  <a:schemeClr val="accent6"/>
                </a:solidFill>
              </a:rPr>
              <a:t> - 172.16.0.0/24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</a:t>
            </a:r>
            <a:r>
              <a:rPr lang="en-US" sz="1200" dirty="0" smtClean="0">
                <a:solidFill>
                  <a:schemeClr val="accent6"/>
                </a:solidFill>
              </a:rPr>
              <a:t>    Management, </a:t>
            </a:r>
            <a:r>
              <a:rPr lang="en-US" sz="1200" dirty="0" err="1" smtClean="0">
                <a:solidFill>
                  <a:schemeClr val="accent6"/>
                </a:solidFill>
              </a:rPr>
              <a:t>VPN</a:t>
            </a:r>
            <a:endParaRPr lang="en-US" sz="1200" dirty="0" smtClean="0">
              <a:solidFill>
                <a:schemeClr val="accent6"/>
              </a:solidFill>
            </a:endParaRP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00B050"/>
                </a:solidFill>
              </a:rPr>
              <a:t>VLAN5</a:t>
            </a:r>
            <a:r>
              <a:rPr lang="en-US" sz="1200" dirty="0" smtClean="0">
                <a:solidFill>
                  <a:srgbClr val="00B050"/>
                </a:solidFill>
              </a:rPr>
              <a:t> - 10.0.0.0/29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NAT/Internet</a:t>
            </a: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7030A0"/>
                </a:solidFill>
              </a:rPr>
              <a:t>VLAN100</a:t>
            </a:r>
            <a:r>
              <a:rPr lang="en-US" sz="1200" dirty="0" smtClean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- 192.168.0.0/21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    Test </a:t>
            </a:r>
            <a:r>
              <a:rPr lang="en-US" sz="1200" dirty="0" err="1" smtClean="0">
                <a:solidFill>
                  <a:srgbClr val="7030A0"/>
                </a:solidFill>
              </a:rPr>
              <a:t>VMs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Preventing – VM Host Management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5498068"/>
            <a:ext cx="990600" cy="3693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62200" y="5498068"/>
            <a:ext cx="990600" cy="3693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5200" y="5498068"/>
            <a:ext cx="990600" cy="3693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5498068"/>
            <a:ext cx="990600" cy="3693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cxnSp>
        <p:nvCxnSpPr>
          <p:cNvPr id="45" name="Straight Connector 44"/>
          <p:cNvCxnSpPr>
            <a:endCxn id="50" idx="0"/>
          </p:cNvCxnSpPr>
          <p:nvPr/>
        </p:nvCxnSpPr>
        <p:spPr>
          <a:xfrm rot="5400000">
            <a:off x="4291012" y="2338388"/>
            <a:ext cx="561976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51"/>
          <p:cNvGrpSpPr/>
          <p:nvPr/>
        </p:nvGrpSpPr>
        <p:grpSpPr>
          <a:xfrm>
            <a:off x="3352800" y="2619376"/>
            <a:ext cx="2438400" cy="1102756"/>
            <a:chOff x="3352800" y="2619376"/>
            <a:chExt cx="2438400" cy="1102756"/>
          </a:xfrm>
        </p:grpSpPr>
        <p:sp>
          <p:nvSpPr>
            <p:cNvPr id="42" name="TextBox 41"/>
            <p:cNvSpPr txBox="1"/>
            <p:nvPr/>
          </p:nvSpPr>
          <p:spPr>
            <a:xfrm>
              <a:off x="3352800" y="2983468"/>
              <a:ext cx="2438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VPN</a:t>
              </a:r>
              <a:r>
                <a:rPr lang="en-US" dirty="0" smtClean="0"/>
                <a:t>/Firewall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29100" y="2619376"/>
              <a:ext cx="685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WAN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81600" y="33528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LAN</a:t>
              </a:r>
              <a:endParaRPr lang="en-US" dirty="0"/>
            </a:p>
          </p:txBody>
        </p:sp>
      </p:grpSp>
      <p:sp>
        <p:nvSpPr>
          <p:cNvPr id="62" name="Freeform 61"/>
          <p:cNvSpPr/>
          <p:nvPr/>
        </p:nvSpPr>
        <p:spPr>
          <a:xfrm>
            <a:off x="5793581" y="3414713"/>
            <a:ext cx="1164431" cy="1150143"/>
          </a:xfrm>
          <a:custGeom>
            <a:avLst/>
            <a:gdLst>
              <a:gd name="connsiteX0" fmla="*/ 0 w 1164431"/>
              <a:gd name="connsiteY0" fmla="*/ 135731 h 1150143"/>
              <a:gd name="connsiteX1" fmla="*/ 964407 w 1164431"/>
              <a:gd name="connsiteY1" fmla="*/ 135731 h 1150143"/>
              <a:gd name="connsiteX2" fmla="*/ 1150144 w 1164431"/>
              <a:gd name="connsiteY2" fmla="*/ 950118 h 1150143"/>
              <a:gd name="connsiteX3" fmla="*/ 878682 w 1164431"/>
              <a:gd name="connsiteY3" fmla="*/ 1150143 h 115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431" h="1150143">
                <a:moveTo>
                  <a:pt x="0" y="135731"/>
                </a:moveTo>
                <a:cubicBezTo>
                  <a:pt x="386358" y="67865"/>
                  <a:pt x="772716" y="0"/>
                  <a:pt x="964407" y="135731"/>
                </a:cubicBezTo>
                <a:cubicBezTo>
                  <a:pt x="1156098" y="271462"/>
                  <a:pt x="1164431" y="781049"/>
                  <a:pt x="1150144" y="950118"/>
                </a:cubicBezTo>
                <a:cubicBezTo>
                  <a:pt x="1135857" y="1119187"/>
                  <a:pt x="913210" y="1112043"/>
                  <a:pt x="878682" y="1150143"/>
                </a:cubicBezTo>
              </a:path>
            </a:pathLst>
          </a:custGeom>
          <a:ln w="25400">
            <a:gradFill>
              <a:gsLst>
                <a:gs pos="0">
                  <a:srgbClr val="00B050"/>
                </a:gs>
                <a:gs pos="50000">
                  <a:schemeClr val="accent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19800" y="5498068"/>
            <a:ext cx="1447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 Management</a:t>
            </a:r>
          </a:p>
        </p:txBody>
      </p:sp>
      <p:grpSp>
        <p:nvGrpSpPr>
          <p:cNvPr id="4" name="Group 23"/>
          <p:cNvGrpSpPr/>
          <p:nvPr/>
        </p:nvGrpSpPr>
        <p:grpSpPr>
          <a:xfrm>
            <a:off x="2476500" y="3985736"/>
            <a:ext cx="4191000" cy="750332"/>
            <a:chOff x="2209800" y="3897868"/>
            <a:chExt cx="4191000" cy="750332"/>
          </a:xfrm>
        </p:grpSpPr>
        <p:sp>
          <p:nvSpPr>
            <p:cNvPr id="8" name="TextBox 7"/>
            <p:cNvSpPr txBox="1"/>
            <p:nvPr/>
          </p:nvSpPr>
          <p:spPr>
            <a:xfrm>
              <a:off x="2209800" y="3897868"/>
              <a:ext cx="4191000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Switch (</a:t>
              </a:r>
              <a:r>
                <a:rPr lang="en-US" dirty="0" err="1" smtClean="0"/>
                <a:t>VLAN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9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3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0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43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048000" y="144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VPN</a:t>
            </a:r>
            <a:endParaRPr lang="en-US" dirty="0"/>
          </a:p>
        </p:txBody>
      </p:sp>
      <p:pic>
        <p:nvPicPr>
          <p:cNvPr id="1028" name="Picture 4" descr="C:\Users\rbeede\Downloads\secure_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524000"/>
            <a:ext cx="228599" cy="233562"/>
          </a:xfrm>
          <a:prstGeom prst="rect">
            <a:avLst/>
          </a:prstGeom>
          <a:noFill/>
        </p:spPr>
      </p:pic>
      <p:cxnSp>
        <p:nvCxnSpPr>
          <p:cNvPr id="99" name="Straight Connector 98"/>
          <p:cNvCxnSpPr>
            <a:stCxn id="25" idx="0"/>
            <a:endCxn id="9" idx="2"/>
          </p:cNvCxnSpPr>
          <p:nvPr/>
        </p:nvCxnSpPr>
        <p:spPr>
          <a:xfrm rot="5400000" flipH="1" flipV="1">
            <a:off x="1828800" y="4621768"/>
            <a:ext cx="762000" cy="990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6" idx="0"/>
            <a:endCxn id="17" idx="2"/>
          </p:cNvCxnSpPr>
          <p:nvPr/>
        </p:nvCxnSpPr>
        <p:spPr>
          <a:xfrm rot="5400000" flipH="1" flipV="1">
            <a:off x="2667000" y="4926568"/>
            <a:ext cx="762000" cy="3810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7" idx="0"/>
            <a:endCxn id="18" idx="2"/>
          </p:cNvCxnSpPr>
          <p:nvPr/>
        </p:nvCxnSpPr>
        <p:spPr>
          <a:xfrm rot="16200000" flipV="1">
            <a:off x="3505200" y="5002768"/>
            <a:ext cx="762000" cy="228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8" idx="0"/>
            <a:endCxn id="19" idx="2"/>
          </p:cNvCxnSpPr>
          <p:nvPr/>
        </p:nvCxnSpPr>
        <p:spPr>
          <a:xfrm rot="16200000" flipV="1">
            <a:off x="4343400" y="4697968"/>
            <a:ext cx="762000" cy="8382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20" idx="2"/>
            <a:endCxn id="29" idx="0"/>
          </p:cNvCxnSpPr>
          <p:nvPr/>
        </p:nvCxnSpPr>
        <p:spPr>
          <a:xfrm rot="16200000" flipH="1">
            <a:off x="5410200" y="4164568"/>
            <a:ext cx="762000" cy="1905000"/>
          </a:xfrm>
          <a:prstGeom prst="line">
            <a:avLst/>
          </a:prstGeom>
          <a:ln w="38100" cmpd="sng">
            <a:gradFill flip="none" rotWithShape="1">
              <a:gsLst>
                <a:gs pos="0">
                  <a:srgbClr val="00B050"/>
                </a:gs>
                <a:gs pos="50000">
                  <a:schemeClr val="accent6"/>
                </a:gs>
                <a:gs pos="100000">
                  <a:srgbClr val="7030A0"/>
                </a:gs>
              </a:gsLst>
              <a:lin ang="135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76200" y="2057400"/>
            <a:ext cx="2362200" cy="2743200"/>
          </a:xfrm>
          <a:prstGeom prst="wedgeRoundRectCallout">
            <a:avLst>
              <a:gd name="adj1" fmla="val -20228"/>
              <a:gd name="adj2" fmla="val 50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Windows Server with WUS that is on both networks.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Fully</a:t>
            </a:r>
            <a:r>
              <a:rPr lang="en-US" dirty="0" smtClean="0"/>
              <a:t> patched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OS Firewalled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IP Routing disabled</a:t>
            </a:r>
          </a:p>
        </p:txBody>
      </p:sp>
      <p:sp>
        <p:nvSpPr>
          <p:cNvPr id="40" name="Rounded Rectangular Callout 39"/>
          <p:cNvSpPr/>
          <p:nvPr/>
        </p:nvSpPr>
        <p:spPr>
          <a:xfrm flipH="1">
            <a:off x="6248400" y="1447800"/>
            <a:ext cx="2438400" cy="1981200"/>
          </a:xfrm>
          <a:prstGeom prst="wedgeRoundRectCallout">
            <a:avLst>
              <a:gd name="adj1" fmla="val -21785"/>
              <a:gd name="adj2" fmla="val 50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 smtClean="0"/>
              <a:t>VPN/Firewall server limits traffic from server to MS Updates HTTP</a:t>
            </a:r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2590803" y="1828802"/>
            <a:ext cx="1257143" cy="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/>
          <p:cNvSpPr txBox="1"/>
          <p:nvPr/>
        </p:nvSpPr>
        <p:spPr>
          <a:xfrm>
            <a:off x="152400" y="1640680"/>
            <a:ext cx="2438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Remote User Computer</a:t>
            </a:r>
            <a:endParaRPr lang="en-US" dirty="0"/>
          </a:p>
        </p:txBody>
      </p:sp>
      <p:grpSp>
        <p:nvGrpSpPr>
          <p:cNvPr id="5" name="Group 6"/>
          <p:cNvGrpSpPr/>
          <p:nvPr/>
        </p:nvGrpSpPr>
        <p:grpSpPr>
          <a:xfrm>
            <a:off x="3798094" y="1447800"/>
            <a:ext cx="1547813" cy="760363"/>
            <a:chOff x="6477000" y="1981200"/>
            <a:chExt cx="1547813" cy="760363"/>
          </a:xfrm>
        </p:grpSpPr>
        <p:pic>
          <p:nvPicPr>
            <p:cNvPr id="1027" name="Picture 3" descr="C:\Users\rbeede\Downloads\clou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7000" y="1981200"/>
              <a:ext cx="1547813" cy="760363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781800" y="2069068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Internet</a:t>
              </a:r>
              <a:endParaRPr lang="en-US" dirty="0"/>
            </a:p>
          </p:txBody>
        </p:sp>
      </p:grpSp>
      <p:pic>
        <p:nvPicPr>
          <p:cNvPr id="41" name="Picture 2" descr="C:\Users\rbeede\Downloads\Anonymous_do_not_enter_sig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7200" y="2133600"/>
            <a:ext cx="555925" cy="552450"/>
          </a:xfrm>
          <a:prstGeom prst="rect">
            <a:avLst/>
          </a:prstGeom>
          <a:noFill/>
        </p:spPr>
      </p:pic>
      <p:sp>
        <p:nvSpPr>
          <p:cNvPr id="46" name="Oval 45"/>
          <p:cNvSpPr/>
          <p:nvPr/>
        </p:nvSpPr>
        <p:spPr>
          <a:xfrm>
            <a:off x="5638800" y="5257800"/>
            <a:ext cx="22098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7162800" y="3456092"/>
            <a:ext cx="1905000" cy="2123658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VLAN1</a:t>
            </a:r>
            <a:r>
              <a:rPr lang="en-US" sz="1200" dirty="0" smtClean="0"/>
              <a:t> - (default)</a:t>
            </a:r>
          </a:p>
          <a:p>
            <a:r>
              <a:rPr lang="en-US" sz="1200" dirty="0" smtClean="0"/>
              <a:t>     No networks/connection</a:t>
            </a:r>
          </a:p>
          <a:p>
            <a:endParaRPr lang="en-US" sz="1200" dirty="0" smtClean="0"/>
          </a:p>
          <a:p>
            <a:r>
              <a:rPr lang="en-US" sz="1200" dirty="0" err="1" smtClean="0">
                <a:solidFill>
                  <a:schemeClr val="accent6"/>
                </a:solidFill>
              </a:rPr>
              <a:t>VLAN3</a:t>
            </a:r>
            <a:r>
              <a:rPr lang="en-US" sz="1200" dirty="0" smtClean="0">
                <a:solidFill>
                  <a:schemeClr val="accent6"/>
                </a:solidFill>
              </a:rPr>
              <a:t> - 172.16.0.0/24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</a:t>
            </a:r>
            <a:r>
              <a:rPr lang="en-US" sz="1200" dirty="0" smtClean="0">
                <a:solidFill>
                  <a:schemeClr val="accent6"/>
                </a:solidFill>
              </a:rPr>
              <a:t>    Management, </a:t>
            </a:r>
            <a:r>
              <a:rPr lang="en-US" sz="1200" dirty="0" err="1" smtClean="0">
                <a:solidFill>
                  <a:schemeClr val="accent6"/>
                </a:solidFill>
              </a:rPr>
              <a:t>VPN</a:t>
            </a:r>
            <a:endParaRPr lang="en-US" sz="1200" dirty="0" smtClean="0">
              <a:solidFill>
                <a:schemeClr val="accent6"/>
              </a:solidFill>
            </a:endParaRP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00B050"/>
                </a:solidFill>
              </a:rPr>
              <a:t>VLAN5</a:t>
            </a:r>
            <a:r>
              <a:rPr lang="en-US" sz="1200" dirty="0" smtClean="0">
                <a:solidFill>
                  <a:srgbClr val="00B050"/>
                </a:solidFill>
              </a:rPr>
              <a:t> - 10.0.0.0/29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NAT/Internet</a:t>
            </a: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7030A0"/>
                </a:solidFill>
              </a:rPr>
              <a:t>VLAN100</a:t>
            </a:r>
            <a:r>
              <a:rPr lang="en-US" sz="1200" dirty="0" smtClean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- 192.168.0.0/21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    Test </a:t>
            </a:r>
            <a:r>
              <a:rPr lang="en-US" sz="1200" dirty="0" err="1" smtClean="0">
                <a:solidFill>
                  <a:srgbClr val="7030A0"/>
                </a:solidFill>
              </a:rPr>
              <a:t>VMs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Preventing – </a:t>
            </a:r>
            <a:r>
              <a:rPr lang="en-US" dirty="0" err="1" smtClean="0"/>
              <a:t>VPN</a:t>
            </a:r>
            <a:r>
              <a:rPr lang="en-US" dirty="0" smtClean="0"/>
              <a:t> User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5498068"/>
            <a:ext cx="990600" cy="3693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62200" y="5498068"/>
            <a:ext cx="990600" cy="3693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5200" y="5498068"/>
            <a:ext cx="990600" cy="3693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5498068"/>
            <a:ext cx="990600" cy="3693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cxnSp>
        <p:nvCxnSpPr>
          <p:cNvPr id="45" name="Straight Connector 44"/>
          <p:cNvCxnSpPr>
            <a:endCxn id="50" idx="0"/>
          </p:cNvCxnSpPr>
          <p:nvPr/>
        </p:nvCxnSpPr>
        <p:spPr>
          <a:xfrm rot="5400000">
            <a:off x="4291012" y="2338388"/>
            <a:ext cx="561976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51"/>
          <p:cNvGrpSpPr/>
          <p:nvPr/>
        </p:nvGrpSpPr>
        <p:grpSpPr>
          <a:xfrm>
            <a:off x="3352800" y="2619376"/>
            <a:ext cx="2438400" cy="1102756"/>
            <a:chOff x="3352800" y="2619376"/>
            <a:chExt cx="2438400" cy="1102756"/>
          </a:xfrm>
        </p:grpSpPr>
        <p:sp>
          <p:nvSpPr>
            <p:cNvPr id="42" name="TextBox 41"/>
            <p:cNvSpPr txBox="1"/>
            <p:nvPr/>
          </p:nvSpPr>
          <p:spPr>
            <a:xfrm>
              <a:off x="3352800" y="2983468"/>
              <a:ext cx="2438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VPN</a:t>
              </a:r>
              <a:r>
                <a:rPr lang="en-US" dirty="0" smtClean="0"/>
                <a:t>/Firewall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29100" y="2619376"/>
              <a:ext cx="685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WAN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81600" y="33528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LAN</a:t>
              </a:r>
              <a:endParaRPr lang="en-US" dirty="0"/>
            </a:p>
          </p:txBody>
        </p:sp>
      </p:grpSp>
      <p:sp>
        <p:nvSpPr>
          <p:cNvPr id="62" name="Freeform 61"/>
          <p:cNvSpPr/>
          <p:nvPr/>
        </p:nvSpPr>
        <p:spPr>
          <a:xfrm>
            <a:off x="5793581" y="3414713"/>
            <a:ext cx="1164431" cy="1150143"/>
          </a:xfrm>
          <a:custGeom>
            <a:avLst/>
            <a:gdLst>
              <a:gd name="connsiteX0" fmla="*/ 0 w 1164431"/>
              <a:gd name="connsiteY0" fmla="*/ 135731 h 1150143"/>
              <a:gd name="connsiteX1" fmla="*/ 964407 w 1164431"/>
              <a:gd name="connsiteY1" fmla="*/ 135731 h 1150143"/>
              <a:gd name="connsiteX2" fmla="*/ 1150144 w 1164431"/>
              <a:gd name="connsiteY2" fmla="*/ 950118 h 1150143"/>
              <a:gd name="connsiteX3" fmla="*/ 878682 w 1164431"/>
              <a:gd name="connsiteY3" fmla="*/ 1150143 h 115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431" h="1150143">
                <a:moveTo>
                  <a:pt x="0" y="135731"/>
                </a:moveTo>
                <a:cubicBezTo>
                  <a:pt x="386358" y="67865"/>
                  <a:pt x="772716" y="0"/>
                  <a:pt x="964407" y="135731"/>
                </a:cubicBezTo>
                <a:cubicBezTo>
                  <a:pt x="1156098" y="271462"/>
                  <a:pt x="1164431" y="781049"/>
                  <a:pt x="1150144" y="950118"/>
                </a:cubicBezTo>
                <a:cubicBezTo>
                  <a:pt x="1135857" y="1119187"/>
                  <a:pt x="913210" y="1112043"/>
                  <a:pt x="878682" y="1150143"/>
                </a:cubicBezTo>
              </a:path>
            </a:pathLst>
          </a:custGeom>
          <a:ln w="25400">
            <a:gradFill>
              <a:gsLst>
                <a:gs pos="0">
                  <a:srgbClr val="00B050"/>
                </a:gs>
                <a:gs pos="50000">
                  <a:schemeClr val="accent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19800" y="5498068"/>
            <a:ext cx="1447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 Management</a:t>
            </a:r>
          </a:p>
        </p:txBody>
      </p:sp>
      <p:grpSp>
        <p:nvGrpSpPr>
          <p:cNvPr id="4" name="Group 23"/>
          <p:cNvGrpSpPr/>
          <p:nvPr/>
        </p:nvGrpSpPr>
        <p:grpSpPr>
          <a:xfrm>
            <a:off x="2476500" y="3985736"/>
            <a:ext cx="4191000" cy="750332"/>
            <a:chOff x="2209800" y="3897868"/>
            <a:chExt cx="4191000" cy="750332"/>
          </a:xfrm>
        </p:grpSpPr>
        <p:sp>
          <p:nvSpPr>
            <p:cNvPr id="8" name="TextBox 7"/>
            <p:cNvSpPr txBox="1"/>
            <p:nvPr/>
          </p:nvSpPr>
          <p:spPr>
            <a:xfrm>
              <a:off x="2209800" y="3897868"/>
              <a:ext cx="4191000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Switch (</a:t>
              </a:r>
              <a:r>
                <a:rPr lang="en-US" dirty="0" err="1" smtClean="0"/>
                <a:t>VLAN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9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3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0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43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048000" y="144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VPN</a:t>
            </a:r>
            <a:endParaRPr lang="en-US" dirty="0"/>
          </a:p>
        </p:txBody>
      </p:sp>
      <p:pic>
        <p:nvPicPr>
          <p:cNvPr id="1028" name="Picture 4" descr="C:\Users\rbeede\Downloads\secure_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524000"/>
            <a:ext cx="228599" cy="233562"/>
          </a:xfrm>
          <a:prstGeom prst="rect">
            <a:avLst/>
          </a:prstGeom>
          <a:noFill/>
        </p:spPr>
      </p:pic>
      <p:cxnSp>
        <p:nvCxnSpPr>
          <p:cNvPr id="99" name="Straight Connector 98"/>
          <p:cNvCxnSpPr>
            <a:stCxn id="25" idx="0"/>
            <a:endCxn id="9" idx="2"/>
          </p:cNvCxnSpPr>
          <p:nvPr/>
        </p:nvCxnSpPr>
        <p:spPr>
          <a:xfrm rot="5400000" flipH="1" flipV="1">
            <a:off x="1828800" y="4621768"/>
            <a:ext cx="762000" cy="990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6" idx="0"/>
            <a:endCxn id="17" idx="2"/>
          </p:cNvCxnSpPr>
          <p:nvPr/>
        </p:nvCxnSpPr>
        <p:spPr>
          <a:xfrm rot="5400000" flipH="1" flipV="1">
            <a:off x="2667000" y="4926568"/>
            <a:ext cx="762000" cy="3810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7" idx="0"/>
            <a:endCxn id="18" idx="2"/>
          </p:cNvCxnSpPr>
          <p:nvPr/>
        </p:nvCxnSpPr>
        <p:spPr>
          <a:xfrm rot="16200000" flipV="1">
            <a:off x="3505200" y="5002768"/>
            <a:ext cx="762000" cy="228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8" idx="0"/>
            <a:endCxn id="19" idx="2"/>
          </p:cNvCxnSpPr>
          <p:nvPr/>
        </p:nvCxnSpPr>
        <p:spPr>
          <a:xfrm rot="16200000" flipV="1">
            <a:off x="4343400" y="4697968"/>
            <a:ext cx="762000" cy="8382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20" idx="2"/>
            <a:endCxn id="29" idx="0"/>
          </p:cNvCxnSpPr>
          <p:nvPr/>
        </p:nvCxnSpPr>
        <p:spPr>
          <a:xfrm rot="16200000" flipH="1">
            <a:off x="5410200" y="4164568"/>
            <a:ext cx="762000" cy="1905000"/>
          </a:xfrm>
          <a:prstGeom prst="line">
            <a:avLst/>
          </a:prstGeom>
          <a:ln w="38100" cmpd="sng">
            <a:gradFill flip="none" rotWithShape="1">
              <a:gsLst>
                <a:gs pos="0">
                  <a:srgbClr val="00B050"/>
                </a:gs>
                <a:gs pos="50000">
                  <a:schemeClr val="accent6"/>
                </a:gs>
                <a:gs pos="100000">
                  <a:srgbClr val="7030A0"/>
                </a:gs>
              </a:gsLst>
              <a:lin ang="135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76200" y="2057400"/>
            <a:ext cx="2362200" cy="2743200"/>
          </a:xfrm>
          <a:prstGeom prst="wedgeRoundRectCallout">
            <a:avLst>
              <a:gd name="adj1" fmla="val -20228"/>
              <a:gd name="adj2" fmla="val 50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On “green” (10.0.0.0/29) network with VM Host Management servers</a:t>
            </a:r>
          </a:p>
        </p:txBody>
      </p:sp>
      <p:sp>
        <p:nvSpPr>
          <p:cNvPr id="40" name="Rounded Rectangular Callout 39"/>
          <p:cNvSpPr/>
          <p:nvPr/>
        </p:nvSpPr>
        <p:spPr>
          <a:xfrm flipH="1">
            <a:off x="6248400" y="1447800"/>
            <a:ext cx="2438400" cy="1981200"/>
          </a:xfrm>
          <a:prstGeom prst="wedgeRoundRectCallout">
            <a:avLst>
              <a:gd name="adj1" fmla="val -21785"/>
              <a:gd name="adj2" fmla="val 50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sz="1600" dirty="0" smtClean="0"/>
              <a:t>Client is OS firewalled </a:t>
            </a:r>
          </a:p>
          <a:p>
            <a:pPr marL="342900" indent="-342900"/>
            <a:r>
              <a:rPr lang="en-US" sz="1600" dirty="0" smtClean="0"/>
              <a:t>and separate VLAN from</a:t>
            </a:r>
          </a:p>
          <a:p>
            <a:pPr marL="342900" indent="-342900"/>
            <a:r>
              <a:rPr lang="en-US" sz="1600" dirty="0" smtClean="0"/>
              <a:t>test network.</a:t>
            </a:r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2590803" y="1828802"/>
            <a:ext cx="1257143" cy="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/>
          <p:cNvSpPr txBox="1"/>
          <p:nvPr/>
        </p:nvSpPr>
        <p:spPr>
          <a:xfrm>
            <a:off x="152400" y="1640680"/>
            <a:ext cx="2438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Remote User Computer</a:t>
            </a:r>
            <a:endParaRPr lang="en-US" dirty="0"/>
          </a:p>
        </p:txBody>
      </p:sp>
      <p:grpSp>
        <p:nvGrpSpPr>
          <p:cNvPr id="5" name="Group 6"/>
          <p:cNvGrpSpPr/>
          <p:nvPr/>
        </p:nvGrpSpPr>
        <p:grpSpPr>
          <a:xfrm>
            <a:off x="3798094" y="1447800"/>
            <a:ext cx="1547813" cy="760363"/>
            <a:chOff x="6477000" y="1981200"/>
            <a:chExt cx="1547813" cy="760363"/>
          </a:xfrm>
        </p:grpSpPr>
        <p:pic>
          <p:nvPicPr>
            <p:cNvPr id="1027" name="Picture 3" descr="C:\Users\rbeede\Downloads\clou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7000" y="1981200"/>
              <a:ext cx="1547813" cy="760363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781800" y="2069068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Internet</a:t>
              </a:r>
              <a:endParaRPr lang="en-US" dirty="0"/>
            </a:p>
          </p:txBody>
        </p:sp>
      </p:grpSp>
      <p:sp>
        <p:nvSpPr>
          <p:cNvPr id="43" name="Oval 42"/>
          <p:cNvSpPr/>
          <p:nvPr/>
        </p:nvSpPr>
        <p:spPr>
          <a:xfrm>
            <a:off x="0" y="1219200"/>
            <a:ext cx="27432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7162800" y="3456092"/>
            <a:ext cx="1905000" cy="2123658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VLAN1</a:t>
            </a:r>
            <a:r>
              <a:rPr lang="en-US" sz="1200" dirty="0" smtClean="0"/>
              <a:t> - (default)</a:t>
            </a:r>
          </a:p>
          <a:p>
            <a:r>
              <a:rPr lang="en-US" sz="1200" dirty="0" smtClean="0"/>
              <a:t>     No networks/connection</a:t>
            </a:r>
          </a:p>
          <a:p>
            <a:endParaRPr lang="en-US" sz="1200" dirty="0" smtClean="0"/>
          </a:p>
          <a:p>
            <a:r>
              <a:rPr lang="en-US" sz="1200" dirty="0" err="1" smtClean="0">
                <a:solidFill>
                  <a:schemeClr val="accent6"/>
                </a:solidFill>
              </a:rPr>
              <a:t>VLAN3</a:t>
            </a:r>
            <a:r>
              <a:rPr lang="en-US" sz="1200" dirty="0" smtClean="0">
                <a:solidFill>
                  <a:schemeClr val="accent6"/>
                </a:solidFill>
              </a:rPr>
              <a:t> - 172.16.0.0/24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</a:t>
            </a:r>
            <a:r>
              <a:rPr lang="en-US" sz="1200" dirty="0" smtClean="0">
                <a:solidFill>
                  <a:schemeClr val="accent6"/>
                </a:solidFill>
              </a:rPr>
              <a:t>    Management, </a:t>
            </a:r>
            <a:r>
              <a:rPr lang="en-US" sz="1200" dirty="0" err="1" smtClean="0">
                <a:solidFill>
                  <a:schemeClr val="accent6"/>
                </a:solidFill>
              </a:rPr>
              <a:t>VPN</a:t>
            </a:r>
            <a:endParaRPr lang="en-US" sz="1200" dirty="0" smtClean="0">
              <a:solidFill>
                <a:schemeClr val="accent6"/>
              </a:solidFill>
            </a:endParaRP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00B050"/>
                </a:solidFill>
              </a:rPr>
              <a:t>VLAN5</a:t>
            </a:r>
            <a:r>
              <a:rPr lang="en-US" sz="1200" dirty="0" smtClean="0">
                <a:solidFill>
                  <a:srgbClr val="00B050"/>
                </a:solidFill>
              </a:rPr>
              <a:t> - 10.0.0.0/29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NAT/Internet</a:t>
            </a: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7030A0"/>
                </a:solidFill>
              </a:rPr>
              <a:t>VLAN100</a:t>
            </a:r>
            <a:r>
              <a:rPr lang="en-US" sz="1200" dirty="0" smtClean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- 192.168.0.0/21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    Test </a:t>
            </a:r>
            <a:r>
              <a:rPr lang="en-US" sz="1200" dirty="0" err="1" smtClean="0">
                <a:solidFill>
                  <a:srgbClr val="7030A0"/>
                </a:solidFill>
              </a:rPr>
              <a:t>VMs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Preventing – VM Consoles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5498068"/>
            <a:ext cx="990600" cy="3693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62200" y="5498068"/>
            <a:ext cx="990600" cy="3693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5200" y="5498068"/>
            <a:ext cx="990600" cy="3693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5498068"/>
            <a:ext cx="990600" cy="3693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cxnSp>
        <p:nvCxnSpPr>
          <p:cNvPr id="45" name="Straight Connector 44"/>
          <p:cNvCxnSpPr>
            <a:endCxn id="50" idx="0"/>
          </p:cNvCxnSpPr>
          <p:nvPr/>
        </p:nvCxnSpPr>
        <p:spPr>
          <a:xfrm rot="5400000">
            <a:off x="4291012" y="2338388"/>
            <a:ext cx="561976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51"/>
          <p:cNvGrpSpPr/>
          <p:nvPr/>
        </p:nvGrpSpPr>
        <p:grpSpPr>
          <a:xfrm>
            <a:off x="3352800" y="2619376"/>
            <a:ext cx="2438400" cy="1102756"/>
            <a:chOff x="3352800" y="2619376"/>
            <a:chExt cx="2438400" cy="1102756"/>
          </a:xfrm>
        </p:grpSpPr>
        <p:sp>
          <p:nvSpPr>
            <p:cNvPr id="42" name="TextBox 41"/>
            <p:cNvSpPr txBox="1"/>
            <p:nvPr/>
          </p:nvSpPr>
          <p:spPr>
            <a:xfrm>
              <a:off x="3352800" y="2983468"/>
              <a:ext cx="2438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VPN</a:t>
              </a:r>
              <a:r>
                <a:rPr lang="en-US" dirty="0" smtClean="0"/>
                <a:t>/Firewall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29100" y="2619376"/>
              <a:ext cx="685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WAN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81600" y="33528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LAN</a:t>
              </a:r>
              <a:endParaRPr lang="en-US" dirty="0"/>
            </a:p>
          </p:txBody>
        </p:sp>
      </p:grpSp>
      <p:sp>
        <p:nvSpPr>
          <p:cNvPr id="62" name="Freeform 61"/>
          <p:cNvSpPr/>
          <p:nvPr/>
        </p:nvSpPr>
        <p:spPr>
          <a:xfrm>
            <a:off x="5793581" y="3414713"/>
            <a:ext cx="1164431" cy="1150143"/>
          </a:xfrm>
          <a:custGeom>
            <a:avLst/>
            <a:gdLst>
              <a:gd name="connsiteX0" fmla="*/ 0 w 1164431"/>
              <a:gd name="connsiteY0" fmla="*/ 135731 h 1150143"/>
              <a:gd name="connsiteX1" fmla="*/ 964407 w 1164431"/>
              <a:gd name="connsiteY1" fmla="*/ 135731 h 1150143"/>
              <a:gd name="connsiteX2" fmla="*/ 1150144 w 1164431"/>
              <a:gd name="connsiteY2" fmla="*/ 950118 h 1150143"/>
              <a:gd name="connsiteX3" fmla="*/ 878682 w 1164431"/>
              <a:gd name="connsiteY3" fmla="*/ 1150143 h 115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431" h="1150143">
                <a:moveTo>
                  <a:pt x="0" y="135731"/>
                </a:moveTo>
                <a:cubicBezTo>
                  <a:pt x="386358" y="67865"/>
                  <a:pt x="772716" y="0"/>
                  <a:pt x="964407" y="135731"/>
                </a:cubicBezTo>
                <a:cubicBezTo>
                  <a:pt x="1156098" y="271462"/>
                  <a:pt x="1164431" y="781049"/>
                  <a:pt x="1150144" y="950118"/>
                </a:cubicBezTo>
                <a:cubicBezTo>
                  <a:pt x="1135857" y="1119187"/>
                  <a:pt x="913210" y="1112043"/>
                  <a:pt x="878682" y="1150143"/>
                </a:cubicBezTo>
              </a:path>
            </a:pathLst>
          </a:custGeom>
          <a:ln w="25400">
            <a:gradFill>
              <a:gsLst>
                <a:gs pos="0">
                  <a:srgbClr val="00B050"/>
                </a:gs>
                <a:gs pos="50000">
                  <a:schemeClr val="accent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19800" y="5498068"/>
            <a:ext cx="1447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 Management</a:t>
            </a:r>
          </a:p>
        </p:txBody>
      </p:sp>
      <p:grpSp>
        <p:nvGrpSpPr>
          <p:cNvPr id="4" name="Group 23"/>
          <p:cNvGrpSpPr/>
          <p:nvPr/>
        </p:nvGrpSpPr>
        <p:grpSpPr>
          <a:xfrm>
            <a:off x="2476500" y="3985736"/>
            <a:ext cx="4191000" cy="750332"/>
            <a:chOff x="2209800" y="3897868"/>
            <a:chExt cx="4191000" cy="750332"/>
          </a:xfrm>
        </p:grpSpPr>
        <p:sp>
          <p:nvSpPr>
            <p:cNvPr id="8" name="TextBox 7"/>
            <p:cNvSpPr txBox="1"/>
            <p:nvPr/>
          </p:nvSpPr>
          <p:spPr>
            <a:xfrm>
              <a:off x="2209800" y="3897868"/>
              <a:ext cx="4191000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Switch (</a:t>
              </a:r>
              <a:r>
                <a:rPr lang="en-US" dirty="0" err="1" smtClean="0"/>
                <a:t>VLAN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9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3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0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43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048000" y="144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VPN</a:t>
            </a:r>
            <a:endParaRPr lang="en-US" dirty="0"/>
          </a:p>
        </p:txBody>
      </p:sp>
      <p:pic>
        <p:nvPicPr>
          <p:cNvPr id="1028" name="Picture 4" descr="C:\Users\rbeede\Downloads\secure_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524000"/>
            <a:ext cx="228599" cy="233562"/>
          </a:xfrm>
          <a:prstGeom prst="rect">
            <a:avLst/>
          </a:prstGeom>
          <a:noFill/>
        </p:spPr>
      </p:pic>
      <p:cxnSp>
        <p:nvCxnSpPr>
          <p:cNvPr id="99" name="Straight Connector 98"/>
          <p:cNvCxnSpPr>
            <a:stCxn id="25" idx="0"/>
            <a:endCxn id="9" idx="2"/>
          </p:cNvCxnSpPr>
          <p:nvPr/>
        </p:nvCxnSpPr>
        <p:spPr>
          <a:xfrm rot="5400000" flipH="1" flipV="1">
            <a:off x="1828800" y="4621768"/>
            <a:ext cx="762000" cy="990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6" idx="0"/>
            <a:endCxn id="17" idx="2"/>
          </p:cNvCxnSpPr>
          <p:nvPr/>
        </p:nvCxnSpPr>
        <p:spPr>
          <a:xfrm rot="5400000" flipH="1" flipV="1">
            <a:off x="2667000" y="4926568"/>
            <a:ext cx="762000" cy="3810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7" idx="0"/>
            <a:endCxn id="18" idx="2"/>
          </p:cNvCxnSpPr>
          <p:nvPr/>
        </p:nvCxnSpPr>
        <p:spPr>
          <a:xfrm rot="16200000" flipV="1">
            <a:off x="3505200" y="5002768"/>
            <a:ext cx="762000" cy="228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8" idx="0"/>
            <a:endCxn id="19" idx="2"/>
          </p:cNvCxnSpPr>
          <p:nvPr/>
        </p:nvCxnSpPr>
        <p:spPr>
          <a:xfrm rot="16200000" flipV="1">
            <a:off x="4343400" y="4697968"/>
            <a:ext cx="762000" cy="8382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20" idx="2"/>
            <a:endCxn id="29" idx="0"/>
          </p:cNvCxnSpPr>
          <p:nvPr/>
        </p:nvCxnSpPr>
        <p:spPr>
          <a:xfrm rot="16200000" flipH="1">
            <a:off x="5410200" y="4164568"/>
            <a:ext cx="762000" cy="1905000"/>
          </a:xfrm>
          <a:prstGeom prst="line">
            <a:avLst/>
          </a:prstGeom>
          <a:ln w="38100" cmpd="sng">
            <a:gradFill flip="none" rotWithShape="1">
              <a:gsLst>
                <a:gs pos="0">
                  <a:srgbClr val="00B050"/>
                </a:gs>
                <a:gs pos="50000">
                  <a:schemeClr val="accent6"/>
                </a:gs>
                <a:gs pos="100000">
                  <a:srgbClr val="7030A0"/>
                </a:gs>
              </a:gsLst>
              <a:lin ang="135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76200" y="2057400"/>
            <a:ext cx="2362200" cy="2743200"/>
          </a:xfrm>
          <a:prstGeom prst="wedgeRoundRectCallout">
            <a:avLst>
              <a:gd name="adj1" fmla="val -20228"/>
              <a:gd name="adj2" fmla="val 50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Guest VM OS don’t know about VM console network (172.16.0.0/24) at all</a:t>
            </a:r>
          </a:p>
        </p:txBody>
      </p:sp>
      <p:sp>
        <p:nvSpPr>
          <p:cNvPr id="40" name="Rounded Rectangular Callout 39"/>
          <p:cNvSpPr/>
          <p:nvPr/>
        </p:nvSpPr>
        <p:spPr>
          <a:xfrm flipH="1">
            <a:off x="6248400" y="1447800"/>
            <a:ext cx="2438400" cy="1981200"/>
          </a:xfrm>
          <a:prstGeom prst="wedgeRoundRectCallout">
            <a:avLst>
              <a:gd name="adj1" fmla="val -21785"/>
              <a:gd name="adj2" fmla="val 50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sz="1600" dirty="0" smtClean="0"/>
              <a:t>Network is VLAN in</a:t>
            </a:r>
          </a:p>
          <a:p>
            <a:pPr marL="342900" indent="-342900"/>
            <a:r>
              <a:rPr lang="en-US" sz="1600" dirty="0" smtClean="0"/>
              <a:t>isolation from others.</a:t>
            </a:r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2590803" y="1828802"/>
            <a:ext cx="1257143" cy="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/>
          <p:cNvSpPr txBox="1"/>
          <p:nvPr/>
        </p:nvSpPr>
        <p:spPr>
          <a:xfrm>
            <a:off x="152400" y="1640680"/>
            <a:ext cx="2438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Remote User Computer</a:t>
            </a:r>
            <a:endParaRPr lang="en-US" dirty="0"/>
          </a:p>
        </p:txBody>
      </p:sp>
      <p:grpSp>
        <p:nvGrpSpPr>
          <p:cNvPr id="5" name="Group 6"/>
          <p:cNvGrpSpPr/>
          <p:nvPr/>
        </p:nvGrpSpPr>
        <p:grpSpPr>
          <a:xfrm>
            <a:off x="3798094" y="1447800"/>
            <a:ext cx="1547813" cy="760363"/>
            <a:chOff x="6477000" y="1981200"/>
            <a:chExt cx="1547813" cy="760363"/>
          </a:xfrm>
        </p:grpSpPr>
        <p:pic>
          <p:nvPicPr>
            <p:cNvPr id="1027" name="Picture 3" descr="C:\Users\rbeede\Downloads\clou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7000" y="1981200"/>
              <a:ext cx="1547813" cy="760363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781800" y="2069068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Internet</a:t>
              </a:r>
              <a:endParaRPr lang="en-US" dirty="0"/>
            </a:p>
          </p:txBody>
        </p:sp>
      </p:grpSp>
      <p:pic>
        <p:nvPicPr>
          <p:cNvPr id="41" name="Picture 2" descr="C:\Users\rbeede\Downloads\Anonymous_do_not_enter_sig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7200" y="2133600"/>
            <a:ext cx="555925" cy="552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62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5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cxnSp>
        <p:nvCxnSpPr>
          <p:cNvPr id="45" name="Straight Connector 44"/>
          <p:cNvCxnSpPr>
            <a:endCxn id="50" idx="0"/>
          </p:cNvCxnSpPr>
          <p:nvPr/>
        </p:nvCxnSpPr>
        <p:spPr>
          <a:xfrm rot="5400000">
            <a:off x="4291012" y="2338388"/>
            <a:ext cx="561976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1"/>
          <p:cNvGrpSpPr/>
          <p:nvPr/>
        </p:nvGrpSpPr>
        <p:grpSpPr>
          <a:xfrm>
            <a:off x="3352800" y="2619376"/>
            <a:ext cx="2438400" cy="1102756"/>
            <a:chOff x="3352800" y="2619376"/>
            <a:chExt cx="2438400" cy="1102756"/>
          </a:xfrm>
        </p:grpSpPr>
        <p:sp>
          <p:nvSpPr>
            <p:cNvPr id="42" name="TextBox 41"/>
            <p:cNvSpPr txBox="1"/>
            <p:nvPr/>
          </p:nvSpPr>
          <p:spPr>
            <a:xfrm>
              <a:off x="3352800" y="2983468"/>
              <a:ext cx="2438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VPN</a:t>
              </a:r>
              <a:r>
                <a:rPr lang="en-US" dirty="0" smtClean="0"/>
                <a:t>/Firewall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29100" y="2619376"/>
              <a:ext cx="685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WAN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81600" y="33528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LAN</a:t>
              </a:r>
              <a:endParaRPr lang="en-US" dirty="0"/>
            </a:p>
          </p:txBody>
        </p:sp>
      </p:grpSp>
      <p:sp>
        <p:nvSpPr>
          <p:cNvPr id="62" name="Freeform 61"/>
          <p:cNvSpPr/>
          <p:nvPr/>
        </p:nvSpPr>
        <p:spPr>
          <a:xfrm>
            <a:off x="5793581" y="3414713"/>
            <a:ext cx="1164431" cy="1150143"/>
          </a:xfrm>
          <a:custGeom>
            <a:avLst/>
            <a:gdLst>
              <a:gd name="connsiteX0" fmla="*/ 0 w 1164431"/>
              <a:gd name="connsiteY0" fmla="*/ 135731 h 1150143"/>
              <a:gd name="connsiteX1" fmla="*/ 964407 w 1164431"/>
              <a:gd name="connsiteY1" fmla="*/ 135731 h 1150143"/>
              <a:gd name="connsiteX2" fmla="*/ 1150144 w 1164431"/>
              <a:gd name="connsiteY2" fmla="*/ 950118 h 1150143"/>
              <a:gd name="connsiteX3" fmla="*/ 878682 w 1164431"/>
              <a:gd name="connsiteY3" fmla="*/ 1150143 h 115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431" h="1150143">
                <a:moveTo>
                  <a:pt x="0" y="135731"/>
                </a:moveTo>
                <a:cubicBezTo>
                  <a:pt x="386358" y="67865"/>
                  <a:pt x="772716" y="0"/>
                  <a:pt x="964407" y="135731"/>
                </a:cubicBezTo>
                <a:cubicBezTo>
                  <a:pt x="1156098" y="271462"/>
                  <a:pt x="1164431" y="781049"/>
                  <a:pt x="1150144" y="950118"/>
                </a:cubicBezTo>
                <a:cubicBezTo>
                  <a:pt x="1135857" y="1119187"/>
                  <a:pt x="913210" y="1112043"/>
                  <a:pt x="878682" y="1150143"/>
                </a:cubicBezTo>
              </a:path>
            </a:pathLst>
          </a:custGeom>
          <a:ln w="25400">
            <a:gradFill>
              <a:gsLst>
                <a:gs pos="0">
                  <a:srgbClr val="00B050"/>
                </a:gs>
                <a:gs pos="50000">
                  <a:schemeClr val="accent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19800" y="5498068"/>
            <a:ext cx="14478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 Management</a:t>
            </a:r>
          </a:p>
        </p:txBody>
      </p:sp>
      <p:grpSp>
        <p:nvGrpSpPr>
          <p:cNvPr id="5" name="Group 23"/>
          <p:cNvGrpSpPr/>
          <p:nvPr/>
        </p:nvGrpSpPr>
        <p:grpSpPr>
          <a:xfrm>
            <a:off x="2476500" y="3985736"/>
            <a:ext cx="4191000" cy="750332"/>
            <a:chOff x="2209800" y="3897868"/>
            <a:chExt cx="4191000" cy="750332"/>
          </a:xfrm>
        </p:grpSpPr>
        <p:sp>
          <p:nvSpPr>
            <p:cNvPr id="8" name="TextBox 7"/>
            <p:cNvSpPr txBox="1"/>
            <p:nvPr/>
          </p:nvSpPr>
          <p:spPr>
            <a:xfrm>
              <a:off x="2209800" y="3897868"/>
              <a:ext cx="4191000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Switch (</a:t>
              </a:r>
              <a:r>
                <a:rPr lang="en-US" dirty="0" err="1" smtClean="0"/>
                <a:t>VLAN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9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3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0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43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048000" y="144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VPN</a:t>
            </a:r>
            <a:endParaRPr lang="en-US" dirty="0"/>
          </a:p>
        </p:txBody>
      </p:sp>
      <p:pic>
        <p:nvPicPr>
          <p:cNvPr id="1028" name="Picture 4" descr="C:\Users\rbeede\Downloads\secure_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524000"/>
            <a:ext cx="228599" cy="233562"/>
          </a:xfrm>
          <a:prstGeom prst="rect">
            <a:avLst/>
          </a:prstGeom>
          <a:noFill/>
        </p:spPr>
      </p:pic>
      <p:cxnSp>
        <p:nvCxnSpPr>
          <p:cNvPr id="99" name="Straight Connector 98"/>
          <p:cNvCxnSpPr>
            <a:stCxn id="25" idx="0"/>
            <a:endCxn id="9" idx="2"/>
          </p:cNvCxnSpPr>
          <p:nvPr/>
        </p:nvCxnSpPr>
        <p:spPr>
          <a:xfrm rot="5400000" flipH="1" flipV="1">
            <a:off x="1828800" y="4621768"/>
            <a:ext cx="762000" cy="990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6" idx="0"/>
            <a:endCxn id="17" idx="2"/>
          </p:cNvCxnSpPr>
          <p:nvPr/>
        </p:nvCxnSpPr>
        <p:spPr>
          <a:xfrm rot="5400000" flipH="1" flipV="1">
            <a:off x="2667000" y="4926568"/>
            <a:ext cx="762000" cy="3810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7" idx="0"/>
            <a:endCxn id="18" idx="2"/>
          </p:cNvCxnSpPr>
          <p:nvPr/>
        </p:nvCxnSpPr>
        <p:spPr>
          <a:xfrm rot="16200000" flipV="1">
            <a:off x="3505200" y="5002768"/>
            <a:ext cx="762000" cy="228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8" idx="0"/>
            <a:endCxn id="19" idx="2"/>
          </p:cNvCxnSpPr>
          <p:nvPr/>
        </p:nvCxnSpPr>
        <p:spPr>
          <a:xfrm rot="16200000" flipV="1">
            <a:off x="4343400" y="4697968"/>
            <a:ext cx="762000" cy="8382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20" idx="2"/>
            <a:endCxn id="29" idx="0"/>
          </p:cNvCxnSpPr>
          <p:nvPr/>
        </p:nvCxnSpPr>
        <p:spPr>
          <a:xfrm rot="16200000" flipH="1">
            <a:off x="5410200" y="4164568"/>
            <a:ext cx="762000" cy="1905000"/>
          </a:xfrm>
          <a:prstGeom prst="line">
            <a:avLst/>
          </a:prstGeom>
          <a:ln w="38100" cmpd="sng">
            <a:gradFill flip="none" rotWithShape="1">
              <a:gsLst>
                <a:gs pos="0">
                  <a:srgbClr val="00B050"/>
                </a:gs>
                <a:gs pos="50000">
                  <a:schemeClr val="accent6"/>
                </a:gs>
                <a:gs pos="100000">
                  <a:srgbClr val="7030A0"/>
                </a:gs>
              </a:gsLst>
              <a:lin ang="135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ular Callout 35"/>
          <p:cNvSpPr/>
          <p:nvPr/>
        </p:nvSpPr>
        <p:spPr>
          <a:xfrm>
            <a:off x="76200" y="2057400"/>
            <a:ext cx="2362200" cy="2743200"/>
          </a:xfrm>
          <a:prstGeom prst="wedgeRoundRectCallout">
            <a:avLst>
              <a:gd name="adj1" fmla="val -20228"/>
              <a:gd name="adj2" fmla="val 50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Orange = VM Management &amp; Console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Green = Limited NAT Internet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Purple = VM Guest OS - Test</a:t>
            </a:r>
          </a:p>
        </p:txBody>
      </p:sp>
      <p:sp>
        <p:nvSpPr>
          <p:cNvPr id="37" name="Rounded Rectangular Callout 36"/>
          <p:cNvSpPr/>
          <p:nvPr/>
        </p:nvSpPr>
        <p:spPr>
          <a:xfrm flipH="1">
            <a:off x="6248400" y="1447800"/>
            <a:ext cx="2438400" cy="1828800"/>
          </a:xfrm>
          <a:prstGeom prst="wedgeRoundRectCallout">
            <a:avLst>
              <a:gd name="adj1" fmla="val -21785"/>
              <a:gd name="adj2" fmla="val 50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Line color indicates traffic carried.</a:t>
            </a:r>
          </a:p>
          <a:p>
            <a:endParaRPr lang="en-US" sz="1600" dirty="0" smtClean="0"/>
          </a:p>
          <a:p>
            <a:r>
              <a:rPr lang="en-US" sz="1600" dirty="0" smtClean="0"/>
              <a:t>Multi-color lines indicate multiple networks/</a:t>
            </a:r>
            <a:r>
              <a:rPr lang="en-US" sz="1600" dirty="0" err="1" smtClean="0"/>
              <a:t>VLAN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2590803" y="1828802"/>
            <a:ext cx="1257143" cy="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/>
          <p:cNvSpPr txBox="1"/>
          <p:nvPr/>
        </p:nvSpPr>
        <p:spPr>
          <a:xfrm>
            <a:off x="152400" y="1640680"/>
            <a:ext cx="2438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Remote User Computer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3798094" y="1447800"/>
            <a:ext cx="1547813" cy="760363"/>
            <a:chOff x="6477000" y="1981200"/>
            <a:chExt cx="1547813" cy="760363"/>
          </a:xfrm>
        </p:grpSpPr>
        <p:pic>
          <p:nvPicPr>
            <p:cNvPr id="1027" name="Picture 3" descr="C:\Users\rbeede\Downloads\clou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7000" y="1981200"/>
              <a:ext cx="1547813" cy="760363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781800" y="2069068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Internet</a:t>
              </a:r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162800" y="3339254"/>
            <a:ext cx="1905000" cy="2123658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VLAN1</a:t>
            </a:r>
            <a:r>
              <a:rPr lang="en-US" sz="1200" dirty="0" smtClean="0"/>
              <a:t> - (default)</a:t>
            </a:r>
          </a:p>
          <a:p>
            <a:r>
              <a:rPr lang="en-US" sz="1200" dirty="0" smtClean="0"/>
              <a:t>     No networks/connection</a:t>
            </a:r>
          </a:p>
          <a:p>
            <a:endParaRPr lang="en-US" sz="1200" dirty="0" smtClean="0"/>
          </a:p>
          <a:p>
            <a:r>
              <a:rPr lang="en-US" sz="1200" dirty="0" err="1" smtClean="0">
                <a:solidFill>
                  <a:schemeClr val="accent6"/>
                </a:solidFill>
              </a:rPr>
              <a:t>VLAN3</a:t>
            </a:r>
            <a:r>
              <a:rPr lang="en-US" sz="1200" dirty="0" smtClean="0">
                <a:solidFill>
                  <a:schemeClr val="accent6"/>
                </a:solidFill>
              </a:rPr>
              <a:t> - 172.16.0.0/24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</a:t>
            </a:r>
            <a:r>
              <a:rPr lang="en-US" sz="1200" dirty="0" smtClean="0">
                <a:solidFill>
                  <a:schemeClr val="accent6"/>
                </a:solidFill>
              </a:rPr>
              <a:t>    Management, </a:t>
            </a:r>
            <a:r>
              <a:rPr lang="en-US" sz="1200" dirty="0" err="1" smtClean="0">
                <a:solidFill>
                  <a:schemeClr val="accent6"/>
                </a:solidFill>
              </a:rPr>
              <a:t>VPN</a:t>
            </a:r>
            <a:endParaRPr lang="en-US" sz="1200" dirty="0" smtClean="0">
              <a:solidFill>
                <a:schemeClr val="accent6"/>
              </a:solidFill>
            </a:endParaRP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00B050"/>
                </a:solidFill>
              </a:rPr>
              <a:t>VLAN5</a:t>
            </a:r>
            <a:r>
              <a:rPr lang="en-US" sz="1200" dirty="0" smtClean="0">
                <a:solidFill>
                  <a:srgbClr val="00B050"/>
                </a:solidFill>
              </a:rPr>
              <a:t> - 10.0.0.0/29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NAT/Internet</a:t>
            </a: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7030A0"/>
                </a:solidFill>
              </a:rPr>
              <a:t>VLAN100</a:t>
            </a:r>
            <a:r>
              <a:rPr lang="en-US" sz="1200" dirty="0" smtClean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- 192.168.0.0/21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    Test </a:t>
            </a:r>
            <a:r>
              <a:rPr lang="en-US" sz="1200" dirty="0" err="1" smtClean="0">
                <a:solidFill>
                  <a:srgbClr val="7030A0"/>
                </a:solidFill>
              </a:rPr>
              <a:t>VMs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– </a:t>
            </a:r>
            <a:r>
              <a:rPr lang="en-US" dirty="0" err="1" smtClean="0"/>
              <a:t>VPN</a:t>
            </a:r>
            <a:r>
              <a:rPr lang="en-US" dirty="0" smtClean="0"/>
              <a:t> &amp; VM Mgmt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62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5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cxnSp>
        <p:nvCxnSpPr>
          <p:cNvPr id="45" name="Straight Connector 44"/>
          <p:cNvCxnSpPr>
            <a:endCxn id="50" idx="0"/>
          </p:cNvCxnSpPr>
          <p:nvPr/>
        </p:nvCxnSpPr>
        <p:spPr>
          <a:xfrm rot="5400000">
            <a:off x="4291012" y="2338388"/>
            <a:ext cx="561976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1"/>
          <p:cNvGrpSpPr/>
          <p:nvPr/>
        </p:nvGrpSpPr>
        <p:grpSpPr>
          <a:xfrm>
            <a:off x="3352800" y="2619376"/>
            <a:ext cx="2438400" cy="1102756"/>
            <a:chOff x="3352800" y="2619376"/>
            <a:chExt cx="2438400" cy="1102756"/>
          </a:xfrm>
        </p:grpSpPr>
        <p:sp>
          <p:nvSpPr>
            <p:cNvPr id="42" name="TextBox 41"/>
            <p:cNvSpPr txBox="1"/>
            <p:nvPr/>
          </p:nvSpPr>
          <p:spPr>
            <a:xfrm>
              <a:off x="3352800" y="2983468"/>
              <a:ext cx="2438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VPN</a:t>
              </a:r>
              <a:r>
                <a:rPr lang="en-US" dirty="0" smtClean="0"/>
                <a:t>/Firewall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29100" y="2619376"/>
              <a:ext cx="685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WAN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81600" y="33528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LAN</a:t>
              </a:r>
              <a:endParaRPr lang="en-US" dirty="0"/>
            </a:p>
          </p:txBody>
        </p:sp>
      </p:grpSp>
      <p:sp>
        <p:nvSpPr>
          <p:cNvPr id="62" name="Freeform 61"/>
          <p:cNvSpPr/>
          <p:nvPr/>
        </p:nvSpPr>
        <p:spPr>
          <a:xfrm>
            <a:off x="5793581" y="3414713"/>
            <a:ext cx="1164431" cy="1150143"/>
          </a:xfrm>
          <a:custGeom>
            <a:avLst/>
            <a:gdLst>
              <a:gd name="connsiteX0" fmla="*/ 0 w 1164431"/>
              <a:gd name="connsiteY0" fmla="*/ 135731 h 1150143"/>
              <a:gd name="connsiteX1" fmla="*/ 964407 w 1164431"/>
              <a:gd name="connsiteY1" fmla="*/ 135731 h 1150143"/>
              <a:gd name="connsiteX2" fmla="*/ 1150144 w 1164431"/>
              <a:gd name="connsiteY2" fmla="*/ 950118 h 1150143"/>
              <a:gd name="connsiteX3" fmla="*/ 878682 w 1164431"/>
              <a:gd name="connsiteY3" fmla="*/ 1150143 h 115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431" h="1150143">
                <a:moveTo>
                  <a:pt x="0" y="135731"/>
                </a:moveTo>
                <a:cubicBezTo>
                  <a:pt x="386358" y="67865"/>
                  <a:pt x="772716" y="0"/>
                  <a:pt x="964407" y="135731"/>
                </a:cubicBezTo>
                <a:cubicBezTo>
                  <a:pt x="1156098" y="271462"/>
                  <a:pt x="1164431" y="781049"/>
                  <a:pt x="1150144" y="950118"/>
                </a:cubicBezTo>
                <a:cubicBezTo>
                  <a:pt x="1135857" y="1119187"/>
                  <a:pt x="913210" y="1112043"/>
                  <a:pt x="878682" y="1150143"/>
                </a:cubicBezTo>
              </a:path>
            </a:pathLst>
          </a:custGeom>
          <a:ln w="25400">
            <a:gradFill>
              <a:gsLst>
                <a:gs pos="0">
                  <a:srgbClr val="00B050"/>
                </a:gs>
                <a:gs pos="50000">
                  <a:schemeClr val="accent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19800" y="5498068"/>
            <a:ext cx="14478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 Management</a:t>
            </a:r>
          </a:p>
        </p:txBody>
      </p:sp>
      <p:grpSp>
        <p:nvGrpSpPr>
          <p:cNvPr id="5" name="Group 23"/>
          <p:cNvGrpSpPr/>
          <p:nvPr/>
        </p:nvGrpSpPr>
        <p:grpSpPr>
          <a:xfrm>
            <a:off x="2476500" y="3985736"/>
            <a:ext cx="4191000" cy="750332"/>
            <a:chOff x="2209800" y="3897868"/>
            <a:chExt cx="4191000" cy="750332"/>
          </a:xfrm>
        </p:grpSpPr>
        <p:sp>
          <p:nvSpPr>
            <p:cNvPr id="8" name="TextBox 7"/>
            <p:cNvSpPr txBox="1"/>
            <p:nvPr/>
          </p:nvSpPr>
          <p:spPr>
            <a:xfrm>
              <a:off x="2209800" y="3897868"/>
              <a:ext cx="4191000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Switch (</a:t>
              </a:r>
              <a:r>
                <a:rPr lang="en-US" dirty="0" err="1" smtClean="0"/>
                <a:t>VLAN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9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3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0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43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048000" y="144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VPN</a:t>
            </a:r>
            <a:endParaRPr lang="en-US" dirty="0"/>
          </a:p>
        </p:txBody>
      </p:sp>
      <p:pic>
        <p:nvPicPr>
          <p:cNvPr id="1028" name="Picture 4" descr="C:\Users\rbeede\Downloads\secure_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524000"/>
            <a:ext cx="228599" cy="233562"/>
          </a:xfrm>
          <a:prstGeom prst="rect">
            <a:avLst/>
          </a:prstGeom>
          <a:noFill/>
        </p:spPr>
      </p:pic>
      <p:cxnSp>
        <p:nvCxnSpPr>
          <p:cNvPr id="99" name="Straight Connector 98"/>
          <p:cNvCxnSpPr>
            <a:stCxn id="25" idx="0"/>
            <a:endCxn id="9" idx="2"/>
          </p:cNvCxnSpPr>
          <p:nvPr/>
        </p:nvCxnSpPr>
        <p:spPr>
          <a:xfrm rot="5400000" flipH="1" flipV="1">
            <a:off x="1828800" y="4621768"/>
            <a:ext cx="762000" cy="990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6" idx="0"/>
            <a:endCxn id="17" idx="2"/>
          </p:cNvCxnSpPr>
          <p:nvPr/>
        </p:nvCxnSpPr>
        <p:spPr>
          <a:xfrm rot="5400000" flipH="1" flipV="1">
            <a:off x="2667000" y="4926568"/>
            <a:ext cx="762000" cy="3810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7" idx="0"/>
            <a:endCxn id="18" idx="2"/>
          </p:cNvCxnSpPr>
          <p:nvPr/>
        </p:nvCxnSpPr>
        <p:spPr>
          <a:xfrm rot="16200000" flipV="1">
            <a:off x="3505200" y="5002768"/>
            <a:ext cx="762000" cy="228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8" idx="0"/>
            <a:endCxn id="19" idx="2"/>
          </p:cNvCxnSpPr>
          <p:nvPr/>
        </p:nvCxnSpPr>
        <p:spPr>
          <a:xfrm rot="16200000" flipV="1">
            <a:off x="4343400" y="4697968"/>
            <a:ext cx="762000" cy="8382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20" idx="2"/>
            <a:endCxn id="29" idx="0"/>
          </p:cNvCxnSpPr>
          <p:nvPr/>
        </p:nvCxnSpPr>
        <p:spPr>
          <a:xfrm rot="16200000" flipH="1">
            <a:off x="5410200" y="4164568"/>
            <a:ext cx="762000" cy="1905000"/>
          </a:xfrm>
          <a:prstGeom prst="line">
            <a:avLst/>
          </a:prstGeom>
          <a:ln w="38100" cmpd="sng">
            <a:gradFill flip="none" rotWithShape="1">
              <a:gsLst>
                <a:gs pos="0">
                  <a:srgbClr val="00B050"/>
                </a:gs>
                <a:gs pos="50000">
                  <a:schemeClr val="accent6"/>
                </a:gs>
                <a:gs pos="100000">
                  <a:srgbClr val="7030A0"/>
                </a:gs>
              </a:gsLst>
              <a:lin ang="135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76200" y="2057400"/>
            <a:ext cx="2362200" cy="2743200"/>
          </a:xfrm>
          <a:prstGeom prst="wedgeRoundRectCallout">
            <a:avLst>
              <a:gd name="adj1" fmla="val -20228"/>
              <a:gd name="adj2" fmla="val 50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Remote user </a:t>
            </a:r>
            <a:r>
              <a:rPr lang="en-US" dirty="0" err="1" smtClean="0"/>
              <a:t>VPNs</a:t>
            </a:r>
            <a:r>
              <a:rPr lang="en-US" dirty="0" smtClean="0"/>
              <a:t> into the network.</a:t>
            </a:r>
          </a:p>
          <a:p>
            <a:endParaRPr lang="en-US" dirty="0"/>
          </a:p>
          <a:p>
            <a:r>
              <a:rPr lang="en-US" dirty="0" smtClean="0"/>
              <a:t>They are on the VM Mgmt (orange) net</a:t>
            </a:r>
            <a:endParaRPr lang="en-US" dirty="0"/>
          </a:p>
        </p:txBody>
      </p:sp>
      <p:sp>
        <p:nvSpPr>
          <p:cNvPr id="40" name="Rounded Rectangular Callout 39"/>
          <p:cNvSpPr/>
          <p:nvPr/>
        </p:nvSpPr>
        <p:spPr>
          <a:xfrm flipH="1">
            <a:off x="6248400" y="1447800"/>
            <a:ext cx="2438400" cy="1828800"/>
          </a:xfrm>
          <a:prstGeom prst="wedgeRoundRectCallout">
            <a:avLst>
              <a:gd name="adj1" fmla="val -21785"/>
              <a:gd name="adj2" fmla="val 50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VM Mgmt network allows access to all VMs by a KVM type console on the VM Host.</a:t>
            </a:r>
          </a:p>
          <a:p>
            <a:endParaRPr lang="en-US" sz="1600" dirty="0"/>
          </a:p>
          <a:p>
            <a:r>
              <a:rPr lang="en-US" sz="1600" dirty="0" smtClean="0"/>
              <a:t>No Internet access is possible on this network.</a:t>
            </a:r>
            <a:endParaRPr lang="en-US" sz="1600" dirty="0"/>
          </a:p>
        </p:txBody>
      </p:sp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2590803" y="1828802"/>
            <a:ext cx="1257143" cy="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/>
          <p:nvPr/>
        </p:nvGrpSpPr>
        <p:grpSpPr>
          <a:xfrm>
            <a:off x="3798094" y="1447800"/>
            <a:ext cx="1547813" cy="760363"/>
            <a:chOff x="6477000" y="1981200"/>
            <a:chExt cx="1547813" cy="760363"/>
          </a:xfrm>
        </p:grpSpPr>
        <p:pic>
          <p:nvPicPr>
            <p:cNvPr id="1027" name="Picture 3" descr="C:\Users\rbeede\Downloads\clou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7000" y="1981200"/>
              <a:ext cx="1547813" cy="760363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781800" y="2069068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Internet</a:t>
              </a:r>
              <a:endParaRPr lang="en-US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52400" y="1640680"/>
            <a:ext cx="2438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Remote User Computer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162800" y="3339254"/>
            <a:ext cx="1905000" cy="2123658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VLAN1</a:t>
            </a:r>
            <a:r>
              <a:rPr lang="en-US" sz="1200" dirty="0" smtClean="0"/>
              <a:t> - (default)</a:t>
            </a:r>
          </a:p>
          <a:p>
            <a:r>
              <a:rPr lang="en-US" sz="1200" dirty="0" smtClean="0"/>
              <a:t>     No networks/connection</a:t>
            </a:r>
          </a:p>
          <a:p>
            <a:endParaRPr lang="en-US" sz="1200" dirty="0" smtClean="0"/>
          </a:p>
          <a:p>
            <a:r>
              <a:rPr lang="en-US" sz="1200" dirty="0" err="1" smtClean="0">
                <a:solidFill>
                  <a:schemeClr val="accent6"/>
                </a:solidFill>
              </a:rPr>
              <a:t>VLAN3</a:t>
            </a:r>
            <a:r>
              <a:rPr lang="en-US" sz="1200" dirty="0" smtClean="0">
                <a:solidFill>
                  <a:schemeClr val="accent6"/>
                </a:solidFill>
              </a:rPr>
              <a:t> - 172.16.0.0/24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</a:t>
            </a:r>
            <a:r>
              <a:rPr lang="en-US" sz="1200" dirty="0" smtClean="0">
                <a:solidFill>
                  <a:schemeClr val="accent6"/>
                </a:solidFill>
              </a:rPr>
              <a:t>    Management, </a:t>
            </a:r>
            <a:r>
              <a:rPr lang="en-US" sz="1200" dirty="0" err="1" smtClean="0">
                <a:solidFill>
                  <a:schemeClr val="accent6"/>
                </a:solidFill>
              </a:rPr>
              <a:t>VPN</a:t>
            </a:r>
            <a:endParaRPr lang="en-US" sz="1200" dirty="0" smtClean="0">
              <a:solidFill>
                <a:schemeClr val="accent6"/>
              </a:solidFill>
            </a:endParaRP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00B050"/>
                </a:solidFill>
              </a:rPr>
              <a:t>VLAN5</a:t>
            </a:r>
            <a:r>
              <a:rPr lang="en-US" sz="1200" dirty="0" smtClean="0">
                <a:solidFill>
                  <a:srgbClr val="00B050"/>
                </a:solidFill>
              </a:rPr>
              <a:t> - 10.0.0.0/29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NAT/Internet</a:t>
            </a: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7030A0"/>
                </a:solidFill>
              </a:rPr>
              <a:t>VLAN100</a:t>
            </a:r>
            <a:r>
              <a:rPr lang="en-US" sz="1200" dirty="0" smtClean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- 192.168.0.0/21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    Test </a:t>
            </a:r>
            <a:r>
              <a:rPr lang="en-US" sz="1200" dirty="0" err="1" smtClean="0">
                <a:solidFill>
                  <a:srgbClr val="7030A0"/>
                </a:solidFill>
              </a:rPr>
              <a:t>VMs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7162800" y="3438942"/>
            <a:ext cx="1905000" cy="2123658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VLAN1</a:t>
            </a:r>
            <a:r>
              <a:rPr lang="en-US" sz="1200" dirty="0" smtClean="0"/>
              <a:t> - (default)</a:t>
            </a:r>
          </a:p>
          <a:p>
            <a:r>
              <a:rPr lang="en-US" sz="1200" dirty="0" smtClean="0"/>
              <a:t>     No networks/connection</a:t>
            </a:r>
          </a:p>
          <a:p>
            <a:endParaRPr lang="en-US" sz="1200" dirty="0" smtClean="0"/>
          </a:p>
          <a:p>
            <a:r>
              <a:rPr lang="en-US" sz="1200" dirty="0" err="1" smtClean="0">
                <a:solidFill>
                  <a:schemeClr val="accent6"/>
                </a:solidFill>
              </a:rPr>
              <a:t>VLAN3</a:t>
            </a:r>
            <a:r>
              <a:rPr lang="en-US" sz="1200" dirty="0" smtClean="0">
                <a:solidFill>
                  <a:schemeClr val="accent6"/>
                </a:solidFill>
              </a:rPr>
              <a:t> - 172.16.0.0/24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</a:t>
            </a:r>
            <a:r>
              <a:rPr lang="en-US" sz="1200" dirty="0" smtClean="0">
                <a:solidFill>
                  <a:schemeClr val="accent6"/>
                </a:solidFill>
              </a:rPr>
              <a:t>    Management, </a:t>
            </a:r>
            <a:r>
              <a:rPr lang="en-US" sz="1200" dirty="0" err="1" smtClean="0">
                <a:solidFill>
                  <a:schemeClr val="accent6"/>
                </a:solidFill>
              </a:rPr>
              <a:t>VPN</a:t>
            </a:r>
            <a:endParaRPr lang="en-US" sz="1200" dirty="0" smtClean="0">
              <a:solidFill>
                <a:schemeClr val="accent6"/>
              </a:solidFill>
            </a:endParaRP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00B050"/>
                </a:solidFill>
              </a:rPr>
              <a:t>VLAN5</a:t>
            </a:r>
            <a:r>
              <a:rPr lang="en-US" sz="1200" dirty="0" smtClean="0">
                <a:solidFill>
                  <a:srgbClr val="00B050"/>
                </a:solidFill>
              </a:rPr>
              <a:t> - 10.0.0.0/29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NAT/Internet</a:t>
            </a: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7030A0"/>
                </a:solidFill>
              </a:rPr>
              <a:t>VLAN100</a:t>
            </a:r>
            <a:r>
              <a:rPr lang="en-US" sz="1200" dirty="0" smtClean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- 192.168.0.0/21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    Test </a:t>
            </a:r>
            <a:r>
              <a:rPr lang="en-US" sz="1200" dirty="0" err="1" smtClean="0">
                <a:solidFill>
                  <a:srgbClr val="7030A0"/>
                </a:solidFill>
              </a:rPr>
              <a:t>VMs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– Limited NAT Internet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62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5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cxnSp>
        <p:nvCxnSpPr>
          <p:cNvPr id="45" name="Straight Connector 44"/>
          <p:cNvCxnSpPr>
            <a:endCxn id="50" idx="0"/>
          </p:cNvCxnSpPr>
          <p:nvPr/>
        </p:nvCxnSpPr>
        <p:spPr>
          <a:xfrm rot="5400000">
            <a:off x="4291012" y="2338388"/>
            <a:ext cx="561976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51"/>
          <p:cNvGrpSpPr/>
          <p:nvPr/>
        </p:nvGrpSpPr>
        <p:grpSpPr>
          <a:xfrm>
            <a:off x="3352800" y="2619376"/>
            <a:ext cx="2438400" cy="1102756"/>
            <a:chOff x="3352800" y="2619376"/>
            <a:chExt cx="2438400" cy="1102756"/>
          </a:xfrm>
        </p:grpSpPr>
        <p:sp>
          <p:nvSpPr>
            <p:cNvPr id="42" name="TextBox 41"/>
            <p:cNvSpPr txBox="1"/>
            <p:nvPr/>
          </p:nvSpPr>
          <p:spPr>
            <a:xfrm>
              <a:off x="3352800" y="2983468"/>
              <a:ext cx="2438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VPN</a:t>
              </a:r>
              <a:r>
                <a:rPr lang="en-US" dirty="0" smtClean="0"/>
                <a:t>/Firewall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29100" y="2619376"/>
              <a:ext cx="685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WAN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81600" y="33528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LAN</a:t>
              </a:r>
              <a:endParaRPr lang="en-US" dirty="0"/>
            </a:p>
          </p:txBody>
        </p:sp>
      </p:grpSp>
      <p:sp>
        <p:nvSpPr>
          <p:cNvPr id="62" name="Freeform 61"/>
          <p:cNvSpPr/>
          <p:nvPr/>
        </p:nvSpPr>
        <p:spPr>
          <a:xfrm>
            <a:off x="5793581" y="3414713"/>
            <a:ext cx="1164431" cy="1150143"/>
          </a:xfrm>
          <a:custGeom>
            <a:avLst/>
            <a:gdLst>
              <a:gd name="connsiteX0" fmla="*/ 0 w 1164431"/>
              <a:gd name="connsiteY0" fmla="*/ 135731 h 1150143"/>
              <a:gd name="connsiteX1" fmla="*/ 964407 w 1164431"/>
              <a:gd name="connsiteY1" fmla="*/ 135731 h 1150143"/>
              <a:gd name="connsiteX2" fmla="*/ 1150144 w 1164431"/>
              <a:gd name="connsiteY2" fmla="*/ 950118 h 1150143"/>
              <a:gd name="connsiteX3" fmla="*/ 878682 w 1164431"/>
              <a:gd name="connsiteY3" fmla="*/ 1150143 h 115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431" h="1150143">
                <a:moveTo>
                  <a:pt x="0" y="135731"/>
                </a:moveTo>
                <a:cubicBezTo>
                  <a:pt x="386358" y="67865"/>
                  <a:pt x="772716" y="0"/>
                  <a:pt x="964407" y="135731"/>
                </a:cubicBezTo>
                <a:cubicBezTo>
                  <a:pt x="1156098" y="271462"/>
                  <a:pt x="1164431" y="781049"/>
                  <a:pt x="1150144" y="950118"/>
                </a:cubicBezTo>
                <a:cubicBezTo>
                  <a:pt x="1135857" y="1119187"/>
                  <a:pt x="913210" y="1112043"/>
                  <a:pt x="878682" y="1150143"/>
                </a:cubicBezTo>
              </a:path>
            </a:pathLst>
          </a:custGeom>
          <a:ln w="25400">
            <a:gradFill>
              <a:gsLst>
                <a:gs pos="0">
                  <a:srgbClr val="00B050"/>
                </a:gs>
                <a:gs pos="50000">
                  <a:schemeClr val="accent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19800" y="5498068"/>
            <a:ext cx="14478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 Management</a:t>
            </a:r>
          </a:p>
        </p:txBody>
      </p:sp>
      <p:grpSp>
        <p:nvGrpSpPr>
          <p:cNvPr id="5" name="Group 23"/>
          <p:cNvGrpSpPr/>
          <p:nvPr/>
        </p:nvGrpSpPr>
        <p:grpSpPr>
          <a:xfrm>
            <a:off x="2476500" y="3985736"/>
            <a:ext cx="4191000" cy="750332"/>
            <a:chOff x="2209800" y="3897868"/>
            <a:chExt cx="4191000" cy="750332"/>
          </a:xfrm>
        </p:grpSpPr>
        <p:sp>
          <p:nvSpPr>
            <p:cNvPr id="8" name="TextBox 7"/>
            <p:cNvSpPr txBox="1"/>
            <p:nvPr/>
          </p:nvSpPr>
          <p:spPr>
            <a:xfrm>
              <a:off x="2209800" y="3897868"/>
              <a:ext cx="4191000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Switch (</a:t>
              </a:r>
              <a:r>
                <a:rPr lang="en-US" dirty="0" err="1" smtClean="0"/>
                <a:t>VLAN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9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3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0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43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048000" y="144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VPN</a:t>
            </a:r>
            <a:endParaRPr lang="en-US" dirty="0"/>
          </a:p>
        </p:txBody>
      </p:sp>
      <p:pic>
        <p:nvPicPr>
          <p:cNvPr id="1028" name="Picture 4" descr="C:\Users\rbeede\Downloads\secure_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524000"/>
            <a:ext cx="228599" cy="233562"/>
          </a:xfrm>
          <a:prstGeom prst="rect">
            <a:avLst/>
          </a:prstGeom>
          <a:noFill/>
        </p:spPr>
      </p:pic>
      <p:cxnSp>
        <p:nvCxnSpPr>
          <p:cNvPr id="99" name="Straight Connector 98"/>
          <p:cNvCxnSpPr>
            <a:stCxn id="25" idx="0"/>
            <a:endCxn id="9" idx="2"/>
          </p:cNvCxnSpPr>
          <p:nvPr/>
        </p:nvCxnSpPr>
        <p:spPr>
          <a:xfrm rot="5400000" flipH="1" flipV="1">
            <a:off x="1828800" y="4621768"/>
            <a:ext cx="762000" cy="990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6" idx="0"/>
            <a:endCxn id="17" idx="2"/>
          </p:cNvCxnSpPr>
          <p:nvPr/>
        </p:nvCxnSpPr>
        <p:spPr>
          <a:xfrm rot="5400000" flipH="1" flipV="1">
            <a:off x="2667000" y="4926568"/>
            <a:ext cx="762000" cy="3810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7" idx="0"/>
            <a:endCxn id="18" idx="2"/>
          </p:cNvCxnSpPr>
          <p:nvPr/>
        </p:nvCxnSpPr>
        <p:spPr>
          <a:xfrm rot="16200000" flipV="1">
            <a:off x="3505200" y="5002768"/>
            <a:ext cx="762000" cy="228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8" idx="0"/>
            <a:endCxn id="19" idx="2"/>
          </p:cNvCxnSpPr>
          <p:nvPr/>
        </p:nvCxnSpPr>
        <p:spPr>
          <a:xfrm rot="16200000" flipV="1">
            <a:off x="4343400" y="4697968"/>
            <a:ext cx="762000" cy="8382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20" idx="2"/>
            <a:endCxn id="29" idx="0"/>
          </p:cNvCxnSpPr>
          <p:nvPr/>
        </p:nvCxnSpPr>
        <p:spPr>
          <a:xfrm rot="16200000" flipH="1">
            <a:off x="5410200" y="4164568"/>
            <a:ext cx="762000" cy="1905000"/>
          </a:xfrm>
          <a:prstGeom prst="line">
            <a:avLst/>
          </a:prstGeom>
          <a:ln w="38100" cmpd="sng">
            <a:gradFill flip="none" rotWithShape="1">
              <a:gsLst>
                <a:gs pos="0">
                  <a:srgbClr val="00B050"/>
                </a:gs>
                <a:gs pos="50000">
                  <a:schemeClr val="accent6"/>
                </a:gs>
                <a:gs pos="100000">
                  <a:srgbClr val="7030A0"/>
                </a:gs>
              </a:gsLst>
              <a:lin ang="135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76200" y="2057400"/>
            <a:ext cx="2362200" cy="2743200"/>
          </a:xfrm>
          <a:prstGeom prst="wedgeRoundRectCallout">
            <a:avLst>
              <a:gd name="adj1" fmla="val -20228"/>
              <a:gd name="adj2" fmla="val 50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This network exists to allow VMs on the “green” network to have limited Internet access.</a:t>
            </a:r>
          </a:p>
          <a:p>
            <a:endParaRPr lang="en-US" dirty="0"/>
          </a:p>
          <a:p>
            <a:r>
              <a:rPr lang="en-US" dirty="0" smtClean="0"/>
              <a:t>Only VMs on the “VM Host Management” node</a:t>
            </a:r>
            <a:endParaRPr lang="en-US" dirty="0"/>
          </a:p>
        </p:txBody>
      </p:sp>
      <p:sp>
        <p:nvSpPr>
          <p:cNvPr id="40" name="Rounded Rectangular Callout 39"/>
          <p:cNvSpPr/>
          <p:nvPr/>
        </p:nvSpPr>
        <p:spPr>
          <a:xfrm flipH="1">
            <a:off x="6248400" y="1447800"/>
            <a:ext cx="2514600" cy="1981200"/>
          </a:xfrm>
          <a:prstGeom prst="wedgeRoundRectCallout">
            <a:avLst>
              <a:gd name="adj1" fmla="val -21785"/>
              <a:gd name="adj2" fmla="val 50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Allowed Outgoing Traffic: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Microsoft Windows Update servers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All only over HTTP 80 and HTTPS 443 to select servers</a:t>
            </a:r>
            <a:endParaRPr lang="en-US" sz="1600" dirty="0"/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2590803" y="1828802"/>
            <a:ext cx="1257143" cy="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/>
          <p:cNvSpPr txBox="1"/>
          <p:nvPr/>
        </p:nvSpPr>
        <p:spPr>
          <a:xfrm>
            <a:off x="152400" y="1640680"/>
            <a:ext cx="2438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Remote User Computer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3798094" y="1447800"/>
            <a:ext cx="1547813" cy="760363"/>
            <a:chOff x="6477000" y="1981200"/>
            <a:chExt cx="1547813" cy="760363"/>
          </a:xfrm>
        </p:grpSpPr>
        <p:pic>
          <p:nvPicPr>
            <p:cNvPr id="1027" name="Picture 3" descr="C:\Users\rbeede\Downloads\clou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7000" y="1981200"/>
              <a:ext cx="1547813" cy="760363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781800" y="2069068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Internet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7162800" y="3456092"/>
            <a:ext cx="1905000" cy="2123658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VLAN1</a:t>
            </a:r>
            <a:r>
              <a:rPr lang="en-US" sz="1200" dirty="0" smtClean="0"/>
              <a:t> - (default)</a:t>
            </a:r>
          </a:p>
          <a:p>
            <a:r>
              <a:rPr lang="en-US" sz="1200" dirty="0" smtClean="0"/>
              <a:t>     No networks/connection</a:t>
            </a:r>
          </a:p>
          <a:p>
            <a:endParaRPr lang="en-US" sz="1200" dirty="0" smtClean="0"/>
          </a:p>
          <a:p>
            <a:r>
              <a:rPr lang="en-US" sz="1200" dirty="0" err="1" smtClean="0">
                <a:solidFill>
                  <a:schemeClr val="accent6"/>
                </a:solidFill>
              </a:rPr>
              <a:t>VLAN3</a:t>
            </a:r>
            <a:r>
              <a:rPr lang="en-US" sz="1200" dirty="0" smtClean="0">
                <a:solidFill>
                  <a:schemeClr val="accent6"/>
                </a:solidFill>
              </a:rPr>
              <a:t> - 172.16.0.0/24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</a:t>
            </a:r>
            <a:r>
              <a:rPr lang="en-US" sz="1200" dirty="0" smtClean="0">
                <a:solidFill>
                  <a:schemeClr val="accent6"/>
                </a:solidFill>
              </a:rPr>
              <a:t>    Management, </a:t>
            </a:r>
            <a:r>
              <a:rPr lang="en-US" sz="1200" dirty="0" err="1" smtClean="0">
                <a:solidFill>
                  <a:schemeClr val="accent6"/>
                </a:solidFill>
              </a:rPr>
              <a:t>VPN</a:t>
            </a:r>
            <a:endParaRPr lang="en-US" sz="1200" dirty="0" smtClean="0">
              <a:solidFill>
                <a:schemeClr val="accent6"/>
              </a:solidFill>
            </a:endParaRP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00B050"/>
                </a:solidFill>
              </a:rPr>
              <a:t>VLAN5</a:t>
            </a:r>
            <a:r>
              <a:rPr lang="en-US" sz="1200" dirty="0" smtClean="0">
                <a:solidFill>
                  <a:srgbClr val="00B050"/>
                </a:solidFill>
              </a:rPr>
              <a:t> - 10.0.0.0/29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NAT/Internet</a:t>
            </a: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7030A0"/>
                </a:solidFill>
              </a:rPr>
              <a:t>VLAN100</a:t>
            </a:r>
            <a:r>
              <a:rPr lang="en-US" sz="1200" dirty="0" smtClean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- 192.168.0.0/21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    Test </a:t>
            </a:r>
            <a:r>
              <a:rPr lang="en-US" sz="1200" dirty="0" err="1" smtClean="0">
                <a:solidFill>
                  <a:srgbClr val="7030A0"/>
                </a:solidFill>
              </a:rPr>
              <a:t>VMs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– Limited NAT - </a:t>
            </a:r>
            <a:r>
              <a:rPr lang="en-US" dirty="0" err="1" smtClean="0"/>
              <a:t>RUC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62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5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cxnSp>
        <p:nvCxnSpPr>
          <p:cNvPr id="45" name="Straight Connector 44"/>
          <p:cNvCxnSpPr>
            <a:endCxn id="50" idx="0"/>
          </p:cNvCxnSpPr>
          <p:nvPr/>
        </p:nvCxnSpPr>
        <p:spPr>
          <a:xfrm rot="5400000">
            <a:off x="4291012" y="2338388"/>
            <a:ext cx="561976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51"/>
          <p:cNvGrpSpPr/>
          <p:nvPr/>
        </p:nvGrpSpPr>
        <p:grpSpPr>
          <a:xfrm>
            <a:off x="3352800" y="2619376"/>
            <a:ext cx="2438400" cy="1102756"/>
            <a:chOff x="3352800" y="2619376"/>
            <a:chExt cx="2438400" cy="1102756"/>
          </a:xfrm>
        </p:grpSpPr>
        <p:sp>
          <p:nvSpPr>
            <p:cNvPr id="42" name="TextBox 41"/>
            <p:cNvSpPr txBox="1"/>
            <p:nvPr/>
          </p:nvSpPr>
          <p:spPr>
            <a:xfrm>
              <a:off x="3352800" y="2983468"/>
              <a:ext cx="2438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VPN</a:t>
              </a:r>
              <a:r>
                <a:rPr lang="en-US" dirty="0" smtClean="0"/>
                <a:t>/Firewall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29100" y="2619376"/>
              <a:ext cx="685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WAN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81600" y="33528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LAN</a:t>
              </a:r>
              <a:endParaRPr lang="en-US" dirty="0"/>
            </a:p>
          </p:txBody>
        </p:sp>
      </p:grpSp>
      <p:sp>
        <p:nvSpPr>
          <p:cNvPr id="62" name="Freeform 61"/>
          <p:cNvSpPr/>
          <p:nvPr/>
        </p:nvSpPr>
        <p:spPr>
          <a:xfrm>
            <a:off x="5793581" y="3414713"/>
            <a:ext cx="1164431" cy="1150143"/>
          </a:xfrm>
          <a:custGeom>
            <a:avLst/>
            <a:gdLst>
              <a:gd name="connsiteX0" fmla="*/ 0 w 1164431"/>
              <a:gd name="connsiteY0" fmla="*/ 135731 h 1150143"/>
              <a:gd name="connsiteX1" fmla="*/ 964407 w 1164431"/>
              <a:gd name="connsiteY1" fmla="*/ 135731 h 1150143"/>
              <a:gd name="connsiteX2" fmla="*/ 1150144 w 1164431"/>
              <a:gd name="connsiteY2" fmla="*/ 950118 h 1150143"/>
              <a:gd name="connsiteX3" fmla="*/ 878682 w 1164431"/>
              <a:gd name="connsiteY3" fmla="*/ 1150143 h 115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431" h="1150143">
                <a:moveTo>
                  <a:pt x="0" y="135731"/>
                </a:moveTo>
                <a:cubicBezTo>
                  <a:pt x="386358" y="67865"/>
                  <a:pt x="772716" y="0"/>
                  <a:pt x="964407" y="135731"/>
                </a:cubicBezTo>
                <a:cubicBezTo>
                  <a:pt x="1156098" y="271462"/>
                  <a:pt x="1164431" y="781049"/>
                  <a:pt x="1150144" y="950118"/>
                </a:cubicBezTo>
                <a:cubicBezTo>
                  <a:pt x="1135857" y="1119187"/>
                  <a:pt x="913210" y="1112043"/>
                  <a:pt x="878682" y="1150143"/>
                </a:cubicBezTo>
              </a:path>
            </a:pathLst>
          </a:custGeom>
          <a:ln w="25400">
            <a:gradFill>
              <a:gsLst>
                <a:gs pos="0">
                  <a:srgbClr val="00B050"/>
                </a:gs>
                <a:gs pos="50000">
                  <a:schemeClr val="accent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19800" y="5498068"/>
            <a:ext cx="14478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 Management</a:t>
            </a:r>
          </a:p>
        </p:txBody>
      </p:sp>
      <p:grpSp>
        <p:nvGrpSpPr>
          <p:cNvPr id="4" name="Group 23"/>
          <p:cNvGrpSpPr/>
          <p:nvPr/>
        </p:nvGrpSpPr>
        <p:grpSpPr>
          <a:xfrm>
            <a:off x="2476500" y="3985736"/>
            <a:ext cx="4191000" cy="750332"/>
            <a:chOff x="2209800" y="3897868"/>
            <a:chExt cx="4191000" cy="750332"/>
          </a:xfrm>
        </p:grpSpPr>
        <p:sp>
          <p:nvSpPr>
            <p:cNvPr id="8" name="TextBox 7"/>
            <p:cNvSpPr txBox="1"/>
            <p:nvPr/>
          </p:nvSpPr>
          <p:spPr>
            <a:xfrm>
              <a:off x="2209800" y="3897868"/>
              <a:ext cx="4191000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Switch (</a:t>
              </a:r>
              <a:r>
                <a:rPr lang="en-US" dirty="0" err="1" smtClean="0"/>
                <a:t>VLAN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9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3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0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43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048000" y="144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VPN</a:t>
            </a:r>
            <a:endParaRPr lang="en-US" dirty="0"/>
          </a:p>
        </p:txBody>
      </p:sp>
      <p:pic>
        <p:nvPicPr>
          <p:cNvPr id="1028" name="Picture 4" descr="C:\Users\rbeede\Downloads\secure_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524000"/>
            <a:ext cx="228599" cy="233562"/>
          </a:xfrm>
          <a:prstGeom prst="rect">
            <a:avLst/>
          </a:prstGeom>
          <a:noFill/>
        </p:spPr>
      </p:pic>
      <p:cxnSp>
        <p:nvCxnSpPr>
          <p:cNvPr id="99" name="Straight Connector 98"/>
          <p:cNvCxnSpPr>
            <a:stCxn id="25" idx="0"/>
            <a:endCxn id="9" idx="2"/>
          </p:cNvCxnSpPr>
          <p:nvPr/>
        </p:nvCxnSpPr>
        <p:spPr>
          <a:xfrm rot="5400000" flipH="1" flipV="1">
            <a:off x="1828800" y="4621768"/>
            <a:ext cx="762000" cy="990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6" idx="0"/>
            <a:endCxn id="17" idx="2"/>
          </p:cNvCxnSpPr>
          <p:nvPr/>
        </p:nvCxnSpPr>
        <p:spPr>
          <a:xfrm rot="5400000" flipH="1" flipV="1">
            <a:off x="2667000" y="4926568"/>
            <a:ext cx="762000" cy="3810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7" idx="0"/>
            <a:endCxn id="18" idx="2"/>
          </p:cNvCxnSpPr>
          <p:nvPr/>
        </p:nvCxnSpPr>
        <p:spPr>
          <a:xfrm rot="16200000" flipV="1">
            <a:off x="3505200" y="5002768"/>
            <a:ext cx="762000" cy="228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8" idx="0"/>
            <a:endCxn id="19" idx="2"/>
          </p:cNvCxnSpPr>
          <p:nvPr/>
        </p:nvCxnSpPr>
        <p:spPr>
          <a:xfrm rot="16200000" flipV="1">
            <a:off x="4343400" y="4697968"/>
            <a:ext cx="762000" cy="8382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20" idx="2"/>
            <a:endCxn id="29" idx="0"/>
          </p:cNvCxnSpPr>
          <p:nvPr/>
        </p:nvCxnSpPr>
        <p:spPr>
          <a:xfrm rot="16200000" flipH="1">
            <a:off x="5410200" y="4164568"/>
            <a:ext cx="762000" cy="1905000"/>
          </a:xfrm>
          <a:prstGeom prst="line">
            <a:avLst/>
          </a:prstGeom>
          <a:ln w="38100" cmpd="sng">
            <a:gradFill flip="none" rotWithShape="1">
              <a:gsLst>
                <a:gs pos="0">
                  <a:srgbClr val="00B050"/>
                </a:gs>
                <a:gs pos="50000">
                  <a:schemeClr val="accent6"/>
                </a:gs>
                <a:gs pos="100000">
                  <a:srgbClr val="7030A0"/>
                </a:gs>
              </a:gsLst>
              <a:lin ang="135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76200" y="2057400"/>
            <a:ext cx="2362200" cy="2743200"/>
          </a:xfrm>
          <a:prstGeom prst="wedgeRoundRectCallout">
            <a:avLst>
              <a:gd name="adj1" fmla="val -20228"/>
              <a:gd name="adj2" fmla="val 50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“Remote User Computer” can also access VMs on the “VM Host Management” to allow publishing new code.</a:t>
            </a:r>
            <a:endParaRPr lang="en-US" dirty="0"/>
          </a:p>
        </p:txBody>
      </p:sp>
      <p:sp>
        <p:nvSpPr>
          <p:cNvPr id="40" name="Rounded Rectangular Callout 39"/>
          <p:cNvSpPr/>
          <p:nvPr/>
        </p:nvSpPr>
        <p:spPr>
          <a:xfrm flipH="1">
            <a:off x="6248400" y="1447800"/>
            <a:ext cx="2438400" cy="1981200"/>
          </a:xfrm>
          <a:prstGeom prst="wedgeRoundRectCallout">
            <a:avLst>
              <a:gd name="adj1" fmla="val -21785"/>
              <a:gd name="adj2" fmla="val 50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Internet access is still limited as before.</a:t>
            </a:r>
            <a:endParaRPr lang="en-US" sz="1600" dirty="0"/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2590803" y="1828802"/>
            <a:ext cx="1257143" cy="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/>
          <p:cNvSpPr txBox="1"/>
          <p:nvPr/>
        </p:nvSpPr>
        <p:spPr>
          <a:xfrm>
            <a:off x="152400" y="1640680"/>
            <a:ext cx="2438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Remote User Computer</a:t>
            </a:r>
            <a:endParaRPr lang="en-US" dirty="0"/>
          </a:p>
        </p:txBody>
      </p:sp>
      <p:grpSp>
        <p:nvGrpSpPr>
          <p:cNvPr id="5" name="Group 6"/>
          <p:cNvGrpSpPr/>
          <p:nvPr/>
        </p:nvGrpSpPr>
        <p:grpSpPr>
          <a:xfrm>
            <a:off x="3798094" y="1447800"/>
            <a:ext cx="1547813" cy="760363"/>
            <a:chOff x="6477000" y="1981200"/>
            <a:chExt cx="1547813" cy="760363"/>
          </a:xfrm>
        </p:grpSpPr>
        <p:pic>
          <p:nvPicPr>
            <p:cNvPr id="1027" name="Picture 3" descr="C:\Users\rbeede\Downloads\clou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7000" y="1981200"/>
              <a:ext cx="1547813" cy="760363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781800" y="2069068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Internet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7162800" y="3456092"/>
            <a:ext cx="1905000" cy="2123658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VLAN1</a:t>
            </a:r>
            <a:r>
              <a:rPr lang="en-US" sz="1200" dirty="0" smtClean="0"/>
              <a:t> - (default)</a:t>
            </a:r>
          </a:p>
          <a:p>
            <a:r>
              <a:rPr lang="en-US" sz="1200" dirty="0" smtClean="0"/>
              <a:t>     No networks/connection</a:t>
            </a:r>
          </a:p>
          <a:p>
            <a:endParaRPr lang="en-US" sz="1200" dirty="0" smtClean="0"/>
          </a:p>
          <a:p>
            <a:r>
              <a:rPr lang="en-US" sz="1200" dirty="0" err="1" smtClean="0">
                <a:solidFill>
                  <a:schemeClr val="accent6"/>
                </a:solidFill>
              </a:rPr>
              <a:t>VLAN3</a:t>
            </a:r>
            <a:r>
              <a:rPr lang="en-US" sz="1200" dirty="0" smtClean="0">
                <a:solidFill>
                  <a:schemeClr val="accent6"/>
                </a:solidFill>
              </a:rPr>
              <a:t> - 172.16.0.0/24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</a:t>
            </a:r>
            <a:r>
              <a:rPr lang="en-US" sz="1200" dirty="0" smtClean="0">
                <a:solidFill>
                  <a:schemeClr val="accent6"/>
                </a:solidFill>
              </a:rPr>
              <a:t>    Management, </a:t>
            </a:r>
            <a:r>
              <a:rPr lang="en-US" sz="1200" dirty="0" err="1" smtClean="0">
                <a:solidFill>
                  <a:schemeClr val="accent6"/>
                </a:solidFill>
              </a:rPr>
              <a:t>VPN</a:t>
            </a:r>
            <a:endParaRPr lang="en-US" sz="1200" dirty="0" smtClean="0">
              <a:solidFill>
                <a:schemeClr val="accent6"/>
              </a:solidFill>
            </a:endParaRP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00B050"/>
                </a:solidFill>
              </a:rPr>
              <a:t>VLAN5</a:t>
            </a:r>
            <a:r>
              <a:rPr lang="en-US" sz="1200" dirty="0" smtClean="0">
                <a:solidFill>
                  <a:srgbClr val="00B050"/>
                </a:solidFill>
              </a:rPr>
              <a:t> - 10.0.0.0/29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NAT/Internet</a:t>
            </a: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7030A0"/>
                </a:solidFill>
              </a:rPr>
              <a:t>VLAN100</a:t>
            </a:r>
            <a:r>
              <a:rPr lang="en-US" sz="1200" dirty="0" smtClean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- 192.168.0.0/21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    Test </a:t>
            </a:r>
            <a:r>
              <a:rPr lang="en-US" sz="1200" dirty="0" err="1" smtClean="0">
                <a:solidFill>
                  <a:srgbClr val="7030A0"/>
                </a:solidFill>
              </a:rPr>
              <a:t>VMs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– VM Guest OS - Test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62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5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cxnSp>
        <p:nvCxnSpPr>
          <p:cNvPr id="45" name="Straight Connector 44"/>
          <p:cNvCxnSpPr>
            <a:endCxn id="50" idx="0"/>
          </p:cNvCxnSpPr>
          <p:nvPr/>
        </p:nvCxnSpPr>
        <p:spPr>
          <a:xfrm rot="5400000">
            <a:off x="4291012" y="2338388"/>
            <a:ext cx="561976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51"/>
          <p:cNvGrpSpPr/>
          <p:nvPr/>
        </p:nvGrpSpPr>
        <p:grpSpPr>
          <a:xfrm>
            <a:off x="3352800" y="2619376"/>
            <a:ext cx="2438400" cy="1102756"/>
            <a:chOff x="3352800" y="2619376"/>
            <a:chExt cx="2438400" cy="1102756"/>
          </a:xfrm>
        </p:grpSpPr>
        <p:sp>
          <p:nvSpPr>
            <p:cNvPr id="42" name="TextBox 41"/>
            <p:cNvSpPr txBox="1"/>
            <p:nvPr/>
          </p:nvSpPr>
          <p:spPr>
            <a:xfrm>
              <a:off x="3352800" y="2983468"/>
              <a:ext cx="2438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VPN</a:t>
              </a:r>
              <a:r>
                <a:rPr lang="en-US" dirty="0" smtClean="0"/>
                <a:t>/Firewall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29100" y="2619376"/>
              <a:ext cx="685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WAN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81600" y="33528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LAN</a:t>
              </a:r>
              <a:endParaRPr lang="en-US" dirty="0"/>
            </a:p>
          </p:txBody>
        </p:sp>
      </p:grpSp>
      <p:sp>
        <p:nvSpPr>
          <p:cNvPr id="62" name="Freeform 61"/>
          <p:cNvSpPr/>
          <p:nvPr/>
        </p:nvSpPr>
        <p:spPr>
          <a:xfrm>
            <a:off x="5793581" y="3414713"/>
            <a:ext cx="1164431" cy="1150143"/>
          </a:xfrm>
          <a:custGeom>
            <a:avLst/>
            <a:gdLst>
              <a:gd name="connsiteX0" fmla="*/ 0 w 1164431"/>
              <a:gd name="connsiteY0" fmla="*/ 135731 h 1150143"/>
              <a:gd name="connsiteX1" fmla="*/ 964407 w 1164431"/>
              <a:gd name="connsiteY1" fmla="*/ 135731 h 1150143"/>
              <a:gd name="connsiteX2" fmla="*/ 1150144 w 1164431"/>
              <a:gd name="connsiteY2" fmla="*/ 950118 h 1150143"/>
              <a:gd name="connsiteX3" fmla="*/ 878682 w 1164431"/>
              <a:gd name="connsiteY3" fmla="*/ 1150143 h 115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431" h="1150143">
                <a:moveTo>
                  <a:pt x="0" y="135731"/>
                </a:moveTo>
                <a:cubicBezTo>
                  <a:pt x="386358" y="67865"/>
                  <a:pt x="772716" y="0"/>
                  <a:pt x="964407" y="135731"/>
                </a:cubicBezTo>
                <a:cubicBezTo>
                  <a:pt x="1156098" y="271462"/>
                  <a:pt x="1164431" y="781049"/>
                  <a:pt x="1150144" y="950118"/>
                </a:cubicBezTo>
                <a:cubicBezTo>
                  <a:pt x="1135857" y="1119187"/>
                  <a:pt x="913210" y="1112043"/>
                  <a:pt x="878682" y="1150143"/>
                </a:cubicBezTo>
              </a:path>
            </a:pathLst>
          </a:custGeom>
          <a:ln w="25400">
            <a:gradFill>
              <a:gsLst>
                <a:gs pos="0">
                  <a:srgbClr val="00B050"/>
                </a:gs>
                <a:gs pos="50000">
                  <a:schemeClr val="accent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19800" y="5498068"/>
            <a:ext cx="14478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 Management</a:t>
            </a:r>
          </a:p>
        </p:txBody>
      </p:sp>
      <p:grpSp>
        <p:nvGrpSpPr>
          <p:cNvPr id="4" name="Group 23"/>
          <p:cNvGrpSpPr/>
          <p:nvPr/>
        </p:nvGrpSpPr>
        <p:grpSpPr>
          <a:xfrm>
            <a:off x="2476500" y="3985736"/>
            <a:ext cx="4191000" cy="750332"/>
            <a:chOff x="2209800" y="3897868"/>
            <a:chExt cx="4191000" cy="750332"/>
          </a:xfrm>
        </p:grpSpPr>
        <p:sp>
          <p:nvSpPr>
            <p:cNvPr id="8" name="TextBox 7"/>
            <p:cNvSpPr txBox="1"/>
            <p:nvPr/>
          </p:nvSpPr>
          <p:spPr>
            <a:xfrm>
              <a:off x="2209800" y="3897868"/>
              <a:ext cx="4191000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Switch (</a:t>
              </a:r>
              <a:r>
                <a:rPr lang="en-US" dirty="0" err="1" smtClean="0"/>
                <a:t>VLAN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9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3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0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43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048000" y="144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VPN</a:t>
            </a:r>
            <a:endParaRPr lang="en-US" dirty="0"/>
          </a:p>
        </p:txBody>
      </p:sp>
      <p:pic>
        <p:nvPicPr>
          <p:cNvPr id="1028" name="Picture 4" descr="C:\Users\rbeede\Downloads\secure_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524000"/>
            <a:ext cx="228599" cy="233562"/>
          </a:xfrm>
          <a:prstGeom prst="rect">
            <a:avLst/>
          </a:prstGeom>
          <a:noFill/>
        </p:spPr>
      </p:pic>
      <p:cxnSp>
        <p:nvCxnSpPr>
          <p:cNvPr id="99" name="Straight Connector 98"/>
          <p:cNvCxnSpPr>
            <a:stCxn id="25" idx="0"/>
            <a:endCxn id="9" idx="2"/>
          </p:cNvCxnSpPr>
          <p:nvPr/>
        </p:nvCxnSpPr>
        <p:spPr>
          <a:xfrm rot="5400000" flipH="1" flipV="1">
            <a:off x="1828800" y="4621768"/>
            <a:ext cx="762000" cy="990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6" idx="0"/>
            <a:endCxn id="17" idx="2"/>
          </p:cNvCxnSpPr>
          <p:nvPr/>
        </p:nvCxnSpPr>
        <p:spPr>
          <a:xfrm rot="5400000" flipH="1" flipV="1">
            <a:off x="2667000" y="4926568"/>
            <a:ext cx="762000" cy="3810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7" idx="0"/>
            <a:endCxn id="18" idx="2"/>
          </p:cNvCxnSpPr>
          <p:nvPr/>
        </p:nvCxnSpPr>
        <p:spPr>
          <a:xfrm rot="16200000" flipV="1">
            <a:off x="3505200" y="5002768"/>
            <a:ext cx="762000" cy="228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8" idx="0"/>
            <a:endCxn id="19" idx="2"/>
          </p:cNvCxnSpPr>
          <p:nvPr/>
        </p:nvCxnSpPr>
        <p:spPr>
          <a:xfrm rot="16200000" flipV="1">
            <a:off x="4343400" y="4697968"/>
            <a:ext cx="762000" cy="8382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20" idx="2"/>
            <a:endCxn id="29" idx="0"/>
          </p:cNvCxnSpPr>
          <p:nvPr/>
        </p:nvCxnSpPr>
        <p:spPr>
          <a:xfrm rot="16200000" flipH="1">
            <a:off x="5410200" y="4164568"/>
            <a:ext cx="762000" cy="1905000"/>
          </a:xfrm>
          <a:prstGeom prst="line">
            <a:avLst/>
          </a:prstGeom>
          <a:ln w="38100" cmpd="sng">
            <a:gradFill flip="none" rotWithShape="1">
              <a:gsLst>
                <a:gs pos="0">
                  <a:srgbClr val="00B050"/>
                </a:gs>
                <a:gs pos="50000">
                  <a:schemeClr val="accent6"/>
                </a:gs>
                <a:gs pos="100000">
                  <a:srgbClr val="7030A0"/>
                </a:gs>
              </a:gsLst>
              <a:lin ang="135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0" y="2057400"/>
            <a:ext cx="2438400" cy="2743200"/>
          </a:xfrm>
          <a:prstGeom prst="wedgeRoundRectCallout">
            <a:avLst>
              <a:gd name="adj1" fmla="val -20228"/>
              <a:gd name="adj2" fmla="val 50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Test cluster machines</a:t>
            </a:r>
          </a:p>
          <a:p>
            <a:endParaRPr lang="en-US" dirty="0"/>
          </a:p>
          <a:p>
            <a:r>
              <a:rPr lang="en-US" dirty="0" smtClean="0"/>
              <a:t>Absolutely no Internet access</a:t>
            </a:r>
          </a:p>
          <a:p>
            <a:endParaRPr lang="en-US" dirty="0"/>
          </a:p>
          <a:p>
            <a:r>
              <a:rPr lang="en-US" dirty="0" smtClean="0"/>
              <a:t>Do communicate with </a:t>
            </a:r>
            <a:r>
              <a:rPr lang="en-US" dirty="0" err="1" smtClean="0"/>
              <a:t>WUS</a:t>
            </a:r>
            <a:r>
              <a:rPr lang="en-US" dirty="0" smtClean="0"/>
              <a:t> VM in VM Host Mgmt node</a:t>
            </a:r>
          </a:p>
        </p:txBody>
      </p:sp>
      <p:sp>
        <p:nvSpPr>
          <p:cNvPr id="40" name="Rounded Rectangular Callout 39"/>
          <p:cNvSpPr/>
          <p:nvPr/>
        </p:nvSpPr>
        <p:spPr>
          <a:xfrm flipH="1">
            <a:off x="6248400" y="1447800"/>
            <a:ext cx="2438400" cy="1981200"/>
          </a:xfrm>
          <a:prstGeom prst="wedgeRoundRectCallout">
            <a:avLst>
              <a:gd name="adj1" fmla="val -21785"/>
              <a:gd name="adj2" fmla="val 50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Virus testing runs on this network</a:t>
            </a:r>
          </a:p>
          <a:p>
            <a:endParaRPr lang="en-US" sz="1600" dirty="0"/>
          </a:p>
          <a:p>
            <a:r>
              <a:rPr lang="en-US" sz="1600" dirty="0" smtClean="0"/>
              <a:t>VM Host Management node VMs have strict firewalls at OS level to prevent compromise</a:t>
            </a:r>
            <a:endParaRPr lang="en-US" sz="1600" dirty="0"/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2590803" y="1828802"/>
            <a:ext cx="1257143" cy="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/>
          <p:cNvSpPr txBox="1"/>
          <p:nvPr/>
        </p:nvSpPr>
        <p:spPr>
          <a:xfrm>
            <a:off x="152400" y="1640680"/>
            <a:ext cx="2438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Remote User Computer</a:t>
            </a:r>
            <a:endParaRPr lang="en-US" dirty="0"/>
          </a:p>
        </p:txBody>
      </p:sp>
      <p:grpSp>
        <p:nvGrpSpPr>
          <p:cNvPr id="5" name="Group 6"/>
          <p:cNvGrpSpPr/>
          <p:nvPr/>
        </p:nvGrpSpPr>
        <p:grpSpPr>
          <a:xfrm>
            <a:off x="3798094" y="1447800"/>
            <a:ext cx="1547813" cy="760363"/>
            <a:chOff x="6477000" y="1981200"/>
            <a:chExt cx="1547813" cy="760363"/>
          </a:xfrm>
        </p:grpSpPr>
        <p:pic>
          <p:nvPicPr>
            <p:cNvPr id="1027" name="Picture 3" descr="C:\Users\rbeede\Downloads\clou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7000" y="1981200"/>
              <a:ext cx="1547813" cy="760363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781800" y="2069068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Internet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7162800" y="3456092"/>
            <a:ext cx="1905000" cy="2123658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VLAN1</a:t>
            </a:r>
            <a:r>
              <a:rPr lang="en-US" sz="1200" dirty="0" smtClean="0"/>
              <a:t> - (default)</a:t>
            </a:r>
          </a:p>
          <a:p>
            <a:r>
              <a:rPr lang="en-US" sz="1200" dirty="0" smtClean="0"/>
              <a:t>     No networks/connection</a:t>
            </a:r>
          </a:p>
          <a:p>
            <a:endParaRPr lang="en-US" sz="1200" dirty="0" smtClean="0"/>
          </a:p>
          <a:p>
            <a:r>
              <a:rPr lang="en-US" sz="1200" dirty="0" err="1" smtClean="0">
                <a:solidFill>
                  <a:schemeClr val="accent6"/>
                </a:solidFill>
              </a:rPr>
              <a:t>VLAN3</a:t>
            </a:r>
            <a:r>
              <a:rPr lang="en-US" sz="1200" dirty="0" smtClean="0">
                <a:solidFill>
                  <a:schemeClr val="accent6"/>
                </a:solidFill>
              </a:rPr>
              <a:t> - 172.16.0.0/24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</a:t>
            </a:r>
            <a:r>
              <a:rPr lang="en-US" sz="1200" dirty="0" smtClean="0">
                <a:solidFill>
                  <a:schemeClr val="accent6"/>
                </a:solidFill>
              </a:rPr>
              <a:t>    Management, </a:t>
            </a:r>
            <a:r>
              <a:rPr lang="en-US" sz="1200" dirty="0" err="1" smtClean="0">
                <a:solidFill>
                  <a:schemeClr val="accent6"/>
                </a:solidFill>
              </a:rPr>
              <a:t>VPN</a:t>
            </a:r>
            <a:endParaRPr lang="en-US" sz="1200" dirty="0" smtClean="0">
              <a:solidFill>
                <a:schemeClr val="accent6"/>
              </a:solidFill>
            </a:endParaRP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00B050"/>
                </a:solidFill>
              </a:rPr>
              <a:t>VLAN5</a:t>
            </a:r>
            <a:r>
              <a:rPr lang="en-US" sz="1200" dirty="0" smtClean="0">
                <a:solidFill>
                  <a:srgbClr val="00B050"/>
                </a:solidFill>
              </a:rPr>
              <a:t> - 10.0.0.0/29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NAT/Internet</a:t>
            </a: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7030A0"/>
                </a:solidFill>
              </a:rPr>
              <a:t>VLAN100</a:t>
            </a:r>
            <a:r>
              <a:rPr lang="en-US" sz="1200" dirty="0" smtClean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- 192.168.0.0/21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    Test </a:t>
            </a:r>
            <a:r>
              <a:rPr lang="en-US" sz="1200" dirty="0" err="1" smtClean="0">
                <a:solidFill>
                  <a:srgbClr val="7030A0"/>
                </a:solidFill>
              </a:rPr>
              <a:t>VMs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VPN</a:t>
            </a:r>
            <a:r>
              <a:rPr lang="en-US" dirty="0" smtClean="0"/>
              <a:t>/Firewall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62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5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cxnSp>
        <p:nvCxnSpPr>
          <p:cNvPr id="45" name="Straight Connector 44"/>
          <p:cNvCxnSpPr>
            <a:endCxn id="50" idx="0"/>
          </p:cNvCxnSpPr>
          <p:nvPr/>
        </p:nvCxnSpPr>
        <p:spPr>
          <a:xfrm rot="5400000">
            <a:off x="4291012" y="2338388"/>
            <a:ext cx="561976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51"/>
          <p:cNvGrpSpPr/>
          <p:nvPr/>
        </p:nvGrpSpPr>
        <p:grpSpPr>
          <a:xfrm>
            <a:off x="3352800" y="2619376"/>
            <a:ext cx="2438400" cy="1102756"/>
            <a:chOff x="3352800" y="2619376"/>
            <a:chExt cx="2438400" cy="1102756"/>
          </a:xfrm>
        </p:grpSpPr>
        <p:sp>
          <p:nvSpPr>
            <p:cNvPr id="42" name="TextBox 41"/>
            <p:cNvSpPr txBox="1"/>
            <p:nvPr/>
          </p:nvSpPr>
          <p:spPr>
            <a:xfrm>
              <a:off x="3352800" y="2983468"/>
              <a:ext cx="2438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VPN</a:t>
              </a:r>
              <a:r>
                <a:rPr lang="en-US" dirty="0" smtClean="0"/>
                <a:t>/Firewall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29100" y="2619376"/>
              <a:ext cx="685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WAN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81600" y="33528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LAN</a:t>
              </a:r>
              <a:endParaRPr lang="en-US" dirty="0"/>
            </a:p>
          </p:txBody>
        </p:sp>
      </p:grpSp>
      <p:sp>
        <p:nvSpPr>
          <p:cNvPr id="62" name="Freeform 61"/>
          <p:cNvSpPr/>
          <p:nvPr/>
        </p:nvSpPr>
        <p:spPr>
          <a:xfrm>
            <a:off x="5793581" y="3414713"/>
            <a:ext cx="1164431" cy="1150143"/>
          </a:xfrm>
          <a:custGeom>
            <a:avLst/>
            <a:gdLst>
              <a:gd name="connsiteX0" fmla="*/ 0 w 1164431"/>
              <a:gd name="connsiteY0" fmla="*/ 135731 h 1150143"/>
              <a:gd name="connsiteX1" fmla="*/ 964407 w 1164431"/>
              <a:gd name="connsiteY1" fmla="*/ 135731 h 1150143"/>
              <a:gd name="connsiteX2" fmla="*/ 1150144 w 1164431"/>
              <a:gd name="connsiteY2" fmla="*/ 950118 h 1150143"/>
              <a:gd name="connsiteX3" fmla="*/ 878682 w 1164431"/>
              <a:gd name="connsiteY3" fmla="*/ 1150143 h 115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431" h="1150143">
                <a:moveTo>
                  <a:pt x="0" y="135731"/>
                </a:moveTo>
                <a:cubicBezTo>
                  <a:pt x="386358" y="67865"/>
                  <a:pt x="772716" y="0"/>
                  <a:pt x="964407" y="135731"/>
                </a:cubicBezTo>
                <a:cubicBezTo>
                  <a:pt x="1156098" y="271462"/>
                  <a:pt x="1164431" y="781049"/>
                  <a:pt x="1150144" y="950118"/>
                </a:cubicBezTo>
                <a:cubicBezTo>
                  <a:pt x="1135857" y="1119187"/>
                  <a:pt x="913210" y="1112043"/>
                  <a:pt x="878682" y="1150143"/>
                </a:cubicBezTo>
              </a:path>
            </a:pathLst>
          </a:custGeom>
          <a:ln w="25400">
            <a:gradFill>
              <a:gsLst>
                <a:gs pos="0">
                  <a:srgbClr val="00B050"/>
                </a:gs>
                <a:gs pos="50000">
                  <a:schemeClr val="accent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19800" y="5498068"/>
            <a:ext cx="14478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 Management</a:t>
            </a:r>
          </a:p>
        </p:txBody>
      </p:sp>
      <p:grpSp>
        <p:nvGrpSpPr>
          <p:cNvPr id="4" name="Group 23"/>
          <p:cNvGrpSpPr/>
          <p:nvPr/>
        </p:nvGrpSpPr>
        <p:grpSpPr>
          <a:xfrm>
            <a:off x="2476500" y="3985736"/>
            <a:ext cx="4191000" cy="750332"/>
            <a:chOff x="2209800" y="3897868"/>
            <a:chExt cx="4191000" cy="750332"/>
          </a:xfrm>
        </p:grpSpPr>
        <p:sp>
          <p:nvSpPr>
            <p:cNvPr id="8" name="TextBox 7"/>
            <p:cNvSpPr txBox="1"/>
            <p:nvPr/>
          </p:nvSpPr>
          <p:spPr>
            <a:xfrm>
              <a:off x="2209800" y="3897868"/>
              <a:ext cx="4191000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Switch (</a:t>
              </a:r>
              <a:r>
                <a:rPr lang="en-US" dirty="0" err="1" smtClean="0"/>
                <a:t>VLAN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9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3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0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43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048000" y="144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VPN</a:t>
            </a:r>
            <a:endParaRPr lang="en-US" dirty="0"/>
          </a:p>
        </p:txBody>
      </p:sp>
      <p:pic>
        <p:nvPicPr>
          <p:cNvPr id="1028" name="Picture 4" descr="C:\Users\rbeede\Downloads\secure_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524000"/>
            <a:ext cx="228599" cy="233562"/>
          </a:xfrm>
          <a:prstGeom prst="rect">
            <a:avLst/>
          </a:prstGeom>
          <a:noFill/>
        </p:spPr>
      </p:pic>
      <p:cxnSp>
        <p:nvCxnSpPr>
          <p:cNvPr id="99" name="Straight Connector 98"/>
          <p:cNvCxnSpPr>
            <a:stCxn id="25" idx="0"/>
            <a:endCxn id="9" idx="2"/>
          </p:cNvCxnSpPr>
          <p:nvPr/>
        </p:nvCxnSpPr>
        <p:spPr>
          <a:xfrm rot="5400000" flipH="1" flipV="1">
            <a:off x="1828800" y="4621768"/>
            <a:ext cx="762000" cy="990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6" idx="0"/>
            <a:endCxn id="17" idx="2"/>
          </p:cNvCxnSpPr>
          <p:nvPr/>
        </p:nvCxnSpPr>
        <p:spPr>
          <a:xfrm rot="5400000" flipH="1" flipV="1">
            <a:off x="2667000" y="4926568"/>
            <a:ext cx="762000" cy="3810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7" idx="0"/>
            <a:endCxn id="18" idx="2"/>
          </p:cNvCxnSpPr>
          <p:nvPr/>
        </p:nvCxnSpPr>
        <p:spPr>
          <a:xfrm rot="16200000" flipV="1">
            <a:off x="3505200" y="5002768"/>
            <a:ext cx="762000" cy="228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8" idx="0"/>
            <a:endCxn id="19" idx="2"/>
          </p:cNvCxnSpPr>
          <p:nvPr/>
        </p:nvCxnSpPr>
        <p:spPr>
          <a:xfrm rot="16200000" flipV="1">
            <a:off x="4343400" y="4697968"/>
            <a:ext cx="762000" cy="8382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20" idx="2"/>
            <a:endCxn id="29" idx="0"/>
          </p:cNvCxnSpPr>
          <p:nvPr/>
        </p:nvCxnSpPr>
        <p:spPr>
          <a:xfrm rot="16200000" flipH="1">
            <a:off x="5410200" y="4164568"/>
            <a:ext cx="762000" cy="1905000"/>
          </a:xfrm>
          <a:prstGeom prst="line">
            <a:avLst/>
          </a:prstGeom>
          <a:ln w="38100" cmpd="sng">
            <a:gradFill flip="none" rotWithShape="1">
              <a:gsLst>
                <a:gs pos="0">
                  <a:srgbClr val="00B050"/>
                </a:gs>
                <a:gs pos="50000">
                  <a:schemeClr val="accent6"/>
                </a:gs>
                <a:gs pos="100000">
                  <a:srgbClr val="7030A0"/>
                </a:gs>
              </a:gsLst>
              <a:lin ang="135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76200" y="2057400"/>
            <a:ext cx="2362200" cy="2743200"/>
          </a:xfrm>
          <a:prstGeom prst="wedgeRoundRectCallout">
            <a:avLst>
              <a:gd name="adj1" fmla="val -20228"/>
              <a:gd name="adj2" fmla="val 50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 public IPv4 Internet address</a:t>
            </a:r>
          </a:p>
          <a:p>
            <a:endParaRPr lang="en-US" dirty="0" smtClean="0"/>
          </a:p>
          <a:p>
            <a:r>
              <a:rPr lang="en-US" dirty="0" smtClean="0"/>
              <a:t>Provides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Firewall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VPN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NAT</a:t>
            </a:r>
          </a:p>
        </p:txBody>
      </p:sp>
      <p:sp>
        <p:nvSpPr>
          <p:cNvPr id="40" name="Rounded Rectangular Callout 39"/>
          <p:cNvSpPr/>
          <p:nvPr/>
        </p:nvSpPr>
        <p:spPr>
          <a:xfrm flipH="1">
            <a:off x="6248400" y="1447800"/>
            <a:ext cx="2438400" cy="1981200"/>
          </a:xfrm>
          <a:prstGeom prst="wedgeRoundRectCallout">
            <a:avLst>
              <a:gd name="adj1" fmla="val -21785"/>
              <a:gd name="adj2" fmla="val 50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Incoming Rules: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VPN</a:t>
            </a:r>
            <a:r>
              <a:rPr lang="en-US" sz="1600" dirty="0" smtClean="0"/>
              <a:t> Connection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NAT Internet originated</a:t>
            </a:r>
          </a:p>
          <a:p>
            <a:pPr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Outgoing: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VPN</a:t>
            </a:r>
            <a:r>
              <a:rPr lang="en-US" sz="1600" dirty="0" smtClean="0"/>
              <a:t> from incoming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NAT to MS </a:t>
            </a:r>
            <a:r>
              <a:rPr lang="en-US" sz="1600" dirty="0" err="1" smtClean="0"/>
              <a:t>WUS</a:t>
            </a:r>
            <a:r>
              <a:rPr lang="en-US" sz="1600" dirty="0" smtClean="0"/>
              <a:t> only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2590803" y="1828802"/>
            <a:ext cx="1257143" cy="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/>
          <p:cNvSpPr txBox="1"/>
          <p:nvPr/>
        </p:nvSpPr>
        <p:spPr>
          <a:xfrm>
            <a:off x="152400" y="1640680"/>
            <a:ext cx="2438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Remote User Computer</a:t>
            </a:r>
            <a:endParaRPr lang="en-US" dirty="0"/>
          </a:p>
        </p:txBody>
      </p:sp>
      <p:grpSp>
        <p:nvGrpSpPr>
          <p:cNvPr id="5" name="Group 6"/>
          <p:cNvGrpSpPr/>
          <p:nvPr/>
        </p:nvGrpSpPr>
        <p:grpSpPr>
          <a:xfrm>
            <a:off x="3798094" y="1447800"/>
            <a:ext cx="1547813" cy="760363"/>
            <a:chOff x="6477000" y="1981200"/>
            <a:chExt cx="1547813" cy="760363"/>
          </a:xfrm>
        </p:grpSpPr>
        <p:pic>
          <p:nvPicPr>
            <p:cNvPr id="1027" name="Picture 3" descr="C:\Users\rbeede\Downloads\clou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7000" y="1981200"/>
              <a:ext cx="1547813" cy="760363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781800" y="2069068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Internet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7162800" y="3456092"/>
            <a:ext cx="1905000" cy="2123658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VLAN1</a:t>
            </a:r>
            <a:r>
              <a:rPr lang="en-US" sz="1200" dirty="0" smtClean="0"/>
              <a:t> - (default)</a:t>
            </a:r>
          </a:p>
          <a:p>
            <a:r>
              <a:rPr lang="en-US" sz="1200" dirty="0" smtClean="0"/>
              <a:t>     No networks/connection</a:t>
            </a:r>
          </a:p>
          <a:p>
            <a:endParaRPr lang="en-US" sz="1200" dirty="0" smtClean="0"/>
          </a:p>
          <a:p>
            <a:r>
              <a:rPr lang="en-US" sz="1200" dirty="0" err="1" smtClean="0">
                <a:solidFill>
                  <a:schemeClr val="accent6"/>
                </a:solidFill>
              </a:rPr>
              <a:t>VLAN3</a:t>
            </a:r>
            <a:r>
              <a:rPr lang="en-US" sz="1200" dirty="0" smtClean="0">
                <a:solidFill>
                  <a:schemeClr val="accent6"/>
                </a:solidFill>
              </a:rPr>
              <a:t> - 172.16.0.0/24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</a:t>
            </a:r>
            <a:r>
              <a:rPr lang="en-US" sz="1200" dirty="0" smtClean="0">
                <a:solidFill>
                  <a:schemeClr val="accent6"/>
                </a:solidFill>
              </a:rPr>
              <a:t>    Management, </a:t>
            </a:r>
            <a:r>
              <a:rPr lang="en-US" sz="1200" dirty="0" err="1" smtClean="0">
                <a:solidFill>
                  <a:schemeClr val="accent6"/>
                </a:solidFill>
              </a:rPr>
              <a:t>VPN</a:t>
            </a:r>
            <a:endParaRPr lang="en-US" sz="1200" dirty="0" smtClean="0">
              <a:solidFill>
                <a:schemeClr val="accent6"/>
              </a:solidFill>
            </a:endParaRP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00B050"/>
                </a:solidFill>
              </a:rPr>
              <a:t>VLAN5</a:t>
            </a:r>
            <a:r>
              <a:rPr lang="en-US" sz="1200" dirty="0" smtClean="0">
                <a:solidFill>
                  <a:srgbClr val="00B050"/>
                </a:solidFill>
              </a:rPr>
              <a:t> - 10.0.0.0/29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NAT/Internet</a:t>
            </a: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7030A0"/>
                </a:solidFill>
              </a:rPr>
              <a:t>VLAN100</a:t>
            </a:r>
            <a:r>
              <a:rPr lang="en-US" sz="1200" dirty="0" smtClean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- 192.168.0.0/21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    Test </a:t>
            </a:r>
            <a:r>
              <a:rPr lang="en-US" sz="1200" dirty="0" err="1" smtClean="0">
                <a:solidFill>
                  <a:srgbClr val="7030A0"/>
                </a:solidFill>
              </a:rPr>
              <a:t>VMs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LAN – </a:t>
            </a:r>
            <a:r>
              <a:rPr lang="en-US" dirty="0" smtClean="0">
                <a:solidFill>
                  <a:srgbClr val="00B050"/>
                </a:solidFill>
              </a:rPr>
              <a:t>(Green) 10.0.0.0/29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62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5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5498068"/>
            <a:ext cx="9906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cxnSp>
        <p:nvCxnSpPr>
          <p:cNvPr id="45" name="Straight Connector 44"/>
          <p:cNvCxnSpPr>
            <a:endCxn id="50" idx="0"/>
          </p:cNvCxnSpPr>
          <p:nvPr/>
        </p:nvCxnSpPr>
        <p:spPr>
          <a:xfrm rot="5400000">
            <a:off x="4291012" y="2338388"/>
            <a:ext cx="561976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51"/>
          <p:cNvGrpSpPr/>
          <p:nvPr/>
        </p:nvGrpSpPr>
        <p:grpSpPr>
          <a:xfrm>
            <a:off x="3352800" y="2619376"/>
            <a:ext cx="2438400" cy="1102756"/>
            <a:chOff x="3352800" y="2619376"/>
            <a:chExt cx="2438400" cy="1102756"/>
          </a:xfrm>
        </p:grpSpPr>
        <p:sp>
          <p:nvSpPr>
            <p:cNvPr id="42" name="TextBox 41"/>
            <p:cNvSpPr txBox="1"/>
            <p:nvPr/>
          </p:nvSpPr>
          <p:spPr>
            <a:xfrm>
              <a:off x="3352800" y="2983468"/>
              <a:ext cx="2438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VPN</a:t>
              </a:r>
              <a:r>
                <a:rPr lang="en-US" dirty="0" smtClean="0"/>
                <a:t>/Firewall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29100" y="2619376"/>
              <a:ext cx="685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WAN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81600" y="33528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LAN</a:t>
              </a:r>
              <a:endParaRPr lang="en-US" dirty="0"/>
            </a:p>
          </p:txBody>
        </p:sp>
      </p:grpSp>
      <p:sp>
        <p:nvSpPr>
          <p:cNvPr id="62" name="Freeform 61"/>
          <p:cNvSpPr/>
          <p:nvPr/>
        </p:nvSpPr>
        <p:spPr>
          <a:xfrm>
            <a:off x="5793581" y="3414713"/>
            <a:ext cx="1164431" cy="1150143"/>
          </a:xfrm>
          <a:custGeom>
            <a:avLst/>
            <a:gdLst>
              <a:gd name="connsiteX0" fmla="*/ 0 w 1164431"/>
              <a:gd name="connsiteY0" fmla="*/ 135731 h 1150143"/>
              <a:gd name="connsiteX1" fmla="*/ 964407 w 1164431"/>
              <a:gd name="connsiteY1" fmla="*/ 135731 h 1150143"/>
              <a:gd name="connsiteX2" fmla="*/ 1150144 w 1164431"/>
              <a:gd name="connsiteY2" fmla="*/ 950118 h 1150143"/>
              <a:gd name="connsiteX3" fmla="*/ 878682 w 1164431"/>
              <a:gd name="connsiteY3" fmla="*/ 1150143 h 115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431" h="1150143">
                <a:moveTo>
                  <a:pt x="0" y="135731"/>
                </a:moveTo>
                <a:cubicBezTo>
                  <a:pt x="386358" y="67865"/>
                  <a:pt x="772716" y="0"/>
                  <a:pt x="964407" y="135731"/>
                </a:cubicBezTo>
                <a:cubicBezTo>
                  <a:pt x="1156098" y="271462"/>
                  <a:pt x="1164431" y="781049"/>
                  <a:pt x="1150144" y="950118"/>
                </a:cubicBezTo>
                <a:cubicBezTo>
                  <a:pt x="1135857" y="1119187"/>
                  <a:pt x="913210" y="1112043"/>
                  <a:pt x="878682" y="1150143"/>
                </a:cubicBezTo>
              </a:path>
            </a:pathLst>
          </a:custGeom>
          <a:ln w="25400">
            <a:gradFill>
              <a:gsLst>
                <a:gs pos="0">
                  <a:srgbClr val="00B050"/>
                </a:gs>
                <a:gs pos="50000">
                  <a:schemeClr val="accent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19800" y="5498068"/>
            <a:ext cx="1447800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 Management</a:t>
            </a:r>
          </a:p>
        </p:txBody>
      </p:sp>
      <p:grpSp>
        <p:nvGrpSpPr>
          <p:cNvPr id="4" name="Group 23"/>
          <p:cNvGrpSpPr/>
          <p:nvPr/>
        </p:nvGrpSpPr>
        <p:grpSpPr>
          <a:xfrm>
            <a:off x="2476500" y="3985736"/>
            <a:ext cx="4191000" cy="750332"/>
            <a:chOff x="2209800" y="3897868"/>
            <a:chExt cx="4191000" cy="750332"/>
          </a:xfrm>
        </p:grpSpPr>
        <p:sp>
          <p:nvSpPr>
            <p:cNvPr id="8" name="TextBox 7"/>
            <p:cNvSpPr txBox="1"/>
            <p:nvPr/>
          </p:nvSpPr>
          <p:spPr>
            <a:xfrm>
              <a:off x="2209800" y="3897868"/>
              <a:ext cx="4191000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Switch (</a:t>
              </a:r>
              <a:r>
                <a:rPr lang="en-US" dirty="0" err="1" smtClean="0"/>
                <a:t>VLAN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9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3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0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43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048000" y="144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VPN</a:t>
            </a:r>
            <a:endParaRPr lang="en-US" dirty="0"/>
          </a:p>
        </p:txBody>
      </p:sp>
      <p:pic>
        <p:nvPicPr>
          <p:cNvPr id="1028" name="Picture 4" descr="C:\Users\rbeede\Downloads\secure_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524000"/>
            <a:ext cx="228599" cy="233562"/>
          </a:xfrm>
          <a:prstGeom prst="rect">
            <a:avLst/>
          </a:prstGeom>
          <a:noFill/>
        </p:spPr>
      </p:pic>
      <p:cxnSp>
        <p:nvCxnSpPr>
          <p:cNvPr id="99" name="Straight Connector 98"/>
          <p:cNvCxnSpPr>
            <a:stCxn id="25" idx="0"/>
            <a:endCxn id="9" idx="2"/>
          </p:cNvCxnSpPr>
          <p:nvPr/>
        </p:nvCxnSpPr>
        <p:spPr>
          <a:xfrm rot="5400000" flipH="1" flipV="1">
            <a:off x="1828800" y="4621768"/>
            <a:ext cx="762000" cy="990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6" idx="0"/>
            <a:endCxn id="17" idx="2"/>
          </p:cNvCxnSpPr>
          <p:nvPr/>
        </p:nvCxnSpPr>
        <p:spPr>
          <a:xfrm rot="5400000" flipH="1" flipV="1">
            <a:off x="2667000" y="4926568"/>
            <a:ext cx="762000" cy="3810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7" idx="0"/>
            <a:endCxn id="18" idx="2"/>
          </p:cNvCxnSpPr>
          <p:nvPr/>
        </p:nvCxnSpPr>
        <p:spPr>
          <a:xfrm rot="16200000" flipV="1">
            <a:off x="3505200" y="5002768"/>
            <a:ext cx="762000" cy="228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8" idx="0"/>
            <a:endCxn id="19" idx="2"/>
          </p:cNvCxnSpPr>
          <p:nvPr/>
        </p:nvCxnSpPr>
        <p:spPr>
          <a:xfrm rot="16200000" flipV="1">
            <a:off x="4343400" y="4697968"/>
            <a:ext cx="762000" cy="8382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20" idx="2"/>
            <a:endCxn id="29" idx="0"/>
          </p:cNvCxnSpPr>
          <p:nvPr/>
        </p:nvCxnSpPr>
        <p:spPr>
          <a:xfrm rot="16200000" flipH="1">
            <a:off x="5410200" y="4164568"/>
            <a:ext cx="762000" cy="1905000"/>
          </a:xfrm>
          <a:prstGeom prst="line">
            <a:avLst/>
          </a:prstGeom>
          <a:ln w="38100" cmpd="sng">
            <a:gradFill flip="none" rotWithShape="1">
              <a:gsLst>
                <a:gs pos="0">
                  <a:srgbClr val="00B050"/>
                </a:gs>
                <a:gs pos="50000">
                  <a:schemeClr val="accent6"/>
                </a:gs>
                <a:gs pos="100000">
                  <a:srgbClr val="7030A0"/>
                </a:gs>
              </a:gsLst>
              <a:lin ang="135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76200" y="2057400"/>
            <a:ext cx="2362200" cy="2743200"/>
          </a:xfrm>
          <a:prstGeom prst="wedgeRoundRectCallout">
            <a:avLst>
              <a:gd name="adj1" fmla="val -20228"/>
              <a:gd name="adj2" fmla="val 50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Nodes: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Remote User (</a:t>
            </a:r>
            <a:r>
              <a:rPr lang="en-US" dirty="0" err="1" smtClean="0"/>
              <a:t>VPN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WUS</a:t>
            </a:r>
            <a:r>
              <a:rPr lang="en-US" dirty="0" smtClean="0"/>
              <a:t> (VM Host Management)</a:t>
            </a:r>
          </a:p>
        </p:txBody>
      </p:sp>
      <p:sp>
        <p:nvSpPr>
          <p:cNvPr id="40" name="Rounded Rectangular Callout 39"/>
          <p:cNvSpPr/>
          <p:nvPr/>
        </p:nvSpPr>
        <p:spPr>
          <a:xfrm flipH="1">
            <a:off x="6248400" y="1447800"/>
            <a:ext cx="2438400" cy="1981200"/>
          </a:xfrm>
          <a:prstGeom prst="wedgeRoundRectCallout">
            <a:avLst>
              <a:gd name="adj1" fmla="val -21785"/>
              <a:gd name="adj2" fmla="val 50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See </a:t>
            </a:r>
            <a:r>
              <a:rPr lang="en-US" sz="1600" dirty="0" err="1" smtClean="0"/>
              <a:t>VPN</a:t>
            </a:r>
            <a:r>
              <a:rPr lang="en-US" sz="1600" dirty="0" smtClean="0"/>
              <a:t>/Firewall slide for rules</a:t>
            </a:r>
          </a:p>
          <a:p>
            <a:endParaRPr lang="en-US" sz="1600" dirty="0"/>
          </a:p>
          <a:p>
            <a:r>
              <a:rPr lang="en-US" sz="1600" dirty="0" smtClean="0"/>
              <a:t>Limited Internet</a:t>
            </a:r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2590803" y="1828802"/>
            <a:ext cx="1257143" cy="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/>
          <p:cNvSpPr txBox="1"/>
          <p:nvPr/>
        </p:nvSpPr>
        <p:spPr>
          <a:xfrm>
            <a:off x="152400" y="1640680"/>
            <a:ext cx="2438400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Remote User Computer</a:t>
            </a:r>
            <a:endParaRPr lang="en-US" dirty="0"/>
          </a:p>
        </p:txBody>
      </p:sp>
      <p:grpSp>
        <p:nvGrpSpPr>
          <p:cNvPr id="5" name="Group 6"/>
          <p:cNvGrpSpPr/>
          <p:nvPr/>
        </p:nvGrpSpPr>
        <p:grpSpPr>
          <a:xfrm>
            <a:off x="3798094" y="1447800"/>
            <a:ext cx="1547813" cy="760363"/>
            <a:chOff x="6477000" y="1981200"/>
            <a:chExt cx="1547813" cy="760363"/>
          </a:xfrm>
        </p:grpSpPr>
        <p:pic>
          <p:nvPicPr>
            <p:cNvPr id="1027" name="Picture 3" descr="C:\Users\rbeede\Downloads\clou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7000" y="1981200"/>
              <a:ext cx="1547813" cy="760363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781800" y="2069068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Internet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7162800" y="3456092"/>
            <a:ext cx="1905000" cy="2123658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VLAN1</a:t>
            </a:r>
            <a:r>
              <a:rPr lang="en-US" sz="1200" dirty="0" smtClean="0"/>
              <a:t> - (default)</a:t>
            </a:r>
          </a:p>
          <a:p>
            <a:r>
              <a:rPr lang="en-US" sz="1200" dirty="0" smtClean="0"/>
              <a:t>     No networks/connection</a:t>
            </a:r>
          </a:p>
          <a:p>
            <a:endParaRPr lang="en-US" sz="1200" dirty="0" smtClean="0"/>
          </a:p>
          <a:p>
            <a:r>
              <a:rPr lang="en-US" sz="1200" dirty="0" err="1" smtClean="0">
                <a:solidFill>
                  <a:schemeClr val="accent6"/>
                </a:solidFill>
              </a:rPr>
              <a:t>VLAN3</a:t>
            </a:r>
            <a:r>
              <a:rPr lang="en-US" sz="1200" dirty="0" smtClean="0">
                <a:solidFill>
                  <a:schemeClr val="accent6"/>
                </a:solidFill>
              </a:rPr>
              <a:t> - 172.16.0.0/24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 </a:t>
            </a:r>
            <a:r>
              <a:rPr lang="en-US" sz="1200" dirty="0" smtClean="0">
                <a:solidFill>
                  <a:schemeClr val="accent6"/>
                </a:solidFill>
              </a:rPr>
              <a:t>    Management, </a:t>
            </a:r>
            <a:r>
              <a:rPr lang="en-US" sz="1200" dirty="0" err="1" smtClean="0">
                <a:solidFill>
                  <a:schemeClr val="accent6"/>
                </a:solidFill>
              </a:rPr>
              <a:t>VPN</a:t>
            </a:r>
            <a:endParaRPr lang="en-US" sz="1200" dirty="0" smtClean="0">
              <a:solidFill>
                <a:schemeClr val="accent6"/>
              </a:solidFill>
            </a:endParaRP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00B050"/>
                </a:solidFill>
              </a:rPr>
              <a:t>VLAN5</a:t>
            </a:r>
            <a:r>
              <a:rPr lang="en-US" sz="1200" dirty="0" smtClean="0">
                <a:solidFill>
                  <a:srgbClr val="00B050"/>
                </a:solidFill>
              </a:rPr>
              <a:t> - 10.0.0.0/29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NAT/Internet</a:t>
            </a:r>
          </a:p>
          <a:p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err="1" smtClean="0">
                <a:solidFill>
                  <a:srgbClr val="7030A0"/>
                </a:solidFill>
              </a:rPr>
              <a:t>VLAN100</a:t>
            </a:r>
            <a:r>
              <a:rPr lang="en-US" sz="1200" dirty="0" smtClean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- 192.168.0.0/21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    Test </a:t>
            </a:r>
            <a:r>
              <a:rPr lang="en-US" sz="1200" dirty="0" err="1" smtClean="0">
                <a:solidFill>
                  <a:srgbClr val="7030A0"/>
                </a:solidFill>
              </a:rPr>
              <a:t>VMs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LAN – </a:t>
            </a:r>
            <a:r>
              <a:rPr lang="en-US" dirty="0" smtClean="0">
                <a:solidFill>
                  <a:srgbClr val="7030A0"/>
                </a:solidFill>
              </a:rPr>
              <a:t>(Purple) 192.168.0.0/21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5498068"/>
            <a:ext cx="990600" cy="369332"/>
          </a:xfrm>
          <a:prstGeom prst="rect">
            <a:avLst/>
          </a:prstGeom>
          <a:solidFill>
            <a:srgbClr val="7030A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62200" y="5498068"/>
            <a:ext cx="990600" cy="369332"/>
          </a:xfrm>
          <a:prstGeom prst="rect">
            <a:avLst/>
          </a:prstGeom>
          <a:solidFill>
            <a:srgbClr val="7030A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5200" y="5498068"/>
            <a:ext cx="990600" cy="369332"/>
          </a:xfrm>
          <a:prstGeom prst="rect">
            <a:avLst/>
          </a:prstGeom>
          <a:solidFill>
            <a:srgbClr val="7030A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48200" y="5498068"/>
            <a:ext cx="990600" cy="369332"/>
          </a:xfrm>
          <a:prstGeom prst="rect">
            <a:avLst/>
          </a:prstGeom>
          <a:solidFill>
            <a:srgbClr val="7030A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</a:t>
            </a:r>
          </a:p>
        </p:txBody>
      </p:sp>
      <p:cxnSp>
        <p:nvCxnSpPr>
          <p:cNvPr id="45" name="Straight Connector 44"/>
          <p:cNvCxnSpPr>
            <a:endCxn id="50" idx="0"/>
          </p:cNvCxnSpPr>
          <p:nvPr/>
        </p:nvCxnSpPr>
        <p:spPr>
          <a:xfrm rot="5400000">
            <a:off x="4291012" y="2338388"/>
            <a:ext cx="561976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51"/>
          <p:cNvGrpSpPr/>
          <p:nvPr/>
        </p:nvGrpSpPr>
        <p:grpSpPr>
          <a:xfrm>
            <a:off x="3352800" y="2619376"/>
            <a:ext cx="2438400" cy="1102756"/>
            <a:chOff x="3352800" y="2619376"/>
            <a:chExt cx="2438400" cy="1102756"/>
          </a:xfrm>
        </p:grpSpPr>
        <p:sp>
          <p:nvSpPr>
            <p:cNvPr id="42" name="TextBox 41"/>
            <p:cNvSpPr txBox="1"/>
            <p:nvPr/>
          </p:nvSpPr>
          <p:spPr>
            <a:xfrm>
              <a:off x="3352800" y="2983468"/>
              <a:ext cx="2438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VPN</a:t>
              </a:r>
              <a:r>
                <a:rPr lang="en-US" dirty="0" smtClean="0"/>
                <a:t>/Firewall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29100" y="2619376"/>
              <a:ext cx="685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WAN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81600" y="33528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LAN</a:t>
              </a:r>
              <a:endParaRPr lang="en-US" dirty="0"/>
            </a:p>
          </p:txBody>
        </p:sp>
      </p:grpSp>
      <p:sp>
        <p:nvSpPr>
          <p:cNvPr id="62" name="Freeform 61"/>
          <p:cNvSpPr/>
          <p:nvPr/>
        </p:nvSpPr>
        <p:spPr>
          <a:xfrm>
            <a:off x="5793581" y="3414713"/>
            <a:ext cx="1164431" cy="1150143"/>
          </a:xfrm>
          <a:custGeom>
            <a:avLst/>
            <a:gdLst>
              <a:gd name="connsiteX0" fmla="*/ 0 w 1164431"/>
              <a:gd name="connsiteY0" fmla="*/ 135731 h 1150143"/>
              <a:gd name="connsiteX1" fmla="*/ 964407 w 1164431"/>
              <a:gd name="connsiteY1" fmla="*/ 135731 h 1150143"/>
              <a:gd name="connsiteX2" fmla="*/ 1150144 w 1164431"/>
              <a:gd name="connsiteY2" fmla="*/ 950118 h 1150143"/>
              <a:gd name="connsiteX3" fmla="*/ 878682 w 1164431"/>
              <a:gd name="connsiteY3" fmla="*/ 1150143 h 115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431" h="1150143">
                <a:moveTo>
                  <a:pt x="0" y="135731"/>
                </a:moveTo>
                <a:cubicBezTo>
                  <a:pt x="386358" y="67865"/>
                  <a:pt x="772716" y="0"/>
                  <a:pt x="964407" y="135731"/>
                </a:cubicBezTo>
                <a:cubicBezTo>
                  <a:pt x="1156098" y="271462"/>
                  <a:pt x="1164431" y="781049"/>
                  <a:pt x="1150144" y="950118"/>
                </a:cubicBezTo>
                <a:cubicBezTo>
                  <a:pt x="1135857" y="1119187"/>
                  <a:pt x="913210" y="1112043"/>
                  <a:pt x="878682" y="1150143"/>
                </a:cubicBezTo>
              </a:path>
            </a:pathLst>
          </a:custGeom>
          <a:ln w="25400">
            <a:gradFill>
              <a:gsLst>
                <a:gs pos="0">
                  <a:srgbClr val="00B050"/>
                </a:gs>
                <a:gs pos="50000">
                  <a:schemeClr val="accent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19800" y="5498068"/>
            <a:ext cx="1447800" cy="646331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VM Host Management</a:t>
            </a:r>
          </a:p>
        </p:txBody>
      </p:sp>
      <p:grpSp>
        <p:nvGrpSpPr>
          <p:cNvPr id="4" name="Group 23"/>
          <p:cNvGrpSpPr/>
          <p:nvPr/>
        </p:nvGrpSpPr>
        <p:grpSpPr>
          <a:xfrm>
            <a:off x="2476500" y="3985736"/>
            <a:ext cx="4191000" cy="750332"/>
            <a:chOff x="2209800" y="3897868"/>
            <a:chExt cx="4191000" cy="750332"/>
          </a:xfrm>
        </p:grpSpPr>
        <p:sp>
          <p:nvSpPr>
            <p:cNvPr id="8" name="TextBox 7"/>
            <p:cNvSpPr txBox="1"/>
            <p:nvPr/>
          </p:nvSpPr>
          <p:spPr>
            <a:xfrm>
              <a:off x="2209800" y="3897868"/>
              <a:ext cx="4191000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Switch (</a:t>
              </a:r>
              <a:r>
                <a:rPr lang="en-US" dirty="0" err="1" smtClean="0"/>
                <a:t>VLAN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9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3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...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02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43600" y="4278868"/>
              <a:ext cx="4572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048000" y="144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VPN</a:t>
            </a:r>
            <a:endParaRPr lang="en-US" dirty="0"/>
          </a:p>
        </p:txBody>
      </p:sp>
      <p:pic>
        <p:nvPicPr>
          <p:cNvPr id="1028" name="Picture 4" descr="C:\Users\rbeede\Downloads\secure_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524000"/>
            <a:ext cx="228599" cy="233562"/>
          </a:xfrm>
          <a:prstGeom prst="rect">
            <a:avLst/>
          </a:prstGeom>
          <a:noFill/>
        </p:spPr>
      </p:pic>
      <p:cxnSp>
        <p:nvCxnSpPr>
          <p:cNvPr id="99" name="Straight Connector 98"/>
          <p:cNvCxnSpPr>
            <a:stCxn id="25" idx="0"/>
            <a:endCxn id="9" idx="2"/>
          </p:cNvCxnSpPr>
          <p:nvPr/>
        </p:nvCxnSpPr>
        <p:spPr>
          <a:xfrm rot="5400000" flipH="1" flipV="1">
            <a:off x="1828800" y="4621768"/>
            <a:ext cx="762000" cy="990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6" idx="0"/>
            <a:endCxn id="17" idx="2"/>
          </p:cNvCxnSpPr>
          <p:nvPr/>
        </p:nvCxnSpPr>
        <p:spPr>
          <a:xfrm rot="5400000" flipH="1" flipV="1">
            <a:off x="2667000" y="4926568"/>
            <a:ext cx="762000" cy="3810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7" idx="0"/>
            <a:endCxn id="18" idx="2"/>
          </p:cNvCxnSpPr>
          <p:nvPr/>
        </p:nvCxnSpPr>
        <p:spPr>
          <a:xfrm rot="16200000" flipV="1">
            <a:off x="3505200" y="5002768"/>
            <a:ext cx="762000" cy="2286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8" idx="0"/>
            <a:endCxn id="19" idx="2"/>
          </p:cNvCxnSpPr>
          <p:nvPr/>
        </p:nvCxnSpPr>
        <p:spPr>
          <a:xfrm rot="16200000" flipV="1">
            <a:off x="4343400" y="4697968"/>
            <a:ext cx="762000" cy="838200"/>
          </a:xfrm>
          <a:prstGeom prst="line">
            <a:avLst/>
          </a:prstGeom>
          <a:ln w="38100">
            <a:gradFill flip="none" rotWithShape="1">
              <a:gsLst>
                <a:gs pos="41000">
                  <a:srgbClr val="7030A0"/>
                </a:gs>
                <a:gs pos="51000">
                  <a:schemeClr val="accent6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20" idx="2"/>
            <a:endCxn id="29" idx="0"/>
          </p:cNvCxnSpPr>
          <p:nvPr/>
        </p:nvCxnSpPr>
        <p:spPr>
          <a:xfrm rot="16200000" flipH="1">
            <a:off x="5410200" y="4164568"/>
            <a:ext cx="762000" cy="1905000"/>
          </a:xfrm>
          <a:prstGeom prst="line">
            <a:avLst/>
          </a:prstGeom>
          <a:ln w="38100" cmpd="sng">
            <a:gradFill flip="none" rotWithShape="1">
              <a:gsLst>
                <a:gs pos="0">
                  <a:srgbClr val="00B050"/>
                </a:gs>
                <a:gs pos="50000">
                  <a:schemeClr val="accent6"/>
                </a:gs>
                <a:gs pos="100000">
                  <a:srgbClr val="7030A0"/>
                </a:gs>
              </a:gsLst>
              <a:lin ang="135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76200" y="2057400"/>
            <a:ext cx="2362200" cy="2743200"/>
          </a:xfrm>
          <a:prstGeom prst="wedgeRoundRectCallout">
            <a:avLst>
              <a:gd name="adj1" fmla="val -20228"/>
              <a:gd name="adj2" fmla="val 50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No Internet Access</a:t>
            </a:r>
          </a:p>
        </p:txBody>
      </p:sp>
      <p:sp>
        <p:nvSpPr>
          <p:cNvPr id="40" name="Rounded Rectangular Callout 39"/>
          <p:cNvSpPr/>
          <p:nvPr/>
        </p:nvSpPr>
        <p:spPr>
          <a:xfrm flipH="1">
            <a:off x="6248400" y="1447800"/>
            <a:ext cx="2438400" cy="1981200"/>
          </a:xfrm>
          <a:prstGeom prst="wedgeRoundRectCallout">
            <a:avLst>
              <a:gd name="adj1" fmla="val -21785"/>
              <a:gd name="adj2" fmla="val 50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Monitored by VM on “VM Host Mgmt” node</a:t>
            </a:r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2590803" y="1828802"/>
            <a:ext cx="1257143" cy="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/>
          <p:cNvSpPr txBox="1"/>
          <p:nvPr/>
        </p:nvSpPr>
        <p:spPr>
          <a:xfrm>
            <a:off x="152400" y="1640680"/>
            <a:ext cx="2438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Remote User Computer</a:t>
            </a:r>
            <a:endParaRPr lang="en-US" dirty="0"/>
          </a:p>
        </p:txBody>
      </p:sp>
      <p:grpSp>
        <p:nvGrpSpPr>
          <p:cNvPr id="5" name="Group 6"/>
          <p:cNvGrpSpPr/>
          <p:nvPr/>
        </p:nvGrpSpPr>
        <p:grpSpPr>
          <a:xfrm>
            <a:off x="3798094" y="1447800"/>
            <a:ext cx="1547813" cy="760363"/>
            <a:chOff x="6477000" y="1981200"/>
            <a:chExt cx="1547813" cy="760363"/>
          </a:xfrm>
        </p:grpSpPr>
        <p:pic>
          <p:nvPicPr>
            <p:cNvPr id="1027" name="Picture 3" descr="C:\Users\rbeede\Downloads\clou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7000" y="1981200"/>
              <a:ext cx="1547813" cy="760363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781800" y="2069068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Internet</a:t>
              </a:r>
              <a:endParaRPr lang="en-US" dirty="0"/>
            </a:p>
          </p:txBody>
        </p:sp>
      </p:grpSp>
      <p:pic>
        <p:nvPicPr>
          <p:cNvPr id="41" name="Picture 2" descr="C:\Users\rbeede\Downloads\Anonymous_do_not_enter_sig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7200" y="2133600"/>
            <a:ext cx="555925" cy="552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1111</Words>
  <Application>Microsoft Office PowerPoint</Application>
  <PresentationFormat>On-screen Show (4:3)</PresentationFormat>
  <Paragraphs>421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Network Diagram Overview</vt:lpstr>
      <vt:lpstr>Networks</vt:lpstr>
      <vt:lpstr>Networks – VPN &amp; VM Mgmt</vt:lpstr>
      <vt:lpstr>Networks – Limited NAT Internet</vt:lpstr>
      <vt:lpstr>Networks – Limited NAT - RUC</vt:lpstr>
      <vt:lpstr>Networks – VM Guest OS - Test</vt:lpstr>
      <vt:lpstr>VPN/Firewall</vt:lpstr>
      <vt:lpstr>NAT LAN – (Green) 10.0.0.0/29</vt:lpstr>
      <vt:lpstr>Test LAN – (Purple) 192.168.0.0/21</vt:lpstr>
      <vt:lpstr>VM Consoles – (Orange) 172.16.0.0/24</vt:lpstr>
      <vt:lpstr>Preventing Accidental Exposure</vt:lpstr>
      <vt:lpstr>Preventing – VM Host Management</vt:lpstr>
      <vt:lpstr>Preventing – VPN User</vt:lpstr>
      <vt:lpstr>Preventing – VM Consoles</vt:lpstr>
    </vt:vector>
  </TitlesOfParts>
  <Company>Cisco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Diagram</dc:title>
  <dc:creator>rbeede</dc:creator>
  <cp:lastModifiedBy>rbeede</cp:lastModifiedBy>
  <cp:revision>131</cp:revision>
  <dcterms:created xsi:type="dcterms:W3CDTF">2011-05-11T21:16:01Z</dcterms:created>
  <dcterms:modified xsi:type="dcterms:W3CDTF">2011-07-15T17:16:32Z</dcterms:modified>
</cp:coreProperties>
</file>