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5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61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4" r:id="rId26"/>
    <p:sldId id="282" r:id="rId27"/>
    <p:sldId id="283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258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FFE6"/>
    <a:srgbClr val="00602B"/>
    <a:srgbClr val="006C3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CA749-CC13-4D81-AAB0-E5DAE39EE7CB}" type="datetimeFigureOut">
              <a:rPr lang="en-US" smtClean="0"/>
              <a:pPr/>
              <a:t>4/16/2012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E48CC-CAD5-425B-B4E7-DB43336915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E48CC-CAD5-425B-B4E7-DB43336915BC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245F-A655-4F15-B6F5-ADF092279FCB}" type="datetime1">
              <a:rPr lang="en-US" smtClean="0"/>
              <a:pPr/>
              <a:t>4/16/2012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8A71-A135-4E48-8769-E28C5E33C5FA}" type="datetime1">
              <a:rPr lang="en-US" smtClean="0"/>
              <a:pPr/>
              <a:t>4/16/2012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707F-64E4-429B-8181-33F747BE9C2F}" type="datetime1">
              <a:rPr lang="en-US" smtClean="0"/>
              <a:pPr/>
              <a:t>4/16/2012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C5C5-A07F-438C-AB24-5D924D5D1988}" type="datetime1">
              <a:rPr lang="en-US" smtClean="0"/>
              <a:pPr/>
              <a:t>4/16/2012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AE2A-2238-4A5A-BE18-2101B54DBF8D}" type="datetime1">
              <a:rPr lang="en-US" smtClean="0"/>
              <a:pPr/>
              <a:t>4/16/2012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A37E-E869-410E-9EBA-A106001DAD1B}" type="datetime1">
              <a:rPr lang="en-US" smtClean="0"/>
              <a:pPr/>
              <a:t>4/16/2012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CDD6-DD34-4F4E-93E9-FCA66CE0A7B7}" type="datetime1">
              <a:rPr lang="en-US" smtClean="0"/>
              <a:pPr/>
              <a:t>4/16/2012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38B9-8C60-42C2-B23C-F7637F7DEA91}" type="datetime1">
              <a:rPr lang="en-US" smtClean="0"/>
              <a:pPr/>
              <a:t>4/16/2012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A2C4-BF05-4630-A49C-26023123DFC2}" type="datetime1">
              <a:rPr lang="en-US" smtClean="0"/>
              <a:pPr/>
              <a:t>4/16/2012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4866-688C-425F-9D56-43A82AB65885}" type="datetime1">
              <a:rPr lang="en-US" smtClean="0"/>
              <a:pPr/>
              <a:t>4/16/2012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84CEB-A215-4FC0-817C-8F6805E60691}" type="datetime1">
              <a:rPr lang="en-US" smtClean="0"/>
              <a:pPr/>
              <a:t>4/16/2012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3689F-E5F6-459A-8AA6-6CBD1DDD7C3D}" type="datetime1">
              <a:rPr lang="en-US" smtClean="0"/>
              <a:pPr/>
              <a:t>4/16/2012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werpointstyles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76201"/>
            <a:ext cx="7315200" cy="12954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A Framework for Benevolent Computer Worms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2600" y="1371600"/>
            <a:ext cx="7391400" cy="3810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Rodney Beede	University of Colorado	19 April 2012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Legal 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Unprecedented</a:t>
            </a:r>
          </a:p>
          <a:p>
            <a:pPr lvl="1"/>
            <a:r>
              <a:rPr lang="en-US" dirty="0" smtClean="0"/>
              <a:t>Official sanction anyway</a:t>
            </a:r>
          </a:p>
          <a:p>
            <a:r>
              <a:rPr lang="en-US" dirty="0" smtClean="0"/>
              <a:t>Uncertainty</a:t>
            </a:r>
          </a:p>
          <a:p>
            <a:pPr lvl="1"/>
            <a:r>
              <a:rPr lang="en-US" dirty="0" smtClean="0"/>
              <a:t>If something goes wrong sued?</a:t>
            </a:r>
          </a:p>
          <a:p>
            <a:r>
              <a:rPr lang="en-US" dirty="0" smtClean="0"/>
              <a:t>Coreflood</a:t>
            </a:r>
          </a:p>
          <a:p>
            <a:pPr lvl="1"/>
            <a:r>
              <a:rPr lang="en-US" dirty="0" smtClean="0"/>
              <a:t>U.S. Govt takedown</a:t>
            </a:r>
          </a:p>
          <a:p>
            <a:pPr lvl="1"/>
            <a:r>
              <a:rPr lang="en-US" dirty="0" smtClean="0"/>
              <a:t>Record all IPs and take control (with consent)</a:t>
            </a:r>
          </a:p>
          <a:p>
            <a:pPr lvl="1"/>
            <a:r>
              <a:rPr lang="en-US" dirty="0" smtClean="0"/>
              <a:t>Schneier: “it's the obvious solution for botnets.” </a:t>
            </a:r>
          </a:p>
          <a:p>
            <a:pPr lvl="1"/>
            <a:r>
              <a:rPr lang="en-US" dirty="0" smtClean="0"/>
              <a:t>Limits of power?  RIAA, FBI, etc.</a:t>
            </a:r>
          </a:p>
          <a:p>
            <a:pPr lvl="2"/>
            <a:r>
              <a:rPr lang="en-US" dirty="0" smtClean="0"/>
              <a:t>Where does it stop?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Legal </a:t>
            </a:r>
            <a:r>
              <a:rPr lang="en-US" i="1" dirty="0" smtClean="0"/>
              <a:t>(continued)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Responsibility on ISP</a:t>
            </a:r>
          </a:p>
          <a:p>
            <a:pPr lvl="1"/>
            <a:r>
              <a:rPr lang="en-US" dirty="0" smtClean="0"/>
              <a:t>Regulation by govt unwanted</a:t>
            </a:r>
          </a:p>
          <a:p>
            <a:pPr lvl="2"/>
            <a:r>
              <a:rPr lang="en-US" dirty="0" smtClean="0"/>
              <a:t>Burden on smaller ISPs</a:t>
            </a:r>
          </a:p>
          <a:p>
            <a:pPr lvl="1"/>
            <a:r>
              <a:rPr lang="en-US" dirty="0" smtClean="0"/>
              <a:t>Self-regulated industry</a:t>
            </a:r>
          </a:p>
          <a:p>
            <a:pPr lvl="2"/>
            <a:r>
              <a:rPr lang="en-US" dirty="0" smtClean="0"/>
              <a:t>ISP monitors and disconnects</a:t>
            </a:r>
          </a:p>
          <a:p>
            <a:pPr lvl="2"/>
            <a:r>
              <a:rPr lang="en-US" dirty="0" smtClean="0"/>
              <a:t>Privacy?</a:t>
            </a:r>
          </a:p>
          <a:p>
            <a:r>
              <a:rPr lang="en-US" dirty="0" smtClean="0"/>
              <a:t>Implicit consent?</a:t>
            </a:r>
          </a:p>
          <a:p>
            <a:pPr lvl="1"/>
            <a:r>
              <a:rPr lang="en-US" dirty="0" smtClean="0"/>
              <a:t>Legal notice on system attacked (DDoS)</a:t>
            </a:r>
          </a:p>
          <a:p>
            <a:pPr lvl="1"/>
            <a:r>
              <a:rPr lang="en-US" dirty="0" smtClean="0"/>
              <a:t>If “zombie” vulnerable then patch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Worm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Questions</a:t>
            </a:r>
          </a:p>
          <a:p>
            <a:pPr lvl="1"/>
            <a:r>
              <a:rPr lang="en-US" dirty="0" smtClean="0"/>
              <a:t>What was the worm’s purpose (benevolent or malicious)?</a:t>
            </a:r>
          </a:p>
          <a:p>
            <a:pPr lvl="1"/>
            <a:r>
              <a:rPr lang="en-US" dirty="0" smtClean="0"/>
              <a:t>What methods of propagation were used?</a:t>
            </a:r>
          </a:p>
          <a:p>
            <a:pPr lvl="1"/>
            <a:r>
              <a:rPr lang="en-US" dirty="0" smtClean="0"/>
              <a:t>Did the worm achieve its purpose?</a:t>
            </a:r>
          </a:p>
          <a:p>
            <a:pPr lvl="1"/>
            <a:r>
              <a:rPr lang="en-US" dirty="0" smtClean="0"/>
              <a:t>What worked correctly?</a:t>
            </a:r>
          </a:p>
          <a:p>
            <a:pPr lvl="1"/>
            <a:r>
              <a:rPr lang="en-US" dirty="0" smtClean="0"/>
              <a:t>What went wrong?</a:t>
            </a:r>
          </a:p>
          <a:p>
            <a:pPr lvl="1"/>
            <a:r>
              <a:rPr lang="en-US" dirty="0" smtClean="0"/>
              <a:t>What could be corrected?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Nachi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Benevolent</a:t>
            </a:r>
          </a:p>
          <a:p>
            <a:pPr lvl="1"/>
            <a:r>
              <a:rPr lang="en-US" dirty="0" smtClean="0"/>
              <a:t>Not sanctioned</a:t>
            </a:r>
          </a:p>
          <a:p>
            <a:r>
              <a:rPr lang="en-US" dirty="0" smtClean="0"/>
              <a:t>Purpose:  Remove Lovsan worm</a:t>
            </a:r>
          </a:p>
          <a:p>
            <a:pPr lvl="1"/>
            <a:r>
              <a:rPr lang="en-US" dirty="0" smtClean="0"/>
              <a:t>Used same exploit</a:t>
            </a:r>
          </a:p>
          <a:p>
            <a:r>
              <a:rPr lang="en-US" dirty="0" smtClean="0"/>
              <a:t>Did cleanse infected machines</a:t>
            </a:r>
          </a:p>
          <a:p>
            <a:r>
              <a:rPr lang="en-US" dirty="0" smtClean="0"/>
              <a:t>Problem:  Caused network congestion</a:t>
            </a:r>
          </a:p>
          <a:p>
            <a:pPr lvl="1"/>
            <a:r>
              <a:rPr lang="en-US" dirty="0" smtClean="0"/>
              <a:t>Diebold ATMs IPS tripped</a:t>
            </a:r>
          </a:p>
          <a:p>
            <a:pPr lvl="1"/>
            <a:r>
              <a:rPr lang="en-US" dirty="0" smtClean="0"/>
              <a:t>Manual fix required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Malicious</a:t>
            </a:r>
          </a:p>
          <a:p>
            <a:pPr lvl="1"/>
            <a:r>
              <a:rPr lang="en-US" dirty="0" smtClean="0"/>
              <a:t>Steals login credentials on Windows OS</a:t>
            </a:r>
          </a:p>
          <a:p>
            <a:r>
              <a:rPr lang="en-US" dirty="0" smtClean="0"/>
              <a:t>Spread over network</a:t>
            </a:r>
          </a:p>
          <a:p>
            <a:pPr lvl="1"/>
            <a:r>
              <a:rPr lang="en-US" dirty="0" smtClean="0"/>
              <a:t>Exploited Windows RPC service</a:t>
            </a:r>
          </a:p>
          <a:p>
            <a:pPr lvl="1"/>
            <a:r>
              <a:rPr lang="en-US" dirty="0" smtClean="0"/>
              <a:t>Supported UPnP on routers</a:t>
            </a:r>
          </a:p>
          <a:p>
            <a:r>
              <a:rPr lang="en-US" dirty="0" smtClean="0"/>
              <a:t>Payload</a:t>
            </a:r>
          </a:p>
          <a:p>
            <a:pPr lvl="1"/>
            <a:r>
              <a:rPr lang="en-US" dirty="0" smtClean="0"/>
              <a:t>Locked accounts with excessive attempts</a:t>
            </a:r>
          </a:p>
          <a:p>
            <a:pPr lvl="1"/>
            <a:r>
              <a:rPr lang="en-US" dirty="0" smtClean="0"/>
              <a:t>Disabled anti-virus &amp; OS updates</a:t>
            </a:r>
          </a:p>
          <a:p>
            <a:pPr lvl="1"/>
            <a:r>
              <a:rPr lang="en-US" dirty="0" smtClean="0"/>
              <a:t>Modified DNS to block updates</a:t>
            </a:r>
          </a:p>
          <a:p>
            <a:r>
              <a:rPr lang="en-US" dirty="0" smtClean="0"/>
              <a:t>Problem:  Too aggressive with accounts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Slammer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Purpose:  Unknown</a:t>
            </a:r>
          </a:p>
          <a:p>
            <a:pPr lvl="1"/>
            <a:r>
              <a:rPr lang="en-US" dirty="0" smtClean="0"/>
              <a:t>No payload (not even via download)</a:t>
            </a:r>
          </a:p>
          <a:p>
            <a:pPr lvl="1"/>
            <a:r>
              <a:rPr lang="en-US" dirty="0" smtClean="0"/>
              <a:t>DoS on Internet?</a:t>
            </a:r>
          </a:p>
          <a:p>
            <a:pPr lvl="1"/>
            <a:r>
              <a:rPr lang="en-US" dirty="0" smtClean="0"/>
              <a:t>Test how fast it could spread?</a:t>
            </a:r>
          </a:p>
          <a:p>
            <a:r>
              <a:rPr lang="en-US" dirty="0" smtClean="0"/>
              <a:t>Exploited MS SQL Server overflow</a:t>
            </a:r>
          </a:p>
          <a:p>
            <a:pPr lvl="1"/>
            <a:r>
              <a:rPr lang="en-US" dirty="0" smtClean="0"/>
              <a:t>Not practice to firewall then</a:t>
            </a:r>
          </a:p>
          <a:p>
            <a:pPr lvl="1"/>
            <a:r>
              <a:rPr lang="en-US" dirty="0" smtClean="0"/>
              <a:t>55 million / second targets scanned</a:t>
            </a:r>
          </a:p>
          <a:p>
            <a:pPr lvl="1"/>
            <a:r>
              <a:rPr lang="en-US" dirty="0" smtClean="0"/>
              <a:t>404 byte UDP packet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Bandwidth restrained</a:t>
            </a:r>
          </a:p>
          <a:p>
            <a:pPr lvl="1"/>
            <a:r>
              <a:rPr lang="en-US" dirty="0" smtClean="0"/>
              <a:t>Network congestion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Malicious</a:t>
            </a:r>
          </a:p>
          <a:p>
            <a:pPr lvl="1"/>
            <a:r>
              <a:rPr lang="en-US" dirty="0" smtClean="0"/>
              <a:t>Joins victims to botnet</a:t>
            </a:r>
          </a:p>
          <a:p>
            <a:r>
              <a:rPr lang="en-US" dirty="0" smtClean="0"/>
              <a:t>Attachment in e-mail</a:t>
            </a:r>
          </a:p>
          <a:p>
            <a:pPr lvl="1"/>
            <a:r>
              <a:rPr lang="en-US" dirty="0" smtClean="0"/>
              <a:t>Recent news headlines</a:t>
            </a:r>
          </a:p>
          <a:p>
            <a:r>
              <a:rPr lang="en-US" dirty="0" smtClean="0"/>
              <a:t>Utilized P2P</a:t>
            </a:r>
          </a:p>
          <a:p>
            <a:pPr lvl="1"/>
            <a:r>
              <a:rPr lang="en-US" dirty="0" smtClean="0"/>
              <a:t>Payload downloads</a:t>
            </a:r>
          </a:p>
          <a:p>
            <a:pPr lvl="1"/>
            <a:r>
              <a:rPr lang="en-US" dirty="0" smtClean="0"/>
              <a:t>Hard to firewall or disable</a:t>
            </a:r>
          </a:p>
          <a:p>
            <a:r>
              <a:rPr lang="en-US" dirty="0" smtClean="0"/>
              <a:t>1 of 3 rolls for infected host</a:t>
            </a:r>
          </a:p>
          <a:p>
            <a:pPr lvl="1"/>
            <a:r>
              <a:rPr lang="en-US" dirty="0" smtClean="0"/>
              <a:t>Control server</a:t>
            </a:r>
          </a:p>
          <a:p>
            <a:pPr lvl="1"/>
            <a:r>
              <a:rPr lang="en-US" dirty="0" smtClean="0"/>
              <a:t>Spreader</a:t>
            </a:r>
          </a:p>
          <a:p>
            <a:pPr lvl="1"/>
            <a:r>
              <a:rPr lang="en-US" dirty="0" smtClean="0"/>
              <a:t>Standby</a:t>
            </a:r>
          </a:p>
          <a:p>
            <a:r>
              <a:rPr lang="en-US" dirty="0" smtClean="0"/>
              <a:t>Conserved resources</a:t>
            </a:r>
          </a:p>
          <a:p>
            <a:pPr lvl="1"/>
            <a:r>
              <a:rPr lang="en-US" dirty="0" smtClean="0"/>
              <a:t>CPU &amp; memory</a:t>
            </a:r>
          </a:p>
          <a:p>
            <a:r>
              <a:rPr lang="en-US" dirty="0" smtClean="0"/>
              <a:t>DoS to opposition</a:t>
            </a:r>
          </a:p>
          <a:p>
            <a:pPr lvl="1"/>
            <a:r>
              <a:rPr lang="en-US" dirty="0" smtClean="0"/>
              <a:t>Anti-spam relay services</a:t>
            </a:r>
          </a:p>
          <a:p>
            <a:r>
              <a:rPr lang="en-US" dirty="0" smtClean="0"/>
              <a:t>Purpose:</a:t>
            </a:r>
          </a:p>
          <a:p>
            <a:pPr lvl="1"/>
            <a:r>
              <a:rPr lang="en-US" dirty="0" smtClean="0"/>
              <a:t>Sold to others?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Malicious</a:t>
            </a:r>
          </a:p>
          <a:p>
            <a:pPr lvl="1"/>
            <a:r>
              <a:rPr lang="en-US" dirty="0" smtClean="0"/>
              <a:t>Infects security devices</a:t>
            </a:r>
          </a:p>
          <a:p>
            <a:r>
              <a:rPr lang="en-US" dirty="0" smtClean="0"/>
              <a:t>ICQ Server traffic exploit</a:t>
            </a:r>
          </a:p>
          <a:p>
            <a:pPr lvl="1"/>
            <a:r>
              <a:rPr lang="en-US" dirty="0" smtClean="0"/>
              <a:t>Buffer overflow in monitoring</a:t>
            </a:r>
          </a:p>
          <a:p>
            <a:r>
              <a:rPr lang="en-US" dirty="0" smtClean="0"/>
              <a:t>Payload:</a:t>
            </a:r>
          </a:p>
          <a:p>
            <a:pPr lvl="1"/>
            <a:r>
              <a:rPr lang="en-US" dirty="0" smtClean="0"/>
              <a:t>Wiped random areas of disk</a:t>
            </a:r>
          </a:p>
          <a:p>
            <a:pPr lvl="2"/>
            <a:r>
              <a:rPr lang="en-US" dirty="0" smtClean="0"/>
              <a:t>Harder to analyze</a:t>
            </a:r>
          </a:p>
          <a:p>
            <a:r>
              <a:rPr lang="en-US" dirty="0" smtClean="0"/>
              <a:t>Harder to filter</a:t>
            </a:r>
          </a:p>
          <a:p>
            <a:pPr lvl="1"/>
            <a:r>
              <a:rPr lang="en-US" dirty="0" smtClean="0"/>
              <a:t>Random sized packets</a:t>
            </a:r>
          </a:p>
          <a:p>
            <a:r>
              <a:rPr lang="en-US" dirty="0" smtClean="0"/>
              <a:t>Peak</a:t>
            </a:r>
          </a:p>
          <a:p>
            <a:pPr lvl="1"/>
            <a:r>
              <a:rPr lang="en-US" dirty="0" smtClean="0"/>
              <a:t>90 Gbits per second of traffic</a:t>
            </a:r>
          </a:p>
          <a:p>
            <a:pPr lvl="1"/>
            <a:r>
              <a:rPr lang="en-US" dirty="0" smtClean="0"/>
              <a:t>12,000 infections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Damaged host when rebooted crashed</a:t>
            </a:r>
          </a:p>
          <a:p>
            <a:pPr lvl="1"/>
            <a:r>
              <a:rPr lang="en-US" dirty="0" smtClean="0"/>
              <a:t>Possibly on purpose though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 of </a:t>
            </a:r>
            <a:r>
              <a:rPr lang="en-US" dirty="0" smtClean="0"/>
              <a:t>Malicious Worms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Autonomous replication </a:t>
            </a:r>
          </a:p>
          <a:p>
            <a:r>
              <a:rPr lang="en-US" dirty="0" smtClean="0"/>
              <a:t>Stealth</a:t>
            </a:r>
          </a:p>
          <a:p>
            <a:pPr lvl="1"/>
            <a:r>
              <a:rPr lang="en-US" dirty="0" smtClean="0"/>
              <a:t>Few have slow scan</a:t>
            </a:r>
          </a:p>
          <a:p>
            <a:pPr lvl="1"/>
            <a:r>
              <a:rPr lang="en-US" dirty="0" smtClean="0"/>
              <a:t>Hides on disk</a:t>
            </a:r>
          </a:p>
          <a:p>
            <a:pPr lvl="1"/>
            <a:r>
              <a:rPr lang="en-US" dirty="0" smtClean="0"/>
              <a:t>Mutates or encrypts binary</a:t>
            </a:r>
          </a:p>
          <a:p>
            <a:r>
              <a:rPr lang="en-US" dirty="0" smtClean="0"/>
              <a:t>Centralized &amp; decentralized</a:t>
            </a:r>
          </a:p>
          <a:p>
            <a:r>
              <a:rPr lang="en-US" dirty="0" smtClean="0"/>
              <a:t>Payloads</a:t>
            </a:r>
          </a:p>
          <a:p>
            <a:pPr lvl="1"/>
            <a:r>
              <a:rPr lang="en-US" dirty="0" smtClean="0"/>
              <a:t>Disable anti-virus, OS updates</a:t>
            </a:r>
          </a:p>
          <a:p>
            <a:pPr lvl="1"/>
            <a:r>
              <a:rPr lang="en-US" dirty="0" smtClean="0"/>
              <a:t>Standby for orders</a:t>
            </a:r>
          </a:p>
          <a:p>
            <a:pPr lvl="1"/>
            <a:r>
              <a:rPr lang="en-US" dirty="0" smtClean="0"/>
              <a:t>Delete data</a:t>
            </a:r>
          </a:p>
          <a:p>
            <a:pPr lvl="1"/>
            <a:r>
              <a:rPr lang="en-US" dirty="0" smtClean="0"/>
              <a:t>Steal data, credentials</a:t>
            </a:r>
          </a:p>
          <a:p>
            <a:pPr lvl="1"/>
            <a:r>
              <a:rPr lang="en-US" dirty="0" smtClean="0"/>
              <a:t>DoS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Desired Characteristics of a Benevolent Worm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Semi-autonomous replication </a:t>
            </a:r>
          </a:p>
          <a:p>
            <a:pPr lvl="1"/>
            <a:r>
              <a:rPr lang="en-US" dirty="0" smtClean="0"/>
              <a:t>Notify end-user or admin</a:t>
            </a:r>
          </a:p>
          <a:p>
            <a:pPr lvl="1"/>
            <a:r>
              <a:rPr lang="en-US" dirty="0" smtClean="0"/>
              <a:t>Auto-terminate</a:t>
            </a:r>
          </a:p>
          <a:p>
            <a:pPr lvl="1"/>
            <a:r>
              <a:rPr lang="en-US" dirty="0" smtClean="0"/>
              <a:t>Kill signal and crash detection</a:t>
            </a:r>
          </a:p>
          <a:p>
            <a:r>
              <a:rPr lang="en-US" dirty="0" smtClean="0"/>
              <a:t>Resource preservation</a:t>
            </a:r>
          </a:p>
          <a:p>
            <a:pPr lvl="1"/>
            <a:r>
              <a:rPr lang="en-US" dirty="0" smtClean="0"/>
              <a:t>Avoid network congestion</a:t>
            </a:r>
          </a:p>
          <a:p>
            <a:pPr lvl="1"/>
            <a:r>
              <a:rPr lang="en-US" dirty="0" smtClean="0"/>
              <a:t>CPU, memory, disk</a:t>
            </a:r>
          </a:p>
          <a:p>
            <a:r>
              <a:rPr lang="en-US" dirty="0" smtClean="0"/>
              <a:t>Control mechanism</a:t>
            </a:r>
          </a:p>
          <a:p>
            <a:pPr lvl="1"/>
            <a:r>
              <a:rPr lang="en-US" dirty="0" smtClean="0"/>
              <a:t>Decentralized</a:t>
            </a:r>
          </a:p>
          <a:p>
            <a:pPr lvl="2"/>
            <a:r>
              <a:rPr lang="en-US" dirty="0" smtClean="0"/>
              <a:t>Firewalls, routes, etc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5257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Objective of Research</a:t>
            </a:r>
          </a:p>
          <a:p>
            <a:r>
              <a:rPr lang="en-US" sz="2400" dirty="0" smtClean="0"/>
              <a:t>Worms</a:t>
            </a:r>
          </a:p>
          <a:p>
            <a:r>
              <a:rPr lang="en-US" sz="2400" dirty="0" smtClean="0"/>
              <a:t>Why </a:t>
            </a:r>
            <a:r>
              <a:rPr lang="en-US" sz="2400" dirty="0" smtClean="0"/>
              <a:t>a </a:t>
            </a:r>
            <a:r>
              <a:rPr lang="en-US" sz="2400" dirty="0" smtClean="0"/>
              <a:t>Benevolent Worm</a:t>
            </a:r>
            <a:r>
              <a:rPr lang="en-US" sz="2400" dirty="0" smtClean="0"/>
              <a:t>?</a:t>
            </a:r>
          </a:p>
          <a:p>
            <a:r>
              <a:rPr lang="en-US" sz="2400" dirty="0" smtClean="0"/>
              <a:t>Related </a:t>
            </a:r>
            <a:r>
              <a:rPr lang="en-US" sz="2400" dirty="0" smtClean="0"/>
              <a:t>Work</a:t>
            </a:r>
          </a:p>
          <a:p>
            <a:r>
              <a:rPr lang="en-US" sz="2400" dirty="0" smtClean="0"/>
              <a:t>Research Questions</a:t>
            </a:r>
          </a:p>
          <a:p>
            <a:r>
              <a:rPr lang="en-US" sz="2400" dirty="0" smtClean="0"/>
              <a:t>Contribution of Research</a:t>
            </a:r>
          </a:p>
          <a:p>
            <a:r>
              <a:rPr lang="en-US" sz="2400" dirty="0" smtClean="0"/>
              <a:t>Ethical Implications</a:t>
            </a:r>
          </a:p>
          <a:p>
            <a:r>
              <a:rPr lang="en-US" sz="2400" dirty="0" smtClean="0"/>
              <a:t>Legal Implications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0" y="1600200"/>
            <a:ext cx="4572000" cy="525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347472">
              <a:buFont typeface="Arial" pitchFamily="34" charset="0"/>
              <a:buChar char="•"/>
            </a:pPr>
            <a:r>
              <a:rPr lang="en-US" sz="2400" dirty="0" smtClean="0"/>
              <a:t>Analysis of Worm Characteristics</a:t>
            </a:r>
          </a:p>
          <a:p>
            <a:pPr indent="-347472">
              <a:buFont typeface="Arial" pitchFamily="34" charset="0"/>
              <a:buChar char="•"/>
            </a:pPr>
            <a:r>
              <a:rPr lang="en-US" sz="2400" dirty="0" smtClean="0"/>
              <a:t>Summary of </a:t>
            </a:r>
            <a:r>
              <a:rPr lang="en-US" sz="2400" dirty="0" smtClean="0"/>
              <a:t>Malicious </a:t>
            </a:r>
            <a:r>
              <a:rPr lang="en-US" sz="2400" dirty="0" smtClean="0"/>
              <a:t>W</a:t>
            </a:r>
            <a:r>
              <a:rPr lang="en-US" sz="2400" dirty="0" smtClean="0"/>
              <a:t>orms</a:t>
            </a:r>
            <a:endParaRPr lang="en-US" sz="2400" dirty="0" smtClean="0"/>
          </a:p>
          <a:p>
            <a:pPr marL="347472" indent="-347472">
              <a:buFont typeface="Arial" pitchFamily="34" charset="0"/>
              <a:buChar char="•"/>
            </a:pPr>
            <a:r>
              <a:rPr lang="en-US" sz="2400" dirty="0" smtClean="0"/>
              <a:t>Desired Characteristics of a Benevolent Worm</a:t>
            </a:r>
          </a:p>
          <a:p>
            <a:pPr indent="-347472">
              <a:buFont typeface="Arial" pitchFamily="34" charset="0"/>
              <a:buChar char="•"/>
            </a:pPr>
            <a:r>
              <a:rPr lang="en-US" sz="2400" dirty="0" smtClean="0"/>
              <a:t>Framework Design Details</a:t>
            </a:r>
          </a:p>
          <a:p>
            <a:pPr marL="347472" indent="-347472">
              <a:buFont typeface="Arial" pitchFamily="34" charset="0"/>
              <a:buChar char="•"/>
            </a:pPr>
            <a:r>
              <a:rPr lang="en-US" sz="2400" dirty="0" smtClean="0"/>
              <a:t>Evaluation</a:t>
            </a:r>
            <a:endParaRPr lang="en-US" sz="2400" dirty="0" smtClean="0"/>
          </a:p>
          <a:p>
            <a:pPr indent="-347472">
              <a:buFont typeface="Arial" pitchFamily="34" charset="0"/>
              <a:buChar char="•"/>
            </a:pPr>
            <a:r>
              <a:rPr lang="en-US" sz="2400" dirty="0" smtClean="0"/>
              <a:t>Results</a:t>
            </a:r>
          </a:p>
          <a:p>
            <a:pPr indent="-347472">
              <a:buFont typeface="Arial" pitchFamily="34" charset="0"/>
              <a:buChar char="•"/>
            </a:pPr>
            <a:r>
              <a:rPr lang="en-US" sz="2400" dirty="0" smtClean="0"/>
              <a:t>Concluding Remarks</a:t>
            </a:r>
          </a:p>
          <a:p>
            <a:pPr indent="-347472">
              <a:buFont typeface="Arial" pitchFamily="34" charset="0"/>
              <a:buChar char="•"/>
            </a:pPr>
            <a:r>
              <a:rPr lang="en-US" sz="2400" dirty="0" smtClean="0"/>
              <a:t>Future work</a:t>
            </a:r>
          </a:p>
          <a:p>
            <a:pPr indent="-347472">
              <a:buFont typeface="Arial" pitchFamily="34" charset="0"/>
              <a:buChar char="•"/>
            </a:pPr>
            <a:r>
              <a:rPr lang="en-US" sz="2400" dirty="0" smtClean="0"/>
              <a:t>Q&amp;A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Desired Characteristics </a:t>
            </a:r>
            <a:r>
              <a:rPr lang="en-US" i="1" dirty="0" smtClean="0"/>
              <a:t>(continued)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Verifiable</a:t>
            </a:r>
          </a:p>
          <a:p>
            <a:pPr lvl="1"/>
            <a:r>
              <a:rPr lang="en-US" dirty="0" smtClean="0"/>
              <a:t>Signed code</a:t>
            </a:r>
          </a:p>
          <a:p>
            <a:r>
              <a:rPr lang="en-US" dirty="0" smtClean="0"/>
              <a:t>Auditable</a:t>
            </a:r>
          </a:p>
          <a:p>
            <a:pPr lvl="1"/>
            <a:r>
              <a:rPr lang="en-US" dirty="0" smtClean="0"/>
              <a:t>Log all actions</a:t>
            </a:r>
          </a:p>
          <a:p>
            <a:pPr lvl="1"/>
            <a:r>
              <a:rPr lang="en-US" dirty="0" smtClean="0"/>
              <a:t>Log any crashes seen</a:t>
            </a:r>
          </a:p>
          <a:p>
            <a:pPr lvl="1"/>
            <a:r>
              <a:rPr lang="en-US" dirty="0" smtClean="0"/>
              <a:t>Timestamp in UTC</a:t>
            </a:r>
          </a:p>
          <a:p>
            <a:pPr lvl="2"/>
            <a:r>
              <a:rPr lang="en-US" dirty="0" smtClean="0"/>
              <a:t>Also relative to source</a:t>
            </a:r>
          </a:p>
          <a:p>
            <a:pPr lvl="1"/>
            <a:r>
              <a:rPr lang="en-US" dirty="0" smtClean="0"/>
              <a:t>Short history of traversal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Desired Characteristics </a:t>
            </a:r>
            <a:r>
              <a:rPr lang="en-US" i="1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Notification</a:t>
            </a:r>
          </a:p>
          <a:p>
            <a:pPr lvl="1"/>
            <a:r>
              <a:rPr lang="en-US" dirty="0" smtClean="0"/>
              <a:t>Display user with cancel</a:t>
            </a:r>
          </a:p>
          <a:p>
            <a:pPr lvl="1"/>
            <a:r>
              <a:rPr lang="en-US" dirty="0" smtClean="0"/>
              <a:t>Notify after run</a:t>
            </a:r>
          </a:p>
          <a:p>
            <a:pPr lvl="1"/>
            <a:r>
              <a:rPr lang="en-US" dirty="0" smtClean="0"/>
              <a:t>Don’t avoid anti-virus/IDS</a:t>
            </a:r>
          </a:p>
          <a:p>
            <a:r>
              <a:rPr lang="en-US" dirty="0" smtClean="0"/>
              <a:t>Revertible</a:t>
            </a:r>
          </a:p>
          <a:p>
            <a:pPr lvl="1"/>
            <a:r>
              <a:rPr lang="en-US" dirty="0" smtClean="0"/>
              <a:t>Simple undo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Auditable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</a:t>
            </a:r>
          </a:p>
          <a:p>
            <a:pPr lvl="1"/>
            <a:r>
              <a:rPr lang="en-US" dirty="0" smtClean="0"/>
              <a:t>For IT or knowledgeable</a:t>
            </a:r>
          </a:p>
          <a:p>
            <a:pPr lvl="1"/>
            <a:r>
              <a:rPr lang="en-US" dirty="0" smtClean="0"/>
              <a:t>Permissions to modify</a:t>
            </a:r>
          </a:p>
          <a:p>
            <a:pPr lvl="2"/>
            <a:r>
              <a:rPr lang="en-US" dirty="0" smtClean="0"/>
              <a:t>Limited to admin if possible</a:t>
            </a:r>
          </a:p>
          <a:p>
            <a:r>
              <a:rPr lang="en-US" dirty="0" smtClean="0"/>
              <a:t>Log Tampering</a:t>
            </a:r>
          </a:p>
          <a:p>
            <a:pPr lvl="1"/>
            <a:r>
              <a:rPr lang="en-US" dirty="0" smtClean="0"/>
              <a:t>Malicious person or program</a:t>
            </a:r>
          </a:p>
          <a:p>
            <a:pPr lvl="1"/>
            <a:r>
              <a:rPr lang="en-US" dirty="0" smtClean="0"/>
              <a:t>Difficult to stop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Auditable – Log Tampering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Tampering solutions:</a:t>
            </a:r>
          </a:p>
          <a:p>
            <a:pPr lvl="1"/>
            <a:r>
              <a:rPr lang="en-US" dirty="0" smtClean="0"/>
              <a:t>Send network signal</a:t>
            </a:r>
          </a:p>
          <a:p>
            <a:pPr lvl="2"/>
            <a:r>
              <a:rPr lang="en-US" dirty="0" smtClean="0"/>
              <a:t>More congestion</a:t>
            </a:r>
          </a:p>
          <a:p>
            <a:pPr lvl="2"/>
            <a:r>
              <a:rPr lang="en-US" dirty="0" smtClean="0"/>
              <a:t>Could be faked</a:t>
            </a:r>
          </a:p>
          <a:p>
            <a:pPr lvl="1"/>
            <a:r>
              <a:rPr lang="en-US" dirty="0" smtClean="0"/>
              <a:t>Digitally sign</a:t>
            </a:r>
          </a:p>
          <a:p>
            <a:pPr lvl="2"/>
            <a:r>
              <a:rPr lang="en-US" dirty="0" smtClean="0"/>
              <a:t>Key could be stripped out</a:t>
            </a:r>
          </a:p>
          <a:p>
            <a:pPr lvl="1"/>
            <a:r>
              <a:rPr lang="en-US" dirty="0" smtClean="0"/>
              <a:t>Cat and mouse</a:t>
            </a:r>
          </a:p>
          <a:p>
            <a:r>
              <a:rPr lang="en-US" dirty="0" smtClean="0"/>
              <a:t>If benevolent gets “kernel”</a:t>
            </a:r>
          </a:p>
          <a:p>
            <a:pPr lvl="1"/>
            <a:r>
              <a:rPr lang="en-US" dirty="0" smtClean="0"/>
              <a:t>Could stop malicious only at administrator</a:t>
            </a:r>
          </a:p>
          <a:p>
            <a:pPr lvl="1"/>
            <a:r>
              <a:rPr lang="en-US" dirty="0" smtClean="0"/>
              <a:t>Unless malicious has it first</a:t>
            </a:r>
          </a:p>
          <a:p>
            <a:r>
              <a:rPr lang="en-US" dirty="0" smtClean="0"/>
              <a:t>Depends on who gets there first</a:t>
            </a:r>
          </a:p>
          <a:p>
            <a:r>
              <a:rPr lang="en-US" dirty="0" smtClean="0"/>
              <a:t>Some external verification needed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Auditable – Log Tampering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Divide into tree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Worst case = verify each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733800" y="2209800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362200" y="3124200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600200" y="4114800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048000" y="4114800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>
            <a:stCxn id="5" idx="3"/>
            <a:endCxn id="6" idx="7"/>
          </p:cNvCxnSpPr>
          <p:nvPr/>
        </p:nvCxnSpPr>
        <p:spPr>
          <a:xfrm flipH="1">
            <a:off x="2752445" y="2600045"/>
            <a:ext cx="1048310" cy="591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3"/>
            <a:endCxn id="8" idx="7"/>
          </p:cNvCxnSpPr>
          <p:nvPr/>
        </p:nvCxnSpPr>
        <p:spPr>
          <a:xfrm flipH="1">
            <a:off x="1990445" y="3514445"/>
            <a:ext cx="438710" cy="667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5"/>
            <a:endCxn id="9" idx="1"/>
          </p:cNvCxnSpPr>
          <p:nvPr/>
        </p:nvCxnSpPr>
        <p:spPr>
          <a:xfrm>
            <a:off x="2752445" y="3514445"/>
            <a:ext cx="362510" cy="667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105400" y="3124200"/>
            <a:ext cx="457200" cy="457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4343400" y="4114800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5791200" y="4114800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Connector 25"/>
          <p:cNvCxnSpPr>
            <a:stCxn id="23" idx="3"/>
            <a:endCxn id="24" idx="7"/>
          </p:cNvCxnSpPr>
          <p:nvPr/>
        </p:nvCxnSpPr>
        <p:spPr>
          <a:xfrm flipH="1">
            <a:off x="4733645" y="3514445"/>
            <a:ext cx="438710" cy="667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3" idx="5"/>
            <a:endCxn id="25" idx="1"/>
          </p:cNvCxnSpPr>
          <p:nvPr/>
        </p:nvCxnSpPr>
        <p:spPr>
          <a:xfrm>
            <a:off x="5495645" y="3514445"/>
            <a:ext cx="362510" cy="667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5" idx="5"/>
            <a:endCxn id="23" idx="1"/>
          </p:cNvCxnSpPr>
          <p:nvPr/>
        </p:nvCxnSpPr>
        <p:spPr>
          <a:xfrm>
            <a:off x="4124045" y="2600045"/>
            <a:ext cx="1048310" cy="591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100166" y="4114800"/>
            <a:ext cx="32883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Auditable - Verifiable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ASSERT(statement was executed as claimed)</a:t>
            </a:r>
            <a:endParaRPr lang="en-US" sz="2800" dirty="0" smtClean="0"/>
          </a:p>
          <a:p>
            <a:pPr marL="971550" lvl="1" indent="-514350"/>
            <a:r>
              <a:rPr lang="en-US" dirty="0" smtClean="0"/>
              <a:t>Inspect registry, maybe even scan binaries</a:t>
            </a:r>
            <a:br>
              <a:rPr lang="en-US" dirty="0" smtClean="0"/>
            </a:br>
            <a:endParaRPr lang="en-US" sz="24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ASSERT(statement N+1 occurred after statement N for all N)</a:t>
            </a:r>
            <a:br>
              <a:rPr lang="en-US" dirty="0" smtClean="0"/>
            </a:br>
            <a:endParaRPr lang="en-US" sz="28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ASSERT(there were no intervening statements that could undo any of the previous assertions)</a:t>
            </a:r>
            <a:endParaRPr lang="en-US" sz="2800" dirty="0" smtClean="0"/>
          </a:p>
          <a:p>
            <a:pPr marL="971550" lvl="1" indent="-514350"/>
            <a:r>
              <a:rPr lang="en-US" dirty="0" smtClean="0"/>
              <a:t>i.e. The user or a malicious program didn’t uninstall an installed update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Auditable – Log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Standardized time stamp</a:t>
            </a:r>
          </a:p>
          <a:p>
            <a:pPr lvl="1"/>
            <a:r>
              <a:rPr lang="en-US" dirty="0" smtClean="0"/>
              <a:t>ISO 8601:2004</a:t>
            </a:r>
          </a:p>
          <a:p>
            <a:pPr lvl="1"/>
            <a:r>
              <a:rPr lang="en-US" dirty="0" smtClean="0"/>
              <a:t>UTC</a:t>
            </a:r>
          </a:p>
          <a:p>
            <a:pPr lvl="2"/>
            <a:r>
              <a:rPr lang="en-US" dirty="0" smtClean="0"/>
              <a:t>Avoids DST &amp; time zone issues</a:t>
            </a:r>
          </a:p>
          <a:p>
            <a:pPr lvl="1"/>
            <a:r>
              <a:rPr lang="en-US" dirty="0" smtClean="0"/>
              <a:t>YYYY-MM-DDThh:mm:ss,fffZ</a:t>
            </a:r>
          </a:p>
          <a:p>
            <a:pPr lvl="2"/>
            <a:r>
              <a:rPr lang="en-US" dirty="0" smtClean="0"/>
              <a:t>2012-02-20T14:51:22,98Z</a:t>
            </a:r>
          </a:p>
          <a:p>
            <a:r>
              <a:rPr lang="en-US" dirty="0" smtClean="0"/>
              <a:t>UTF8</a:t>
            </a:r>
          </a:p>
          <a:p>
            <a:pPr lvl="1"/>
            <a:r>
              <a:rPr lang="en-US" dirty="0" smtClean="0"/>
              <a:t>Supports non-English systems</a:t>
            </a:r>
          </a:p>
          <a:p>
            <a:r>
              <a:rPr lang="en-US" sz="2000" dirty="0" smtClean="0"/>
              <a:t>&lt;ISO 8601 timestamp&gt;&lt;single tab&gt;&lt;message&gt;&lt;carriage return&gt;&lt;new line&gt;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Congestion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Linear rate of spread</a:t>
            </a:r>
          </a:p>
          <a:p>
            <a:pPr lvl="1"/>
            <a:r>
              <a:rPr lang="en-US" dirty="0" smtClean="0"/>
              <a:t>Hop-to-hop</a:t>
            </a:r>
          </a:p>
          <a:p>
            <a:pPr lvl="1"/>
            <a:r>
              <a:rPr lang="en-US" dirty="0" smtClean="0"/>
              <a:t>Slower than exponential</a:t>
            </a:r>
          </a:p>
          <a:p>
            <a:pPr lvl="1"/>
            <a:r>
              <a:rPr lang="en-US" dirty="0" smtClean="0"/>
              <a:t>Less impact to network</a:t>
            </a:r>
          </a:p>
          <a:p>
            <a:pPr lvl="2"/>
            <a:r>
              <a:rPr lang="en-US" dirty="0" smtClean="0"/>
              <a:t>Demonstrated later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Node in hop dies/reboots/disconnects</a:t>
            </a:r>
          </a:p>
          <a:p>
            <a:pPr lvl="1"/>
            <a:r>
              <a:rPr lang="en-US" dirty="0" smtClean="0"/>
              <a:t>Keep-alive from previous hops</a:t>
            </a:r>
          </a:p>
          <a:p>
            <a:pPr lvl="2"/>
            <a:r>
              <a:rPr lang="en-US" dirty="0" smtClean="0"/>
              <a:t>Network partition issues</a:t>
            </a:r>
          </a:p>
          <a:p>
            <a:r>
              <a:rPr lang="en-US" dirty="0" smtClean="0"/>
              <a:t>Alternative - Central node</a:t>
            </a:r>
          </a:p>
          <a:p>
            <a:pPr lvl="1"/>
            <a:r>
              <a:rPr lang="en-US" dirty="0" smtClean="0"/>
              <a:t>May be blocked by firewalls, routes, etc</a:t>
            </a:r>
          </a:p>
          <a:p>
            <a:pPr lvl="1"/>
            <a:r>
              <a:rPr lang="en-US" dirty="0" smtClean="0"/>
              <a:t>Easier to stop spread of worm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Hybrid Spread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network</a:t>
            </a:r>
          </a:p>
          <a:p>
            <a:pPr lvl="1"/>
            <a:r>
              <a:rPr lang="en-US" dirty="0" smtClean="0"/>
              <a:t>Fan-out in exponential + linear fashion</a:t>
            </a:r>
          </a:p>
          <a:p>
            <a:pPr lvl="2"/>
            <a:r>
              <a:rPr lang="en-US" dirty="0" smtClean="0"/>
              <a:t>First node starts 10 linear lines</a:t>
            </a:r>
          </a:p>
          <a:p>
            <a:pPr lvl="2"/>
            <a:r>
              <a:rPr lang="en-US" dirty="0" smtClean="0"/>
              <a:t>Equal target list division</a:t>
            </a:r>
          </a:p>
          <a:p>
            <a:r>
              <a:rPr lang="en-US" dirty="0" smtClean="0"/>
              <a:t>Non-local network</a:t>
            </a:r>
          </a:p>
          <a:p>
            <a:pPr lvl="1"/>
            <a:r>
              <a:rPr lang="en-US" dirty="0" smtClean="0"/>
              <a:t>Fan-in for single linear line</a:t>
            </a:r>
          </a:p>
          <a:p>
            <a:pPr lvl="1"/>
            <a:r>
              <a:rPr lang="en-US" dirty="0" smtClean="0"/>
              <a:t>Preserves WAN bandwidth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Semi-autonomous 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Allow local network only</a:t>
            </a:r>
          </a:p>
          <a:p>
            <a:pPr lvl="1"/>
            <a:r>
              <a:rPr lang="en-US" dirty="0" smtClean="0"/>
              <a:t>Run by network admin</a:t>
            </a:r>
          </a:p>
          <a:p>
            <a:pPr lvl="1"/>
            <a:r>
              <a:rPr lang="en-US" dirty="0" smtClean="0"/>
              <a:t>Specific targets/subnet</a:t>
            </a:r>
          </a:p>
          <a:p>
            <a:r>
              <a:rPr lang="en-US" dirty="0" smtClean="0"/>
              <a:t>Kill switch</a:t>
            </a:r>
          </a:p>
          <a:p>
            <a:pPr lvl="1"/>
            <a:r>
              <a:rPr lang="en-US" dirty="0" smtClean="0"/>
              <a:t>Listen for broadcast/P2P packet</a:t>
            </a:r>
          </a:p>
          <a:p>
            <a:pPr lvl="1"/>
            <a:r>
              <a:rPr lang="en-US" dirty="0" smtClean="0"/>
              <a:t>Could be abused</a:t>
            </a:r>
          </a:p>
          <a:p>
            <a:pPr lvl="2"/>
            <a:r>
              <a:rPr lang="en-US" dirty="0" smtClean="0"/>
              <a:t>Signed command only</a:t>
            </a:r>
          </a:p>
          <a:p>
            <a:pPr lvl="2"/>
            <a:r>
              <a:rPr lang="en-US" dirty="0" smtClean="0"/>
              <a:t>Majority quorum</a:t>
            </a:r>
          </a:p>
          <a:p>
            <a:pPr lvl="1"/>
            <a:r>
              <a:rPr lang="en-US" dirty="0" smtClean="0"/>
              <a:t>Useful if X crashes seen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of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Define characteristics</a:t>
            </a:r>
          </a:p>
          <a:p>
            <a:pPr lvl="1"/>
            <a:r>
              <a:rPr lang="en-US" dirty="0" smtClean="0"/>
              <a:t>For Benevolent Worms</a:t>
            </a:r>
          </a:p>
          <a:p>
            <a:r>
              <a:rPr lang="en-US" dirty="0" smtClean="0"/>
              <a:t>Develop framework</a:t>
            </a:r>
          </a:p>
          <a:p>
            <a:pPr lvl="1"/>
            <a:r>
              <a:rPr lang="en-US" dirty="0" smtClean="0"/>
              <a:t>Supporting characteristics</a:t>
            </a:r>
          </a:p>
          <a:p>
            <a:r>
              <a:rPr lang="en-US" dirty="0" smtClean="0"/>
              <a:t>Test framework</a:t>
            </a:r>
          </a:p>
          <a:p>
            <a:pPr lvl="1"/>
            <a:r>
              <a:rPr lang="en-US" dirty="0" smtClean="0"/>
              <a:t>Auditable</a:t>
            </a:r>
          </a:p>
          <a:p>
            <a:pPr lvl="1"/>
            <a:r>
              <a:rPr lang="en-US" dirty="0" smtClean="0"/>
              <a:t>Resource Friendly</a:t>
            </a:r>
          </a:p>
          <a:p>
            <a:r>
              <a:rPr lang="en-US" dirty="0" smtClean="0"/>
              <a:t>Reduce perceived risks</a:t>
            </a:r>
          </a:p>
          <a:p>
            <a:r>
              <a:rPr lang="en-US" dirty="0" smtClean="0"/>
              <a:t>Explore legal &amp; ethics</a:t>
            </a:r>
          </a:p>
          <a:p>
            <a:r>
              <a:rPr lang="en-US" dirty="0" smtClean="0"/>
              <a:t>Demonstrate feasibility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 pop-up</a:t>
            </a:r>
          </a:p>
          <a:p>
            <a:pPr lvl="1"/>
            <a:r>
              <a:rPr lang="en-US" dirty="0" smtClean="0"/>
              <a:t>Cancel button or Go Ahead</a:t>
            </a:r>
          </a:p>
          <a:p>
            <a:pPr lvl="1"/>
            <a:r>
              <a:rPr lang="en-US" dirty="0" smtClean="0"/>
              <a:t>Auto-timer for Go Ahead</a:t>
            </a:r>
          </a:p>
          <a:p>
            <a:pPr lvl="1"/>
            <a:r>
              <a:rPr lang="en-US" dirty="0" smtClean="0"/>
              <a:t>Admin can force go ahead</a:t>
            </a:r>
          </a:p>
          <a:p>
            <a:pPr lvl="1"/>
            <a:r>
              <a:rPr lang="en-US" dirty="0" smtClean="0"/>
              <a:t>URL with information</a:t>
            </a:r>
          </a:p>
          <a:p>
            <a:r>
              <a:rPr lang="en-US" dirty="0" smtClean="0"/>
              <a:t>Network message</a:t>
            </a:r>
          </a:p>
          <a:p>
            <a:pPr lvl="1"/>
            <a:r>
              <a:rPr lang="en-US" dirty="0" smtClean="0"/>
              <a:t>Sent to network admin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GUI icon or CLI command</a:t>
            </a:r>
          </a:p>
          <a:p>
            <a:r>
              <a:rPr lang="en-US" dirty="0" smtClean="0"/>
              <a:t>Logs all actions for undo</a:t>
            </a:r>
          </a:p>
          <a:p>
            <a:r>
              <a:rPr lang="en-US" dirty="0" smtClean="0"/>
              <a:t>Gives back sense of control</a:t>
            </a:r>
          </a:p>
          <a:p>
            <a:r>
              <a:rPr lang="en-US" dirty="0" smtClean="0"/>
              <a:t>Fixes mistakes</a:t>
            </a:r>
          </a:p>
          <a:p>
            <a:pPr lvl="1"/>
            <a:r>
              <a:rPr lang="en-US" dirty="0" smtClean="0"/>
              <a:t>Possibly via second version of worm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CPU</a:t>
            </a:r>
          </a:p>
          <a:p>
            <a:pPr lvl="1"/>
            <a:r>
              <a:rPr lang="en-US" dirty="0" smtClean="0"/>
              <a:t>Lower priority to process</a:t>
            </a:r>
          </a:p>
          <a:p>
            <a:pPr lvl="1"/>
            <a:r>
              <a:rPr lang="en-US" dirty="0" smtClean="0"/>
              <a:t>Worm may be too slow, that’s okay</a:t>
            </a:r>
          </a:p>
          <a:p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Terminate if low</a:t>
            </a:r>
          </a:p>
          <a:p>
            <a:r>
              <a:rPr lang="en-US" dirty="0" smtClean="0"/>
              <a:t>Disk</a:t>
            </a:r>
          </a:p>
          <a:p>
            <a:pPr lvl="1"/>
            <a:r>
              <a:rPr lang="en-US" dirty="0" smtClean="0"/>
              <a:t>Sufficient for log &amp; worm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Biggest risk</a:t>
            </a:r>
          </a:p>
          <a:p>
            <a:pPr lvl="1"/>
            <a:r>
              <a:rPr lang="en-US" dirty="0" smtClean="0"/>
              <a:t>Buffer overflow = overwriting memory</a:t>
            </a:r>
          </a:p>
          <a:p>
            <a:r>
              <a:rPr lang="en-US" dirty="0" smtClean="0"/>
              <a:t>3 Possibilities: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exploit does nothing (the system was patched, firewalled, or not vulnerable)</a:t>
            </a:r>
            <a:endParaRPr lang="en-US" sz="24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exploit successfully executes on the target and the benevolent worm code executes</a:t>
            </a:r>
            <a:endParaRPr lang="en-US" sz="24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exploit causes the target to crash</a:t>
            </a:r>
          </a:p>
          <a:p>
            <a:pPr marL="571500" indent="-514350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MS03-026</a:t>
            </a:r>
          </a:p>
          <a:p>
            <a:r>
              <a:rPr lang="en-US" dirty="0" smtClean="0"/>
              <a:t>Exploit Database – 1</a:t>
            </a:r>
            <a:r>
              <a:rPr lang="en-US" baseline="30000" dirty="0" smtClean="0"/>
              <a:t>st</a:t>
            </a:r>
            <a:r>
              <a:rPr lang="en-US" dirty="0" smtClean="0"/>
              <a:t>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5025" y="2743200"/>
            <a:ext cx="488520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918" y="-1"/>
            <a:ext cx="8182165" cy="6891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 Maturity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First versions</a:t>
            </a:r>
          </a:p>
          <a:p>
            <a:pPr lvl="1"/>
            <a:r>
              <a:rPr lang="en-US" dirty="0" smtClean="0"/>
              <a:t>Tend to be crash</a:t>
            </a:r>
          </a:p>
          <a:p>
            <a:r>
              <a:rPr lang="en-US" dirty="0" smtClean="0"/>
              <a:t>Subsequent versions</a:t>
            </a:r>
          </a:p>
          <a:p>
            <a:pPr lvl="1"/>
            <a:r>
              <a:rPr lang="en-US" dirty="0" smtClean="0"/>
              <a:t>More refined</a:t>
            </a:r>
          </a:p>
          <a:p>
            <a:pPr lvl="1"/>
            <a:r>
              <a:rPr lang="en-US" dirty="0" smtClean="0"/>
              <a:t>Handle memory addresses</a:t>
            </a:r>
          </a:p>
          <a:p>
            <a:pPr lvl="2"/>
            <a:r>
              <a:rPr lang="en-US" dirty="0" smtClean="0"/>
              <a:t>Different versions of OS</a:t>
            </a:r>
          </a:p>
          <a:p>
            <a:r>
              <a:rPr lang="en-US" dirty="0" smtClean="0"/>
              <a:t>Need lots of testing</a:t>
            </a:r>
          </a:p>
          <a:p>
            <a:pPr lvl="1"/>
            <a:r>
              <a:rPr lang="en-US" dirty="0" smtClean="0"/>
              <a:t>Virtualization labs help</a:t>
            </a:r>
          </a:p>
          <a:p>
            <a:r>
              <a:rPr lang="en-US" dirty="0" smtClean="0"/>
              <a:t>Fingerprinting helps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Chosen Exploit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Metasploit Framework</a:t>
            </a:r>
          </a:p>
          <a:p>
            <a:pPr lvl="1"/>
            <a:r>
              <a:rPr lang="en-US" dirty="0" smtClean="0"/>
              <a:t>Ruby version well developed</a:t>
            </a:r>
          </a:p>
          <a:p>
            <a:pPr lvl="1"/>
            <a:r>
              <a:rPr lang="en-US" dirty="0" smtClean="0"/>
              <a:t>Utilizes libraries for RPC</a:t>
            </a:r>
          </a:p>
          <a:p>
            <a:r>
              <a:rPr lang="en-US" dirty="0" smtClean="0"/>
              <a:t>Payload</a:t>
            </a:r>
          </a:p>
          <a:p>
            <a:pPr lvl="1"/>
            <a:r>
              <a:rPr lang="en-US" dirty="0" smtClean="0"/>
              <a:t>Remote uploader</a:t>
            </a:r>
          </a:p>
          <a:p>
            <a:pPr lvl="1"/>
            <a:r>
              <a:rPr lang="en-US" dirty="0" smtClean="0"/>
              <a:t>Port 65534</a:t>
            </a:r>
          </a:p>
          <a:p>
            <a:pPr lvl="1"/>
            <a:r>
              <a:rPr lang="en-US" dirty="0" smtClean="0"/>
              <a:t>Copies larger worm binaries</a:t>
            </a:r>
          </a:p>
          <a:p>
            <a:pPr lvl="1"/>
            <a:r>
              <a:rPr lang="en-US" dirty="0" smtClean="0"/>
              <a:t>Copies OS patch</a:t>
            </a:r>
          </a:p>
          <a:p>
            <a:pPr lvl="2"/>
            <a:r>
              <a:rPr lang="en-US" dirty="0" smtClean="0"/>
              <a:t>Versus official WUS download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Written </a:t>
            </a:r>
            <a:r>
              <a:rPr lang="en-US" dirty="0" smtClean="0"/>
              <a:t>in C++</a:t>
            </a:r>
          </a:p>
          <a:p>
            <a:pPr lvl="1"/>
            <a:r>
              <a:rPr lang="en-US" dirty="0" smtClean="0"/>
              <a:t>Larger than C/assembly</a:t>
            </a:r>
          </a:p>
          <a:p>
            <a:pPr lvl="1"/>
            <a:r>
              <a:rPr lang="en-US" dirty="0" smtClean="0"/>
              <a:t>Smaller than Java</a:t>
            </a:r>
          </a:p>
          <a:p>
            <a:pPr lvl="1"/>
            <a:r>
              <a:rPr lang="en-US" dirty="0" smtClean="0"/>
              <a:t>Avoids mistakes of buffer overflow</a:t>
            </a:r>
          </a:p>
          <a:p>
            <a:pPr lvl="2"/>
            <a:r>
              <a:rPr lang="en-US" dirty="0" smtClean="0"/>
              <a:t>Benevolent worm can’t create vulnerability</a:t>
            </a:r>
          </a:p>
          <a:p>
            <a:pPr lvl="1"/>
            <a:r>
              <a:rPr lang="en-US" dirty="0" smtClean="0"/>
              <a:t>Statically compiled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Virtual lab (34 total)</a:t>
            </a:r>
          </a:p>
          <a:p>
            <a:pPr lvl="1"/>
            <a:r>
              <a:rPr lang="en-US" dirty="0" smtClean="0"/>
              <a:t>26 XP Pro SP0, 32-bit			(vuln)</a:t>
            </a:r>
          </a:p>
          <a:p>
            <a:pPr lvl="1"/>
            <a:r>
              <a:rPr lang="en-US" dirty="0" smtClean="0"/>
              <a:t>2 XP SP1, 64-bit</a:t>
            </a:r>
            <a:endParaRPr lang="en-US" sz="2400" dirty="0" smtClean="0"/>
          </a:p>
          <a:p>
            <a:pPr lvl="1"/>
            <a:r>
              <a:rPr lang="en-US" dirty="0" smtClean="0"/>
              <a:t>1 Vista Business with SP1, 32-bit</a:t>
            </a:r>
            <a:endParaRPr lang="en-US" sz="2400" dirty="0" smtClean="0"/>
          </a:p>
          <a:p>
            <a:pPr lvl="1"/>
            <a:r>
              <a:rPr lang="en-US" dirty="0" smtClean="0"/>
              <a:t>1 Vista Business with SP1, 64-bit</a:t>
            </a:r>
            <a:endParaRPr lang="en-US" sz="2400" dirty="0" smtClean="0"/>
          </a:p>
          <a:p>
            <a:pPr lvl="1"/>
            <a:r>
              <a:rPr lang="en-US" dirty="0" smtClean="0"/>
              <a:t>1 Win 7 Professional SP0, 32-bit</a:t>
            </a:r>
            <a:endParaRPr lang="en-US" sz="2400" dirty="0" smtClean="0"/>
          </a:p>
          <a:p>
            <a:pPr lvl="1"/>
            <a:r>
              <a:rPr lang="en-US" dirty="0" smtClean="0"/>
              <a:t>1 Win 7 Professional SP0, 64-bit</a:t>
            </a:r>
            <a:endParaRPr lang="en-US" sz="2400" dirty="0" smtClean="0"/>
          </a:p>
          <a:p>
            <a:pPr lvl="1"/>
            <a:r>
              <a:rPr lang="en-US" dirty="0" smtClean="0"/>
              <a:t>1 Server 2003 Standard SP0, 32-bit	(vuln)</a:t>
            </a:r>
            <a:endParaRPr lang="en-US" sz="2400" dirty="0" smtClean="0"/>
          </a:p>
          <a:p>
            <a:pPr lvl="1"/>
            <a:r>
              <a:rPr lang="en-US" dirty="0" smtClean="0"/>
              <a:t>1 Server 2003 Standard SP0, 64-bit</a:t>
            </a:r>
          </a:p>
          <a:p>
            <a:r>
              <a:rPr lang="en-US" dirty="0" smtClean="0"/>
              <a:t>38 target IPs</a:t>
            </a:r>
          </a:p>
          <a:p>
            <a:pPr lvl="1"/>
            <a:r>
              <a:rPr lang="en-US" dirty="0" smtClean="0"/>
              <a:t>4 non-existent for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Concept since 1949</a:t>
            </a:r>
          </a:p>
          <a:p>
            <a:pPr lvl="1"/>
            <a:r>
              <a:rPr lang="en-US" dirty="0" smtClean="0"/>
              <a:t>von Neumann</a:t>
            </a:r>
          </a:p>
          <a:p>
            <a:pPr lvl="1"/>
            <a:r>
              <a:rPr lang="en-US" dirty="0" smtClean="0"/>
              <a:t>Self-replicating computer program</a:t>
            </a:r>
          </a:p>
          <a:p>
            <a:r>
              <a:rPr lang="en-US" dirty="0" smtClean="0"/>
              <a:t>Intent</a:t>
            </a:r>
          </a:p>
          <a:p>
            <a:pPr lvl="1"/>
            <a:r>
              <a:rPr lang="en-US" dirty="0" smtClean="0"/>
              <a:t>Mostly malicious</a:t>
            </a:r>
          </a:p>
          <a:p>
            <a:pPr lvl="2"/>
            <a:r>
              <a:rPr lang="en-US" dirty="0" smtClean="0"/>
              <a:t>File deletion, credentials theft, etc.</a:t>
            </a:r>
          </a:p>
          <a:p>
            <a:pPr lvl="1"/>
            <a:r>
              <a:rPr lang="en-US" dirty="0" smtClean="0"/>
              <a:t>Replication</a:t>
            </a:r>
          </a:p>
          <a:p>
            <a:pPr lvl="1"/>
            <a:r>
              <a:rPr lang="en-US" dirty="0" smtClean="0"/>
              <a:t>Few well meaning (benevolence)</a:t>
            </a:r>
          </a:p>
          <a:p>
            <a:pPr lvl="1"/>
            <a:r>
              <a:rPr lang="en-US" dirty="0" smtClean="0"/>
              <a:t>Explored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Seed VM runs worm code</a:t>
            </a:r>
            <a:endParaRPr lang="en-US" sz="28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Worm logs configuration and options</a:t>
            </a:r>
            <a:endParaRPr lang="en-US" sz="28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Worm attempts to exploit the first target IP in the provided list</a:t>
            </a:r>
            <a:endParaRPr lang="en-US" sz="28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If successful</a:t>
            </a:r>
            <a:endParaRPr lang="en-US" sz="2800" dirty="0" smtClean="0"/>
          </a:p>
          <a:p>
            <a:pPr marL="971550" lvl="1" indent="-514350"/>
            <a:r>
              <a:rPr lang="en-US" dirty="0" smtClean="0"/>
              <a:t>worm copies itself and runs on exploited target</a:t>
            </a:r>
            <a:endParaRPr lang="en-US" sz="24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If not successful</a:t>
            </a:r>
            <a:endParaRPr lang="en-US" sz="2800" dirty="0" smtClean="0"/>
          </a:p>
          <a:p>
            <a:pPr marL="971550" lvl="1" indent="-514350"/>
            <a:r>
              <a:rPr lang="en-US" dirty="0" smtClean="0"/>
              <a:t>worm tries next target IP in the provided list</a:t>
            </a:r>
            <a:endParaRPr lang="en-US" sz="24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Once worm has successful exploit it ends execution on the current host</a:t>
            </a:r>
            <a:endParaRPr lang="en-US" sz="28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Worm runs on new (successfully exploited) target host (no longer the seed)</a:t>
            </a:r>
            <a:endParaRPr lang="en-US" sz="28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Worm logs configuration and options</a:t>
            </a:r>
            <a:endParaRPr lang="en-US" sz="2800" dirty="0" smtClean="0"/>
          </a:p>
          <a:p>
            <a:pPr marL="971550" lvl="1" indent="-514350"/>
            <a:r>
              <a:rPr lang="en-US" dirty="0" smtClean="0"/>
              <a:t>Target list is now shorter since previous targets have been removed</a:t>
            </a:r>
            <a:endParaRPr lang="en-US" sz="24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Worm runs OS update patch</a:t>
            </a:r>
            <a:endParaRPr lang="en-US" sz="28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While target list isn't empty the worm attempts to exploit the next target IP in the list</a:t>
            </a:r>
            <a:endParaRPr lang="en-US" sz="2800" dirty="0" smtClean="0"/>
          </a:p>
          <a:p>
            <a:pPr marL="971550" lvl="1" indent="-514350"/>
            <a:r>
              <a:rPr lang="en-US" dirty="0" smtClean="0"/>
              <a:t>If successful worm hops to next machine and ends</a:t>
            </a:r>
            <a:endParaRPr lang="en-US" sz="2400" dirty="0" smtClean="0"/>
          </a:p>
          <a:p>
            <a:pPr marL="971550" lvl="1" indent="-514350"/>
            <a:r>
              <a:rPr lang="en-US" dirty="0" smtClean="0"/>
              <a:t>If unsuccessful worm tries the next target IP in the list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Revert all test VMs</a:t>
            </a:r>
            <a:endParaRPr lang="en-US" sz="28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Start worm execution from seed VM</a:t>
            </a:r>
            <a:endParaRPr lang="en-US" sz="28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Collect logs</a:t>
            </a:r>
            <a:endParaRPr lang="en-US" sz="24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Verify non-vulnerable VMs didn’t crash</a:t>
            </a:r>
            <a:endParaRPr lang="en-US" sz="24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Reboot exploited VMs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2000" dirty="0" smtClean="0"/>
              <a:t>Finishes OS patch install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Test exploit again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2000" dirty="0" smtClean="0"/>
              <a:t>Verify expected number of patched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" y="1981200"/>
          <a:ext cx="8991600" cy="3505200"/>
        </p:xfrm>
        <a:graphic>
          <a:graphicData uri="http://schemas.openxmlformats.org/drawingml/2006/table">
            <a:tbl>
              <a:tblPr/>
              <a:tblGrid>
                <a:gridCol w="7597902"/>
                <a:gridCol w="1393698"/>
              </a:tblGrid>
              <a:tr h="289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Total Targets (existent and non-existent)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38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Total Existent Targets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34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Expected Exploitable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27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Actual Exploited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15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Expected Patched by Worm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26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Actual Patched by Worm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15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Expected Unaffected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7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Actual Unaffected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19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Actual Crash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0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Run Time (min:sec)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15:14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1554777"/>
            <a:ext cx="31892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</a:t>
            </a:r>
            <a:r>
              <a:rPr kumimoji="0" lang="en-US" sz="2400" b="1" i="0" u="none" strike="noStrike" cap="none" normalizeH="0" baseline="0" dirty="0" smtClean="0" bmk="">
                <a:ln>
                  <a:noFill/>
                </a:ln>
                <a:solidFill>
                  <a:srgbClr val="4F81BD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able </a:t>
            </a:r>
            <a:r>
              <a:rPr kumimoji="0" lang="en-US" sz="2400" b="1" i="0" u="none" strike="noStrike" cap="none" normalizeH="0" baseline="0" dirty="0" smtClean="0" bmk="_Toc322011795">
                <a:ln>
                  <a:noFill/>
                </a:ln>
                <a:solidFill>
                  <a:srgbClr val="4F81BD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1: First Iteration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" y="5553670"/>
            <a:ext cx="899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7472">
              <a:buFont typeface="Arial" pitchFamily="34" charset="0"/>
              <a:buChar char="•"/>
            </a:pPr>
            <a:r>
              <a:rPr lang="en-US" dirty="0" smtClean="0"/>
              <a:t>About 45% not exploited</a:t>
            </a:r>
          </a:p>
          <a:p>
            <a:pPr lvl="1" indent="-347472">
              <a:buFont typeface="Arial" pitchFamily="34" charset="0"/>
              <a:buChar char="•"/>
            </a:pPr>
            <a:r>
              <a:rPr lang="en-US" dirty="0" smtClean="0"/>
              <a:t>Responsiveness of target</a:t>
            </a:r>
          </a:p>
          <a:p>
            <a:pPr lvl="1" indent="-347472">
              <a:buFont typeface="Arial" pitchFamily="34" charset="0"/>
              <a:buChar char="•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Iteration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5532437"/>
            <a:ext cx="8229600" cy="7921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Similar to iterations 1 &amp; 2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" y="1981200"/>
          <a:ext cx="8991600" cy="3505200"/>
        </p:xfrm>
        <a:graphic>
          <a:graphicData uri="http://schemas.openxmlformats.org/drawingml/2006/table">
            <a:tbl>
              <a:tblPr/>
              <a:tblGrid>
                <a:gridCol w="7597902"/>
                <a:gridCol w="1393698"/>
              </a:tblGrid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Total Targets (existent and non-existent)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38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Total Existent Targets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34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Expected Exploitable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27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Actual Exploited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13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Expected Patched by Worm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26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Actual Patched by Worm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12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Expected Unaffected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7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Actual Unaffected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21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Actual Crash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0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Run Time (min:sec)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13:48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1441" name="Rectangle 1"/>
          <p:cNvSpPr>
            <a:spLocks noChangeArrowheads="1"/>
          </p:cNvSpPr>
          <p:nvPr/>
        </p:nvSpPr>
        <p:spPr bwMode="auto">
          <a:xfrm>
            <a:off x="0" y="1554480"/>
            <a:ext cx="33215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</a:t>
            </a:r>
            <a:r>
              <a:rPr kumimoji="0" lang="en-US" sz="2400" b="1" i="0" u="none" strike="noStrike" cap="none" normalizeH="0" baseline="0" dirty="0" smtClean="0" bmk="">
                <a:ln>
                  <a:noFill/>
                </a:ln>
                <a:solidFill>
                  <a:srgbClr val="4F81BD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able </a:t>
            </a:r>
            <a:r>
              <a:rPr kumimoji="0" lang="en-US" sz="2400" b="1" i="0" u="none" strike="noStrike" cap="none" normalizeH="0" baseline="0" dirty="0" smtClean="0" bmk="_Toc322011797">
                <a:ln>
                  <a:noFill/>
                </a:ln>
                <a:solidFill>
                  <a:srgbClr val="4F81BD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3: Third Iteration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Network Congestion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Bytes Transmitted</a:t>
            </a:r>
          </a:p>
          <a:p>
            <a:pPr lvl="1"/>
            <a:r>
              <a:rPr lang="en-US" dirty="0" smtClean="0"/>
              <a:t>In one instance</a:t>
            </a:r>
          </a:p>
          <a:p>
            <a:pPr lvl="1"/>
            <a:r>
              <a:rPr lang="en-US" dirty="0" smtClean="0"/>
              <a:t>2,811,634</a:t>
            </a:r>
          </a:p>
          <a:p>
            <a:pPr lvl="2"/>
            <a:r>
              <a:rPr lang="en-US" dirty="0" smtClean="0"/>
              <a:t>Bulk in worm &amp; OS patch</a:t>
            </a:r>
          </a:p>
          <a:p>
            <a:r>
              <a:rPr lang="en-US" dirty="0" smtClean="0"/>
              <a:t>100mbps switch</a:t>
            </a:r>
          </a:p>
          <a:p>
            <a:pPr lvl="1"/>
            <a:r>
              <a:rPr lang="en-US" dirty="0" smtClean="0"/>
              <a:t>22.5% of bandwidth between 2 nodes</a:t>
            </a:r>
          </a:p>
          <a:p>
            <a:pPr lvl="1"/>
            <a:r>
              <a:rPr lang="en-US" dirty="0" smtClean="0"/>
              <a:t>About 1 second</a:t>
            </a:r>
          </a:p>
          <a:p>
            <a:pPr lvl="1"/>
            <a:r>
              <a:rPr lang="en-US" dirty="0" smtClean="0"/>
              <a:t>No significant impact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– Network Congestion </a:t>
            </a:r>
            <a:r>
              <a:rPr lang="en-US" i="1" dirty="0" smtClean="0"/>
              <a:t>(cont)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10mbps link</a:t>
            </a:r>
          </a:p>
          <a:p>
            <a:pPr lvl="1"/>
            <a:r>
              <a:rPr lang="en-US" dirty="0" smtClean="0"/>
              <a:t>2.25 seconds to send</a:t>
            </a:r>
          </a:p>
          <a:p>
            <a:pPr lvl="1"/>
            <a:r>
              <a:rPr lang="en-US" dirty="0" smtClean="0"/>
              <a:t>More significant impact</a:t>
            </a:r>
          </a:p>
          <a:p>
            <a:pPr lvl="1"/>
            <a:r>
              <a:rPr lang="en-US" dirty="0" smtClean="0"/>
              <a:t>Not likely on local network</a:t>
            </a:r>
          </a:p>
          <a:p>
            <a:r>
              <a:rPr lang="en-US" dirty="0" smtClean="0"/>
              <a:t>Exponential spread</a:t>
            </a:r>
          </a:p>
          <a:p>
            <a:pPr lvl="1"/>
            <a:r>
              <a:rPr lang="en-US" dirty="0" smtClean="0"/>
              <a:t>Multiple 48-port 100mbps switches</a:t>
            </a:r>
          </a:p>
          <a:p>
            <a:pPr lvl="1"/>
            <a:r>
              <a:rPr lang="en-US" dirty="0" smtClean="0"/>
              <a:t>1 gigabit / second channel</a:t>
            </a:r>
          </a:p>
          <a:p>
            <a:pPr lvl="1"/>
            <a:r>
              <a:rPr lang="en-US" dirty="0" smtClean="0"/>
              <a:t>Congestion at 40+ sending nodes</a:t>
            </a:r>
          </a:p>
          <a:p>
            <a:pPr lvl="1"/>
            <a:r>
              <a:rPr lang="en-US" i="1" dirty="0" smtClean="0"/>
              <a:t>Example on next slide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Exponential Congestion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Single 48-port switch spread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962400" y="2209800"/>
            <a:ext cx="228600" cy="228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>
            <a:stCxn id="6" idx="3"/>
            <a:endCxn id="7" idx="7"/>
          </p:cNvCxnSpPr>
          <p:nvPr/>
        </p:nvCxnSpPr>
        <p:spPr>
          <a:xfrm flipH="1">
            <a:off x="2785922" y="2404922"/>
            <a:ext cx="1209956" cy="219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5"/>
            <a:endCxn id="21" idx="1"/>
          </p:cNvCxnSpPr>
          <p:nvPr/>
        </p:nvCxnSpPr>
        <p:spPr>
          <a:xfrm>
            <a:off x="4157522" y="2404922"/>
            <a:ext cx="1362356" cy="219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2057400" y="2590800"/>
            <a:ext cx="1219200" cy="685800"/>
            <a:chOff x="2667000" y="2590800"/>
            <a:chExt cx="1219200" cy="685800"/>
          </a:xfrm>
        </p:grpSpPr>
        <p:sp>
          <p:nvSpPr>
            <p:cNvPr id="7" name="Oval 6"/>
            <p:cNvSpPr/>
            <p:nvPr/>
          </p:nvSpPr>
          <p:spPr>
            <a:xfrm>
              <a:off x="3200400" y="2590800"/>
              <a:ext cx="228600" cy="2286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667000" y="3048000"/>
              <a:ext cx="228600" cy="2286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657600" y="3048000"/>
              <a:ext cx="228600" cy="2286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traight Connector 14"/>
            <p:cNvCxnSpPr>
              <a:stCxn id="7" idx="3"/>
              <a:endCxn id="12" idx="7"/>
            </p:cNvCxnSpPr>
            <p:nvPr/>
          </p:nvCxnSpPr>
          <p:spPr>
            <a:xfrm flipH="1">
              <a:off x="2862122" y="2785922"/>
              <a:ext cx="371756" cy="295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" idx="5"/>
              <a:endCxn id="13" idx="1"/>
            </p:cNvCxnSpPr>
            <p:nvPr/>
          </p:nvCxnSpPr>
          <p:spPr>
            <a:xfrm>
              <a:off x="3395522" y="2785922"/>
              <a:ext cx="295556" cy="295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953000" y="2590800"/>
            <a:ext cx="1219200" cy="685800"/>
            <a:chOff x="2819400" y="2743200"/>
            <a:chExt cx="1219200" cy="685800"/>
          </a:xfrm>
        </p:grpSpPr>
        <p:sp>
          <p:nvSpPr>
            <p:cNvPr id="21" name="Oval 20"/>
            <p:cNvSpPr/>
            <p:nvPr/>
          </p:nvSpPr>
          <p:spPr>
            <a:xfrm>
              <a:off x="3352800" y="2743200"/>
              <a:ext cx="228600" cy="2286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2819400" y="3200400"/>
              <a:ext cx="228600" cy="2286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810000" y="3200400"/>
              <a:ext cx="228600" cy="2286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/>
            <p:cNvCxnSpPr>
              <a:stCxn id="21" idx="3"/>
              <a:endCxn id="22" idx="7"/>
            </p:cNvCxnSpPr>
            <p:nvPr/>
          </p:nvCxnSpPr>
          <p:spPr>
            <a:xfrm flipH="1">
              <a:off x="3014522" y="2938322"/>
              <a:ext cx="371756" cy="295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21" idx="5"/>
              <a:endCxn id="23" idx="1"/>
            </p:cNvCxnSpPr>
            <p:nvPr/>
          </p:nvCxnSpPr>
          <p:spPr>
            <a:xfrm>
              <a:off x="3547922" y="2938322"/>
              <a:ext cx="295556" cy="295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990600" y="3657600"/>
            <a:ext cx="1219200" cy="685800"/>
            <a:chOff x="2667000" y="2590800"/>
            <a:chExt cx="1219200" cy="685800"/>
          </a:xfrm>
        </p:grpSpPr>
        <p:sp>
          <p:nvSpPr>
            <p:cNvPr id="30" name="Oval 29"/>
            <p:cNvSpPr/>
            <p:nvPr/>
          </p:nvSpPr>
          <p:spPr>
            <a:xfrm>
              <a:off x="3200400" y="2590800"/>
              <a:ext cx="228600" cy="2286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2667000" y="3048000"/>
              <a:ext cx="228600" cy="2286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3657600" y="3048000"/>
              <a:ext cx="228600" cy="2286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32"/>
            <p:cNvCxnSpPr>
              <a:stCxn id="30" idx="3"/>
              <a:endCxn id="31" idx="7"/>
            </p:cNvCxnSpPr>
            <p:nvPr/>
          </p:nvCxnSpPr>
          <p:spPr>
            <a:xfrm flipH="1">
              <a:off x="2862122" y="2785922"/>
              <a:ext cx="371756" cy="295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30" idx="5"/>
              <a:endCxn id="32" idx="1"/>
            </p:cNvCxnSpPr>
            <p:nvPr/>
          </p:nvCxnSpPr>
          <p:spPr>
            <a:xfrm>
              <a:off x="3395522" y="2785922"/>
              <a:ext cx="295556" cy="295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943600" y="3657600"/>
            <a:ext cx="1219200" cy="685800"/>
            <a:chOff x="2667000" y="2590800"/>
            <a:chExt cx="1219200" cy="685800"/>
          </a:xfrm>
        </p:grpSpPr>
        <p:sp>
          <p:nvSpPr>
            <p:cNvPr id="42" name="Oval 41"/>
            <p:cNvSpPr/>
            <p:nvPr/>
          </p:nvSpPr>
          <p:spPr>
            <a:xfrm>
              <a:off x="3200400" y="2590800"/>
              <a:ext cx="228600" cy="2286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2667000" y="3048000"/>
              <a:ext cx="228600" cy="2286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3657600" y="3048000"/>
              <a:ext cx="228600" cy="2286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5" name="Straight Connector 44"/>
            <p:cNvCxnSpPr>
              <a:stCxn id="42" idx="3"/>
              <a:endCxn id="43" idx="7"/>
            </p:cNvCxnSpPr>
            <p:nvPr/>
          </p:nvCxnSpPr>
          <p:spPr>
            <a:xfrm flipH="1">
              <a:off x="2862122" y="2785922"/>
              <a:ext cx="371756" cy="295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2" idx="5"/>
              <a:endCxn id="44" idx="1"/>
            </p:cNvCxnSpPr>
            <p:nvPr/>
          </p:nvCxnSpPr>
          <p:spPr>
            <a:xfrm>
              <a:off x="3395522" y="2785922"/>
              <a:ext cx="295556" cy="295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Straight Connector 52"/>
          <p:cNvCxnSpPr>
            <a:stCxn id="12" idx="3"/>
            <a:endCxn id="30" idx="0"/>
          </p:cNvCxnSpPr>
          <p:nvPr/>
        </p:nvCxnSpPr>
        <p:spPr>
          <a:xfrm flipH="1">
            <a:off x="1638300" y="3243122"/>
            <a:ext cx="452578" cy="414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3" idx="5"/>
            <a:endCxn id="42" idx="0"/>
          </p:cNvCxnSpPr>
          <p:nvPr/>
        </p:nvCxnSpPr>
        <p:spPr>
          <a:xfrm>
            <a:off x="6138722" y="3243122"/>
            <a:ext cx="452578" cy="414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2" idx="5"/>
          </p:cNvCxnSpPr>
          <p:nvPr/>
        </p:nvCxnSpPr>
        <p:spPr>
          <a:xfrm>
            <a:off x="2252522" y="3243122"/>
            <a:ext cx="338278" cy="414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3" idx="3"/>
          </p:cNvCxnSpPr>
          <p:nvPr/>
        </p:nvCxnSpPr>
        <p:spPr>
          <a:xfrm flipH="1">
            <a:off x="2895600" y="3243122"/>
            <a:ext cx="185878" cy="414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3" idx="5"/>
          </p:cNvCxnSpPr>
          <p:nvPr/>
        </p:nvCxnSpPr>
        <p:spPr>
          <a:xfrm>
            <a:off x="3243122" y="3243122"/>
            <a:ext cx="262078" cy="414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4800600" y="3276600"/>
            <a:ext cx="185878" cy="414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148122" y="3276600"/>
            <a:ext cx="262078" cy="414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438400" y="3657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  …          …                     …         …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2362200" y="38100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…</a:t>
            </a:r>
            <a:endParaRPr lang="en-US" sz="36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6477000" y="2057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1 -&gt; 2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6477000" y="2514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2 -&gt; 4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6477000" y="2971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4 -&gt; 8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6934200" y="35930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8 -&gt; 16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239000" y="40502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16 -&gt; 32</a:t>
            </a:r>
            <a:endParaRPr lang="en-US" dirty="0"/>
          </a:p>
        </p:txBody>
      </p:sp>
      <p:sp>
        <p:nvSpPr>
          <p:cNvPr id="78" name="Content Placeholder 2"/>
          <p:cNvSpPr txBox="1">
            <a:spLocks/>
          </p:cNvSpPr>
          <p:nvPr/>
        </p:nvSpPr>
        <p:spPr>
          <a:xfrm>
            <a:off x="457200" y="46482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Assume all local until 16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-&gt; 32 with 32 on other switch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- Exponential Congestion </a:t>
            </a:r>
            <a:r>
              <a:rPr lang="en-US" i="1" dirty="0" smtClean="0"/>
              <a:t>(cont)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95550" y="1447800"/>
            <a:ext cx="3581400" cy="838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# 1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Targeting 32 nodes on Switch # 3</a:t>
            </a:r>
          </a:p>
        </p:txBody>
      </p:sp>
      <p:sp>
        <p:nvSpPr>
          <p:cNvPr id="6" name="Rectangle 5"/>
          <p:cNvSpPr/>
          <p:nvPr/>
        </p:nvSpPr>
        <p:spPr>
          <a:xfrm>
            <a:off x="2495550" y="2565400"/>
            <a:ext cx="3581400" cy="838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# 2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Targeting 32 nodes on Switch # 4</a:t>
            </a:r>
          </a:p>
        </p:txBody>
      </p:sp>
      <p:sp>
        <p:nvSpPr>
          <p:cNvPr id="7" name="Rectangle 6"/>
          <p:cNvSpPr/>
          <p:nvPr/>
        </p:nvSpPr>
        <p:spPr>
          <a:xfrm>
            <a:off x="2495550" y="3683000"/>
            <a:ext cx="3581400" cy="8382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# 3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Targeting nothing currently</a:t>
            </a:r>
          </a:p>
        </p:txBody>
      </p:sp>
      <p:sp>
        <p:nvSpPr>
          <p:cNvPr id="8" name="Rectangle 7"/>
          <p:cNvSpPr/>
          <p:nvPr/>
        </p:nvSpPr>
        <p:spPr>
          <a:xfrm>
            <a:off x="2495550" y="4800600"/>
            <a:ext cx="3581400" cy="838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# 4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Targeting nothing currently</a:t>
            </a:r>
          </a:p>
        </p:txBody>
      </p:sp>
      <p:cxnSp>
        <p:nvCxnSpPr>
          <p:cNvPr id="11" name="Straight Connector 10"/>
          <p:cNvCxnSpPr>
            <a:stCxn id="5" idx="2"/>
            <a:endCxn id="6" idx="0"/>
          </p:cNvCxnSpPr>
          <p:nvPr/>
        </p:nvCxnSpPr>
        <p:spPr>
          <a:xfrm>
            <a:off x="4286250" y="2286000"/>
            <a:ext cx="0" cy="279400"/>
          </a:xfrm>
          <a:prstGeom prst="line">
            <a:avLst/>
          </a:prstGeom>
          <a:ln w="1270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2"/>
            <a:endCxn id="7" idx="0"/>
          </p:cNvCxnSpPr>
          <p:nvPr/>
        </p:nvCxnSpPr>
        <p:spPr>
          <a:xfrm>
            <a:off x="4286250" y="3403600"/>
            <a:ext cx="0" cy="279400"/>
          </a:xfrm>
          <a:prstGeom prst="line">
            <a:avLst/>
          </a:prstGeom>
          <a:ln w="1270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2"/>
            <a:endCxn id="8" idx="0"/>
          </p:cNvCxnSpPr>
          <p:nvPr/>
        </p:nvCxnSpPr>
        <p:spPr>
          <a:xfrm>
            <a:off x="4286250" y="4521200"/>
            <a:ext cx="0" cy="279400"/>
          </a:xfrm>
          <a:prstGeom prst="line">
            <a:avLst/>
          </a:prstGeom>
          <a:ln w="1270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343400" y="2286000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 gbps link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4343400" y="3380601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 gbps link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4343400" y="4523601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 gbps link</a:t>
            </a:r>
            <a:endParaRPr lang="en-US" sz="1200" dirty="0"/>
          </a:p>
        </p:txBody>
      </p:sp>
      <p:sp>
        <p:nvSpPr>
          <p:cNvPr id="27" name="Line Callout 2 26"/>
          <p:cNvSpPr/>
          <p:nvPr/>
        </p:nvSpPr>
        <p:spPr>
          <a:xfrm>
            <a:off x="6553200" y="2743200"/>
            <a:ext cx="2133600" cy="1143000"/>
          </a:xfrm>
          <a:prstGeom prst="borderCallout2">
            <a:avLst>
              <a:gd name="adj1" fmla="val 51958"/>
              <a:gd name="adj2" fmla="val -6716"/>
              <a:gd name="adj3" fmla="val 67051"/>
              <a:gd name="adj4" fmla="val -18284"/>
              <a:gd name="adj5" fmla="val 66462"/>
              <a:gd name="adj6" fmla="val -66478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Congestion occurs here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Concluding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Benevolent worm feasible = YES</a:t>
            </a:r>
          </a:p>
          <a:p>
            <a:pPr lvl="1"/>
            <a:r>
              <a:rPr lang="en-US" dirty="0" smtClean="0"/>
              <a:t>Auditable (log)</a:t>
            </a:r>
          </a:p>
          <a:p>
            <a:pPr lvl="1"/>
            <a:r>
              <a:rPr lang="en-US" dirty="0" smtClean="0"/>
              <a:t>Resource control (network)</a:t>
            </a:r>
          </a:p>
          <a:p>
            <a:r>
              <a:rPr lang="en-US" dirty="0" smtClean="0"/>
              <a:t>Still has risks</a:t>
            </a:r>
          </a:p>
          <a:p>
            <a:pPr lvl="1"/>
            <a:r>
              <a:rPr lang="en-US" dirty="0" smtClean="0"/>
              <a:t>Crashes</a:t>
            </a:r>
          </a:p>
          <a:p>
            <a:pPr lvl="1"/>
            <a:r>
              <a:rPr lang="en-US" dirty="0" smtClean="0"/>
              <a:t>Legal precedent</a:t>
            </a:r>
          </a:p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Safer Internet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authenticity</a:t>
            </a:r>
          </a:p>
          <a:p>
            <a:r>
              <a:rPr lang="en-US" dirty="0" smtClean="0"/>
              <a:t>Replication</a:t>
            </a:r>
          </a:p>
          <a:p>
            <a:pPr lvl="1"/>
            <a:r>
              <a:rPr lang="en-US" dirty="0" smtClean="0"/>
              <a:t>Redundancy</a:t>
            </a:r>
          </a:p>
          <a:p>
            <a:pPr lvl="1"/>
            <a:r>
              <a:rPr lang="en-US" dirty="0" smtClean="0"/>
              <a:t>Hybrid linear/exponential</a:t>
            </a:r>
          </a:p>
          <a:p>
            <a:pPr lvl="2"/>
            <a:r>
              <a:rPr lang="en-US" dirty="0" smtClean="0"/>
              <a:t>What fan-out is useful?</a:t>
            </a:r>
          </a:p>
          <a:p>
            <a:r>
              <a:rPr lang="en-US" dirty="0" smtClean="0"/>
              <a:t>UI research</a:t>
            </a:r>
          </a:p>
          <a:p>
            <a:pPr lvl="1"/>
            <a:r>
              <a:rPr lang="en-US" dirty="0" smtClean="0"/>
              <a:t>Help users versus scare</a:t>
            </a:r>
          </a:p>
          <a:p>
            <a:pPr lvl="2"/>
            <a:r>
              <a:rPr lang="en-US" dirty="0" smtClean="0"/>
              <a:t>Scaring could be beneficial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 </a:t>
            </a:r>
            <a:r>
              <a:rPr lang="en-US" dirty="0" smtClean="0"/>
              <a:t>Benevolent </a:t>
            </a:r>
            <a:r>
              <a:rPr lang="en-US" dirty="0" smtClean="0"/>
              <a:t>W</a:t>
            </a:r>
            <a:r>
              <a:rPr lang="en-US" dirty="0" smtClean="0"/>
              <a:t>orm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Opinion before 2011</a:t>
            </a:r>
          </a:p>
          <a:p>
            <a:pPr lvl="1"/>
            <a:r>
              <a:rPr lang="en-US" dirty="0" smtClean="0"/>
              <a:t>Too risky</a:t>
            </a:r>
          </a:p>
          <a:p>
            <a:pPr lvl="2"/>
            <a:r>
              <a:rPr lang="en-US" dirty="0" smtClean="0"/>
              <a:t>Crash hospital or nuclear plant?</a:t>
            </a:r>
          </a:p>
          <a:p>
            <a:pPr lvl="1"/>
            <a:r>
              <a:rPr lang="en-US" dirty="0" smtClean="0"/>
              <a:t>Unethical</a:t>
            </a:r>
          </a:p>
          <a:p>
            <a:pPr lvl="2"/>
            <a:r>
              <a:rPr lang="en-US" dirty="0" smtClean="0"/>
              <a:t>No consent</a:t>
            </a:r>
          </a:p>
          <a:p>
            <a:pPr lvl="1"/>
            <a:r>
              <a:rPr lang="en-US" dirty="0" smtClean="0"/>
              <a:t>Bruce Schneier</a:t>
            </a:r>
          </a:p>
          <a:p>
            <a:r>
              <a:rPr lang="en-US" dirty="0" smtClean="0"/>
              <a:t>Opinion 2011+</a:t>
            </a:r>
          </a:p>
          <a:p>
            <a:pPr lvl="1"/>
            <a:r>
              <a:rPr lang="en-US" dirty="0" smtClean="0"/>
              <a:t>Benefits to community outweigh risks</a:t>
            </a:r>
          </a:p>
          <a:p>
            <a:pPr lvl="2"/>
            <a:r>
              <a:rPr lang="en-US" dirty="0" smtClean="0"/>
              <a:t>Bruce Schneier</a:t>
            </a:r>
          </a:p>
          <a:p>
            <a:pPr lvl="1"/>
            <a:r>
              <a:rPr lang="en-US" dirty="0" smtClean="0"/>
              <a:t>Need next generation technology</a:t>
            </a:r>
          </a:p>
          <a:p>
            <a:r>
              <a:rPr lang="en-US" dirty="0" smtClean="0"/>
              <a:t>Ex:  Kelihos botnet</a:t>
            </a:r>
          </a:p>
          <a:p>
            <a:pPr lvl="1"/>
            <a:r>
              <a:rPr lang="en-US" dirty="0" smtClean="0"/>
              <a:t>Microsoft &amp; Kaspersky</a:t>
            </a:r>
          </a:p>
          <a:p>
            <a:pPr lvl="1"/>
            <a:r>
              <a:rPr lang="en-US" dirty="0" smtClean="0"/>
              <a:t>Too risky to patch victims</a:t>
            </a:r>
          </a:p>
          <a:p>
            <a:pPr lvl="1"/>
            <a:r>
              <a:rPr lang="en-US" dirty="0" smtClean="0"/>
              <a:t>Unpatched used again later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see thesis paper:  “A Framework for Benevolent Computer Worms” by Rodney Beede, 2012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PowerPoint template care of </a:t>
            </a:r>
            <a:r>
              <a:rPr lang="en-US" dirty="0" smtClean="0">
                <a:hlinkClick r:id="rId2"/>
              </a:rPr>
              <a:t>http://www.powerpointstyles.com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Henri J. Isenberg of Symantec Corporation</a:t>
            </a:r>
          </a:p>
          <a:p>
            <a:pPr lvl="1"/>
            <a:r>
              <a:rPr lang="en-US" dirty="0" smtClean="0"/>
              <a:t>Patent author:  “A Benevolent Worm To Assess And Correct Computer Security Vulnerabilities”</a:t>
            </a:r>
          </a:p>
          <a:p>
            <a:pPr lvl="1"/>
            <a:r>
              <a:rPr lang="en-US" dirty="0" smtClean="0"/>
              <a:t>Tied to central anti-virus server</a:t>
            </a:r>
          </a:p>
          <a:p>
            <a:pPr lvl="1"/>
            <a:r>
              <a:rPr lang="en-US" dirty="0" smtClean="0"/>
              <a:t>Notified user via GUI if made repairs</a:t>
            </a:r>
          </a:p>
          <a:p>
            <a:pPr lvl="1"/>
            <a:r>
              <a:rPr lang="en-US" dirty="0" smtClean="0"/>
              <a:t>No specifics on framework or resource controls</a:t>
            </a:r>
          </a:p>
          <a:p>
            <a:r>
              <a:rPr lang="en-US" dirty="0" smtClean="0"/>
              <a:t>“A Taxonomy of Computer Worms” (2003)</a:t>
            </a:r>
          </a:p>
          <a:p>
            <a:pPr lvl="1"/>
            <a:r>
              <a:rPr lang="en-US" dirty="0" smtClean="0"/>
              <a:t>Nicholas Weaver of UC Berkeley</a:t>
            </a:r>
          </a:p>
          <a:p>
            <a:pPr lvl="1"/>
            <a:r>
              <a:rPr lang="en-US" dirty="0" smtClean="0"/>
              <a:t>Strategies of malicious worms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are the possible risks with releasing a benevolent worm into the wild?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are the benefits? 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characteristics would a benevolent worm need to mitigate or reduce the risks of the benevolent worm causing more harm than good? 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would a framework for a responsible benevolent worm be?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 of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Framework Details</a:t>
            </a:r>
          </a:p>
          <a:p>
            <a:pPr lvl="1"/>
            <a:r>
              <a:rPr lang="en-US" dirty="0" smtClean="0"/>
              <a:t>Auditable (log)</a:t>
            </a:r>
          </a:p>
          <a:p>
            <a:pPr lvl="1"/>
            <a:r>
              <a:rPr lang="en-US" dirty="0" smtClean="0"/>
              <a:t>Congestion Control (network)</a:t>
            </a:r>
          </a:p>
          <a:p>
            <a:r>
              <a:rPr lang="en-US" dirty="0" smtClean="0"/>
              <a:t>Feasibility</a:t>
            </a:r>
          </a:p>
          <a:p>
            <a:pPr lvl="1"/>
            <a:r>
              <a:rPr lang="en-US" dirty="0" smtClean="0"/>
              <a:t>Actual tests of worm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Ethical 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Who is responsible?</a:t>
            </a:r>
          </a:p>
          <a:p>
            <a:pPr lvl="1"/>
            <a:r>
              <a:rPr lang="en-US" dirty="0" smtClean="0"/>
              <a:t>Bank or victim?</a:t>
            </a:r>
          </a:p>
          <a:p>
            <a:r>
              <a:rPr lang="en-US" dirty="0" smtClean="0"/>
              <a:t>Cyber warfare</a:t>
            </a:r>
          </a:p>
          <a:p>
            <a:pPr lvl="1"/>
            <a:r>
              <a:rPr lang="en-US" dirty="0" smtClean="0"/>
              <a:t>Civilians</a:t>
            </a:r>
          </a:p>
          <a:p>
            <a:pPr lvl="1"/>
            <a:r>
              <a:rPr lang="en-US" dirty="0" smtClean="0"/>
              <a:t>Hospital system infected</a:t>
            </a:r>
          </a:p>
          <a:p>
            <a:pPr lvl="1"/>
            <a:r>
              <a:rPr lang="en-US" dirty="0" smtClean="0"/>
              <a:t>Point of view</a:t>
            </a:r>
          </a:p>
          <a:p>
            <a:pPr lvl="2"/>
            <a:r>
              <a:rPr lang="en-US" dirty="0" smtClean="0"/>
              <a:t>Stuxnet in Iran</a:t>
            </a:r>
          </a:p>
          <a:p>
            <a:r>
              <a:rPr lang="en-US" dirty="0" smtClean="0"/>
              <a:t>Consent</a:t>
            </a:r>
          </a:p>
          <a:p>
            <a:pPr lvl="1"/>
            <a:r>
              <a:rPr lang="en-US" dirty="0" smtClean="0"/>
              <a:t>Schneier 2003</a:t>
            </a:r>
          </a:p>
          <a:p>
            <a:r>
              <a:rPr lang="en-US" dirty="0" smtClean="0"/>
              <a:t>Benefit to whole</a:t>
            </a:r>
          </a:p>
          <a:p>
            <a:pPr lvl="1"/>
            <a:r>
              <a:rPr lang="en-US" dirty="0" smtClean="0"/>
              <a:t>Schneier 2011</a:t>
            </a:r>
          </a:p>
          <a:p>
            <a:pPr lvl="1"/>
            <a:r>
              <a:rPr lang="en-US" dirty="0" smtClean="0"/>
              <a:t>Great Firewall of China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78399</Template>
  <TotalTime>293</TotalTime>
  <Words>1803</Words>
  <Application>Microsoft Office PowerPoint</Application>
  <PresentationFormat>On-screen Show (4:3)</PresentationFormat>
  <Paragraphs>563</Paragraphs>
  <Slides>50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A Framework for Benevolent Computer Worms</vt:lpstr>
      <vt:lpstr>Agenda</vt:lpstr>
      <vt:lpstr>Objective of Research</vt:lpstr>
      <vt:lpstr>Worms</vt:lpstr>
      <vt:lpstr>Why a Benevolent Worm?</vt:lpstr>
      <vt:lpstr>Related Work</vt:lpstr>
      <vt:lpstr>Research Questions</vt:lpstr>
      <vt:lpstr>Contribution of Research</vt:lpstr>
      <vt:lpstr>Ethical Implications</vt:lpstr>
      <vt:lpstr>Legal Implications</vt:lpstr>
      <vt:lpstr>Legal (continued)</vt:lpstr>
      <vt:lpstr>Analysis of Worm Characteristics</vt:lpstr>
      <vt:lpstr>Nachi</vt:lpstr>
      <vt:lpstr>Conficker</vt:lpstr>
      <vt:lpstr>Slammer</vt:lpstr>
      <vt:lpstr>Storm</vt:lpstr>
      <vt:lpstr>Witty</vt:lpstr>
      <vt:lpstr>Summary of Malicious Worms</vt:lpstr>
      <vt:lpstr>Desired Characteristics of a Benevolent Worm</vt:lpstr>
      <vt:lpstr>Desired Characteristics (continued)</vt:lpstr>
      <vt:lpstr>Desired Characteristics (continued)</vt:lpstr>
      <vt:lpstr>Auditable</vt:lpstr>
      <vt:lpstr>Auditable – Log Tampering</vt:lpstr>
      <vt:lpstr>Auditable – Log Tampering Solutions</vt:lpstr>
      <vt:lpstr>Auditable - Verifiable</vt:lpstr>
      <vt:lpstr>Auditable – Log Format</vt:lpstr>
      <vt:lpstr>Network Congestion Control</vt:lpstr>
      <vt:lpstr>Alternative Hybrid Spread</vt:lpstr>
      <vt:lpstr>Semi-autonomous Replication</vt:lpstr>
      <vt:lpstr>Notification</vt:lpstr>
      <vt:lpstr>Undo</vt:lpstr>
      <vt:lpstr>Other Considerations</vt:lpstr>
      <vt:lpstr>Exploit Selection</vt:lpstr>
      <vt:lpstr>Exploit Research</vt:lpstr>
      <vt:lpstr>Slide 35</vt:lpstr>
      <vt:lpstr>Exploit Maturity</vt:lpstr>
      <vt:lpstr>Chosen Exploit</vt:lpstr>
      <vt:lpstr>Evaluation</vt:lpstr>
      <vt:lpstr>Test Environment</vt:lpstr>
      <vt:lpstr>Execution Flow</vt:lpstr>
      <vt:lpstr>Test Steps</vt:lpstr>
      <vt:lpstr>Results</vt:lpstr>
      <vt:lpstr>Results – Iteration 3</vt:lpstr>
      <vt:lpstr>Results – Network Congestion</vt:lpstr>
      <vt:lpstr>Results – Network Congestion (cont)</vt:lpstr>
      <vt:lpstr>Results – Exponential Congestion</vt:lpstr>
      <vt:lpstr>Results - Exponential Congestion (cont)</vt:lpstr>
      <vt:lpstr>Concluding Remarks</vt:lpstr>
      <vt:lpstr>Future Work</vt:lpstr>
      <vt:lpstr>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Framework for Benevolent Computer Worms</dc:title>
  <dc:creator>rbeede</dc:creator>
  <cp:lastModifiedBy>Rodney David Beede</cp:lastModifiedBy>
  <cp:revision>98</cp:revision>
  <dcterms:created xsi:type="dcterms:W3CDTF">2006-08-16T00:00:00Z</dcterms:created>
  <dcterms:modified xsi:type="dcterms:W3CDTF">2012-04-16T19:51:40Z</dcterms:modified>
</cp:coreProperties>
</file>