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66" r:id="rId3"/>
    <p:sldId id="273" r:id="rId4"/>
    <p:sldId id="286" r:id="rId5"/>
    <p:sldId id="289" r:id="rId6"/>
    <p:sldId id="293" r:id="rId7"/>
    <p:sldId id="298" r:id="rId8"/>
    <p:sldId id="300" r:id="rId9"/>
    <p:sldId id="301" r:id="rId10"/>
    <p:sldId id="302" r:id="rId11"/>
    <p:sldId id="303" r:id="rId12"/>
    <p:sldId id="304" r:id="rId13"/>
    <p:sldId id="305"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5" d="100"/>
          <a:sy n="85" d="100"/>
        </p:scale>
        <p:origin x="590" y="7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1/24/2023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8.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3.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Housing Project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Prepared by:</a:t>
            </a:r>
          </a:p>
          <a:p>
            <a:r>
              <a:rPr lang="en-US" dirty="0"/>
              <a:t>Suraj Kumar</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F5CB5-0B42-C583-6DC8-3A3F601A7519}"/>
              </a:ext>
            </a:extLst>
          </p:cNvPr>
          <p:cNvPicPr>
            <a:picLocks noChangeAspect="1"/>
          </p:cNvPicPr>
          <p:nvPr/>
        </p:nvPicPr>
        <p:blipFill>
          <a:blip r:embed="rId2"/>
          <a:stretch>
            <a:fillRect/>
          </a:stretch>
        </p:blipFill>
        <p:spPr>
          <a:xfrm>
            <a:off x="797859" y="1376082"/>
            <a:ext cx="10632141" cy="5316071"/>
          </a:xfrm>
          <a:prstGeom prst="rect">
            <a:avLst/>
          </a:prstGeom>
        </p:spPr>
      </p:pic>
      <p:sp>
        <p:nvSpPr>
          <p:cNvPr id="5" name="TextBox 4">
            <a:extLst>
              <a:ext uri="{FF2B5EF4-FFF2-40B4-BE49-F238E27FC236}">
                <a16:creationId xmlns:a16="http://schemas.microsoft.com/office/drawing/2014/main" id="{53C84AD4-0B33-08D8-0A56-A39A8112002D}"/>
              </a:ext>
            </a:extLst>
          </p:cNvPr>
          <p:cNvSpPr txBox="1"/>
          <p:nvPr/>
        </p:nvSpPr>
        <p:spPr>
          <a:xfrm>
            <a:off x="3307976" y="394447"/>
            <a:ext cx="5172636" cy="461665"/>
          </a:xfrm>
          <a:prstGeom prst="rect">
            <a:avLst/>
          </a:prstGeom>
          <a:noFill/>
        </p:spPr>
        <p:txBody>
          <a:bodyPr wrap="square" rtlCol="0">
            <a:spAutoFit/>
          </a:bodyPr>
          <a:lstStyle/>
          <a:p>
            <a:r>
              <a:rPr lang="en-IN" sz="2400" dirty="0">
                <a:solidFill>
                  <a:schemeClr val="bg1"/>
                </a:solidFill>
              </a:rPr>
              <a:t>Built year and its effect on price</a:t>
            </a:r>
          </a:p>
        </p:txBody>
      </p:sp>
    </p:spTree>
    <p:extLst>
      <p:ext uri="{BB962C8B-B14F-4D97-AF65-F5344CB8AC3E}">
        <p14:creationId xmlns:p14="http://schemas.microsoft.com/office/powerpoint/2010/main" val="65075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FB950-879F-A353-179C-5A23D1087237}"/>
              </a:ext>
            </a:extLst>
          </p:cNvPr>
          <p:cNvSpPr>
            <a:spLocks noGrp="1"/>
          </p:cNvSpPr>
          <p:nvPr>
            <p:ph type="body" sz="quarter" idx="15"/>
          </p:nvPr>
        </p:nvSpPr>
        <p:spPr>
          <a:xfrm>
            <a:off x="2064125" y="142617"/>
            <a:ext cx="5372096" cy="711200"/>
          </a:xfrm>
        </p:spPr>
        <p:txBody>
          <a:bodyPr/>
          <a:lstStyle/>
          <a:p>
            <a:r>
              <a:rPr lang="en-IN" dirty="0"/>
              <a:t>Remodelling effect on price</a:t>
            </a:r>
          </a:p>
        </p:txBody>
      </p:sp>
      <p:pic>
        <p:nvPicPr>
          <p:cNvPr id="7" name="Picture 6">
            <a:extLst>
              <a:ext uri="{FF2B5EF4-FFF2-40B4-BE49-F238E27FC236}">
                <a16:creationId xmlns:a16="http://schemas.microsoft.com/office/drawing/2014/main" id="{475E16D9-F6AA-8BDC-F389-F53E2E7F4494}"/>
              </a:ext>
            </a:extLst>
          </p:cNvPr>
          <p:cNvPicPr>
            <a:picLocks noChangeAspect="1"/>
          </p:cNvPicPr>
          <p:nvPr/>
        </p:nvPicPr>
        <p:blipFill>
          <a:blip r:embed="rId2"/>
          <a:stretch>
            <a:fillRect/>
          </a:stretch>
        </p:blipFill>
        <p:spPr>
          <a:xfrm>
            <a:off x="1192305" y="1143001"/>
            <a:ext cx="9753601" cy="4549588"/>
          </a:xfrm>
          <a:prstGeom prst="rect">
            <a:avLst/>
          </a:prstGeom>
        </p:spPr>
      </p:pic>
    </p:spTree>
    <p:extLst>
      <p:ext uri="{BB962C8B-B14F-4D97-AF65-F5344CB8AC3E}">
        <p14:creationId xmlns:p14="http://schemas.microsoft.com/office/powerpoint/2010/main" val="164290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B136-8BCB-D1F1-2F10-1F8D4B32FB9B}"/>
              </a:ext>
            </a:extLst>
          </p:cNvPr>
          <p:cNvSpPr>
            <a:spLocks noGrp="1"/>
          </p:cNvSpPr>
          <p:nvPr>
            <p:ph type="body" sz="quarter" idx="16"/>
          </p:nvPr>
        </p:nvSpPr>
        <p:spPr>
          <a:xfrm>
            <a:off x="3054349" y="153963"/>
            <a:ext cx="5372096" cy="711200"/>
          </a:xfrm>
        </p:spPr>
        <p:txBody>
          <a:bodyPr/>
          <a:lstStyle/>
          <a:p>
            <a:r>
              <a:rPr lang="en-IN" dirty="0"/>
              <a:t>Basement area contribution on price</a:t>
            </a:r>
          </a:p>
        </p:txBody>
      </p:sp>
      <p:pic>
        <p:nvPicPr>
          <p:cNvPr id="7" name="Picture 6">
            <a:extLst>
              <a:ext uri="{FF2B5EF4-FFF2-40B4-BE49-F238E27FC236}">
                <a16:creationId xmlns:a16="http://schemas.microsoft.com/office/drawing/2014/main" id="{ED7A39E5-BAE9-346C-213C-EFF9251378AB}"/>
              </a:ext>
            </a:extLst>
          </p:cNvPr>
          <p:cNvPicPr>
            <a:picLocks noChangeAspect="1"/>
          </p:cNvPicPr>
          <p:nvPr/>
        </p:nvPicPr>
        <p:blipFill>
          <a:blip r:embed="rId2"/>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273021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47088D-9C38-D08B-94BD-B50F4D6FF4D3}"/>
              </a:ext>
            </a:extLst>
          </p:cNvPr>
          <p:cNvPicPr>
            <a:picLocks noChangeAspect="1"/>
          </p:cNvPicPr>
          <p:nvPr/>
        </p:nvPicPr>
        <p:blipFill>
          <a:blip r:embed="rId2"/>
          <a:stretch>
            <a:fillRect/>
          </a:stretch>
        </p:blipFill>
        <p:spPr>
          <a:xfrm>
            <a:off x="1532966" y="1806389"/>
            <a:ext cx="9144000" cy="4572000"/>
          </a:xfrm>
          <a:prstGeom prst="rect">
            <a:avLst/>
          </a:prstGeom>
        </p:spPr>
      </p:pic>
      <p:sp>
        <p:nvSpPr>
          <p:cNvPr id="5" name="TextBox 4">
            <a:extLst>
              <a:ext uri="{FF2B5EF4-FFF2-40B4-BE49-F238E27FC236}">
                <a16:creationId xmlns:a16="http://schemas.microsoft.com/office/drawing/2014/main" id="{E8F7CFBC-849C-48BC-DD01-ACE3D2405DFA}"/>
              </a:ext>
            </a:extLst>
          </p:cNvPr>
          <p:cNvSpPr txBox="1"/>
          <p:nvPr/>
        </p:nvSpPr>
        <p:spPr>
          <a:xfrm>
            <a:off x="3397622" y="376517"/>
            <a:ext cx="4249368" cy="646331"/>
          </a:xfrm>
          <a:prstGeom prst="rect">
            <a:avLst/>
          </a:prstGeom>
          <a:noFill/>
        </p:spPr>
        <p:txBody>
          <a:bodyPr wrap="none" rtlCol="0">
            <a:spAutoFit/>
          </a:bodyPr>
          <a:lstStyle/>
          <a:p>
            <a:r>
              <a:rPr lang="en-IN" sz="3600" dirty="0"/>
              <a:t>Sale Price Distribution</a:t>
            </a:r>
          </a:p>
        </p:txBody>
      </p:sp>
    </p:spTree>
    <p:extLst>
      <p:ext uri="{BB962C8B-B14F-4D97-AF65-F5344CB8AC3E}">
        <p14:creationId xmlns:p14="http://schemas.microsoft.com/office/powerpoint/2010/main" val="8484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9AE43-BBF3-2F00-E0FC-7E8D4D1CBC62}"/>
              </a:ext>
            </a:extLst>
          </p:cNvPr>
          <p:cNvSpPr txBox="1"/>
          <p:nvPr/>
        </p:nvSpPr>
        <p:spPr>
          <a:xfrm>
            <a:off x="779929" y="268941"/>
            <a:ext cx="8910917" cy="5478423"/>
          </a:xfrm>
          <a:prstGeom prst="rect">
            <a:avLst/>
          </a:prstGeom>
          <a:noFill/>
        </p:spPr>
        <p:txBody>
          <a:bodyPr wrap="square" rtlCol="0">
            <a:spAutoFit/>
          </a:bodyPr>
          <a:lstStyle/>
          <a:p>
            <a:r>
              <a:rPr lang="en-IN" sz="3600" b="1" dirty="0">
                <a:solidFill>
                  <a:schemeClr val="bg1"/>
                </a:solidFill>
              </a:rPr>
              <a:t>Observations:</a:t>
            </a:r>
          </a:p>
          <a:p>
            <a:endParaRPr lang="en-IN" sz="2800" dirty="0">
              <a:solidFill>
                <a:schemeClr val="bg1"/>
              </a:solidFill>
            </a:endParaRPr>
          </a:p>
          <a:p>
            <a:pPr marL="285750" indent="-285750">
              <a:buFont typeface="Arial" panose="020B0604020202020204" pitchFamily="34" charset="0"/>
              <a:buChar char="•"/>
            </a:pPr>
            <a:r>
              <a:rPr lang="en-US" sz="2200" dirty="0">
                <a:solidFill>
                  <a:schemeClr val="bg1"/>
                </a:solidFill>
              </a:rPr>
              <a:t>When Linear feet connected to street increases house price increases.</a:t>
            </a:r>
          </a:p>
          <a:p>
            <a:pPr marL="285750" indent="-285750">
              <a:buFont typeface="Arial" panose="020B0604020202020204" pitchFamily="34" charset="0"/>
              <a:buChar char="•"/>
            </a:pPr>
            <a:r>
              <a:rPr lang="en-US" sz="2200" dirty="0">
                <a:solidFill>
                  <a:schemeClr val="bg1"/>
                </a:solidFill>
              </a:rPr>
              <a:t>When lot size increases little bit house price increases.</a:t>
            </a:r>
          </a:p>
          <a:p>
            <a:pPr marL="285750" indent="-285750">
              <a:buFont typeface="Arial" panose="020B0604020202020204" pitchFamily="34" charset="0"/>
              <a:buChar char="•"/>
            </a:pPr>
            <a:r>
              <a:rPr lang="en-US" sz="2200" dirty="0">
                <a:solidFill>
                  <a:schemeClr val="bg1"/>
                </a:solidFill>
              </a:rPr>
              <a:t>99% of houses have Paved type road access.</a:t>
            </a:r>
          </a:p>
          <a:p>
            <a:pPr marL="285750" indent="-285750">
              <a:buFont typeface="Arial" panose="020B0604020202020204" pitchFamily="34" charset="0"/>
              <a:buChar char="•"/>
            </a:pPr>
            <a:r>
              <a:rPr lang="en-US" sz="2200" dirty="0">
                <a:solidFill>
                  <a:schemeClr val="bg1"/>
                </a:solidFill>
              </a:rPr>
              <a:t>All houses have all utilities.</a:t>
            </a:r>
          </a:p>
          <a:p>
            <a:pPr marL="285750" indent="-285750">
              <a:buFont typeface="Arial" panose="020B0604020202020204" pitchFamily="34" charset="0"/>
              <a:buChar char="•"/>
            </a:pPr>
            <a:r>
              <a:rPr lang="en-US" sz="2200" dirty="0">
                <a:solidFill>
                  <a:schemeClr val="bg1"/>
                </a:solidFill>
              </a:rPr>
              <a:t>Most houses have gentle slope.</a:t>
            </a:r>
          </a:p>
          <a:p>
            <a:pPr marL="285750" indent="-285750">
              <a:buFont typeface="Arial" panose="020B0604020202020204" pitchFamily="34" charset="0"/>
              <a:buChar char="•"/>
            </a:pPr>
            <a:r>
              <a:rPr lang="en-US" sz="2200" dirty="0">
                <a:solidFill>
                  <a:schemeClr val="bg1"/>
                </a:solidFill>
              </a:rPr>
              <a:t>Most houses have Single family detached dwelling.</a:t>
            </a:r>
          </a:p>
          <a:p>
            <a:pPr marL="285750" indent="-285750">
              <a:buFont typeface="Arial" panose="020B0604020202020204" pitchFamily="34" charset="0"/>
              <a:buChar char="•"/>
            </a:pPr>
            <a:r>
              <a:rPr lang="en-US" sz="2200" dirty="0">
                <a:solidFill>
                  <a:schemeClr val="bg1"/>
                </a:solidFill>
              </a:rPr>
              <a:t>House prices increases when quality increases.</a:t>
            </a:r>
          </a:p>
          <a:p>
            <a:pPr marL="285750" indent="-285750">
              <a:buFont typeface="Arial" panose="020B0604020202020204" pitchFamily="34" charset="0"/>
              <a:buChar char="•"/>
            </a:pPr>
            <a:r>
              <a:rPr lang="en-US" sz="2200" dirty="0">
                <a:solidFill>
                  <a:schemeClr val="bg1"/>
                </a:solidFill>
              </a:rPr>
              <a:t>Newly built houses have little more price.</a:t>
            </a:r>
          </a:p>
          <a:p>
            <a:pPr marL="285750" indent="-285750">
              <a:buFont typeface="Arial" panose="020B0604020202020204" pitchFamily="34" charset="0"/>
              <a:buChar char="•"/>
            </a:pPr>
            <a:r>
              <a:rPr lang="en-US" sz="2200" dirty="0">
                <a:solidFill>
                  <a:schemeClr val="bg1"/>
                </a:solidFill>
              </a:rPr>
              <a:t>Remodeled houses have little more price.</a:t>
            </a:r>
          </a:p>
          <a:p>
            <a:pPr marL="285750" indent="-285750">
              <a:buFont typeface="Arial" panose="020B0604020202020204" pitchFamily="34" charset="0"/>
              <a:buChar char="•"/>
            </a:pPr>
            <a:r>
              <a:rPr lang="en-US" sz="2200" dirty="0">
                <a:solidFill>
                  <a:schemeClr val="bg1"/>
                </a:solidFill>
              </a:rPr>
              <a:t>House prices little increases when Masonry veneer area increases.</a:t>
            </a:r>
          </a:p>
          <a:p>
            <a:pPr marL="285750" indent="-285750">
              <a:buFont typeface="Arial" panose="020B0604020202020204" pitchFamily="34" charset="0"/>
              <a:buChar char="•"/>
            </a:pPr>
            <a:r>
              <a:rPr lang="en-US" sz="2200" dirty="0">
                <a:solidFill>
                  <a:schemeClr val="bg1"/>
                </a:solidFill>
              </a:rPr>
              <a:t>House prices increases when type 1 finished square feet area increases.</a:t>
            </a:r>
          </a:p>
          <a:p>
            <a:pPr marL="285750" indent="-285750">
              <a:buFont typeface="Arial" panose="020B0604020202020204" pitchFamily="34" charset="0"/>
              <a:buChar char="•"/>
            </a:pPr>
            <a:r>
              <a:rPr lang="en-US" sz="2200" dirty="0">
                <a:solidFill>
                  <a:schemeClr val="bg1"/>
                </a:solidFill>
              </a:rPr>
              <a:t>House Price increases when total square feet of basement area increases.</a:t>
            </a:r>
          </a:p>
          <a:p>
            <a:pPr marL="285750" indent="-285750">
              <a:buFont typeface="Arial" panose="020B0604020202020204" pitchFamily="34" charset="0"/>
              <a:buChar char="•"/>
            </a:pPr>
            <a:r>
              <a:rPr lang="en-US" sz="2200" dirty="0">
                <a:solidFill>
                  <a:schemeClr val="bg1"/>
                </a:solidFill>
              </a:rPr>
              <a:t>Most of the house prices are between 1 to 2 lakh dollars.</a:t>
            </a:r>
            <a:endParaRPr lang="en-IN" sz="2200" dirty="0">
              <a:solidFill>
                <a:schemeClr val="bg1"/>
              </a:solidFill>
            </a:endParaRPr>
          </a:p>
        </p:txBody>
      </p:sp>
    </p:spTree>
    <p:extLst>
      <p:ext uri="{BB962C8B-B14F-4D97-AF65-F5344CB8AC3E}">
        <p14:creationId xmlns:p14="http://schemas.microsoft.com/office/powerpoint/2010/main" val="348977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364673" y="461911"/>
            <a:ext cx="5272764" cy="1000096"/>
          </a:xfrm>
        </p:spPr>
        <p:txBody>
          <a:bodyPr/>
          <a:lstStyle/>
          <a:p>
            <a:r>
              <a:rPr lang="en-US" dirty="0"/>
              <a:t>Problem Statement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308111" y="2046472"/>
            <a:ext cx="5272764" cy="4014963"/>
          </a:xfrm>
        </p:spPr>
        <p:txBody>
          <a:bodyPr>
            <a:normAutofit/>
          </a:bodyPr>
          <a:lstStyle/>
          <a:p>
            <a:r>
              <a:rPr lang="en-US" sz="1800" b="0" i="0" u="none" strike="noStrike" baseline="0" dirty="0">
                <a:solidFill>
                  <a:srgbClr val="000000"/>
                </a:solidFill>
                <a:latin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If any company tries to enter or which are already in this field do their research of every aspect which effect a house price so that they can buy or sell houses to make maximum profit. </a:t>
            </a:r>
            <a:endParaRPr lang="en-US" sz="1800"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EDA Steps</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Finding the statistical summary of columns which contains numeric data.</a:t>
            </a:r>
          </a:p>
          <a:p>
            <a:r>
              <a:rPr lang="en-US" dirty="0"/>
              <a:t>Checking correlation of other variables with target variable.</a:t>
            </a:r>
          </a:p>
          <a:p>
            <a:r>
              <a:rPr lang="en-US" dirty="0"/>
              <a:t>Checking outliers</a:t>
            </a:r>
          </a:p>
          <a:p>
            <a:r>
              <a:rPr lang="en-US" dirty="0"/>
              <a:t>Removing outliers</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9" name="Picture Placeholder 8">
            <a:extLst>
              <a:ext uri="{FF2B5EF4-FFF2-40B4-BE49-F238E27FC236}">
                <a16:creationId xmlns:a16="http://schemas.microsoft.com/office/drawing/2014/main" id="{57D04C37-619C-1F36-E641-9636F5C10A2D}"/>
              </a:ext>
            </a:extLst>
          </p:cNvPr>
          <p:cNvPicPr>
            <a:picLocks noGrp="1" noChangeAspect="1"/>
          </p:cNvPicPr>
          <p:nvPr>
            <p:ph type="pic" sz="quarter" idx="13"/>
          </p:nvPr>
        </p:nvPicPr>
        <p:blipFill>
          <a:blip r:embed="rId2"/>
          <a:srcRect l="6196" r="6196"/>
          <a:stretch>
            <a:fillRect/>
          </a:stretch>
        </p:blipFill>
        <p:spPr>
          <a:xfrm>
            <a:off x="3967166"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err="1"/>
              <a:t>Visualisations</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20" name="TextBox 19">
            <a:extLst>
              <a:ext uri="{FF2B5EF4-FFF2-40B4-BE49-F238E27FC236}">
                <a16:creationId xmlns:a16="http://schemas.microsoft.com/office/drawing/2014/main" id="{80B6BDEF-8036-3AAB-CEB9-98031BA5F830}"/>
              </a:ext>
            </a:extLst>
          </p:cNvPr>
          <p:cNvSpPr txBox="1"/>
          <p:nvPr/>
        </p:nvSpPr>
        <p:spPr>
          <a:xfrm>
            <a:off x="62753" y="1308846"/>
            <a:ext cx="5487784" cy="369332"/>
          </a:xfrm>
          <a:prstGeom prst="rect">
            <a:avLst/>
          </a:prstGeom>
          <a:noFill/>
        </p:spPr>
        <p:txBody>
          <a:bodyPr wrap="none" rtlCol="0">
            <a:spAutoFit/>
          </a:bodyPr>
          <a:lstStyle/>
          <a:p>
            <a:r>
              <a:rPr lang="en-IN" dirty="0">
                <a:solidFill>
                  <a:schemeClr val="bg1"/>
                </a:solidFill>
              </a:rPr>
              <a:t>Finding Correlation of other variables with target variable</a:t>
            </a:r>
          </a:p>
        </p:txBody>
      </p:sp>
      <p:pic>
        <p:nvPicPr>
          <p:cNvPr id="28" name="Picture 27">
            <a:extLst>
              <a:ext uri="{FF2B5EF4-FFF2-40B4-BE49-F238E27FC236}">
                <a16:creationId xmlns:a16="http://schemas.microsoft.com/office/drawing/2014/main" id="{D384199A-927F-A20D-3E0D-1783BC0232FB}"/>
              </a:ext>
            </a:extLst>
          </p:cNvPr>
          <p:cNvPicPr>
            <a:picLocks noChangeAspect="1"/>
          </p:cNvPicPr>
          <p:nvPr/>
        </p:nvPicPr>
        <p:blipFill>
          <a:blip r:embed="rId2"/>
          <a:stretch>
            <a:fillRect/>
          </a:stretch>
        </p:blipFill>
        <p:spPr>
          <a:xfrm>
            <a:off x="0" y="2199690"/>
            <a:ext cx="6987466" cy="4658310"/>
          </a:xfrm>
          <a:prstGeom prst="rect">
            <a:avLst/>
          </a:prstGeom>
        </p:spPr>
      </p:pic>
      <p:sp>
        <p:nvSpPr>
          <p:cNvPr id="29" name="TextBox 28">
            <a:extLst>
              <a:ext uri="{FF2B5EF4-FFF2-40B4-BE49-F238E27FC236}">
                <a16:creationId xmlns:a16="http://schemas.microsoft.com/office/drawing/2014/main" id="{A8B979C3-4122-28E9-5F9B-E0BA7D089A94}"/>
              </a:ext>
            </a:extLst>
          </p:cNvPr>
          <p:cNvSpPr txBox="1"/>
          <p:nvPr/>
        </p:nvSpPr>
        <p:spPr>
          <a:xfrm>
            <a:off x="6131718" y="2505670"/>
            <a:ext cx="6203173" cy="2308324"/>
          </a:xfrm>
          <a:prstGeom prst="rect">
            <a:avLst/>
          </a:prstGeom>
          <a:noFill/>
        </p:spPr>
        <p:txBody>
          <a:bodyPr wrap="none" rtlCol="0">
            <a:spAutoFit/>
          </a:bodyPr>
          <a:lstStyle/>
          <a:p>
            <a:r>
              <a:rPr lang="en-IN" dirty="0"/>
              <a:t>Observations: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boxes with the darker shades shows positive correlation.</a:t>
            </a:r>
          </a:p>
          <a:p>
            <a:endParaRPr lang="en-IN" dirty="0"/>
          </a:p>
          <a:p>
            <a:pPr marL="285750" indent="-285750">
              <a:buFont typeface="Arial" panose="020B0604020202020204" pitchFamily="34" charset="0"/>
              <a:buChar char="•"/>
            </a:pPr>
            <a:r>
              <a:rPr lang="en-IN" dirty="0"/>
              <a:t>Some independent variables are negatively correlated </a:t>
            </a:r>
          </a:p>
          <a:p>
            <a:r>
              <a:rPr lang="en-IN" dirty="0"/>
              <a:t>      to target variable</a:t>
            </a:r>
          </a:p>
          <a:p>
            <a:endParaRPr lang="en-IN" dirty="0"/>
          </a:p>
          <a:p>
            <a:pPr marL="285750" indent="-285750">
              <a:buFont typeface="Arial" panose="020B0604020202020204" pitchFamily="34" charset="0"/>
              <a:buChar char="•"/>
            </a:pPr>
            <a:r>
              <a:rPr lang="en-IN" dirty="0"/>
              <a:t>Certain inputs are highly positive correlated to target variable.</a:t>
            </a:r>
          </a:p>
        </p:txBody>
      </p:sp>
    </p:spTree>
    <p:extLst>
      <p:ext uri="{BB962C8B-B14F-4D97-AF65-F5344CB8AC3E}">
        <p14:creationId xmlns:p14="http://schemas.microsoft.com/office/powerpoint/2010/main" val="115496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66900" y="8780"/>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Effect of connected street size on price</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12" name="Picture 11">
            <a:extLst>
              <a:ext uri="{FF2B5EF4-FFF2-40B4-BE49-F238E27FC236}">
                <a16:creationId xmlns:a16="http://schemas.microsoft.com/office/drawing/2014/main" id="{B8794D68-7C3B-CA60-8C92-BEC966666C76}"/>
              </a:ext>
            </a:extLst>
          </p:cNvPr>
          <p:cNvPicPr>
            <a:picLocks noChangeAspect="1"/>
          </p:cNvPicPr>
          <p:nvPr/>
        </p:nvPicPr>
        <p:blipFill>
          <a:blip r:embed="rId2"/>
          <a:stretch>
            <a:fillRect/>
          </a:stretch>
        </p:blipFill>
        <p:spPr>
          <a:xfrm>
            <a:off x="878542" y="872380"/>
            <a:ext cx="10034864" cy="501743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Effect of lot size on price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4" name="Picture 3">
            <a:extLst>
              <a:ext uri="{FF2B5EF4-FFF2-40B4-BE49-F238E27FC236}">
                <a16:creationId xmlns:a16="http://schemas.microsoft.com/office/drawing/2014/main" id="{DD462E09-DF49-7634-8198-A8F6D9069738}"/>
              </a:ext>
            </a:extLst>
          </p:cNvPr>
          <p:cNvPicPr>
            <a:picLocks noChangeAspect="1"/>
          </p:cNvPicPr>
          <p:nvPr/>
        </p:nvPicPr>
        <p:blipFill>
          <a:blip r:embed="rId10"/>
          <a:stretch>
            <a:fillRect/>
          </a:stretch>
        </p:blipFill>
        <p:spPr>
          <a:xfrm>
            <a:off x="371474" y="1231900"/>
            <a:ext cx="11520487" cy="4980642"/>
          </a:xfrm>
          <a:prstGeom prst="rect">
            <a:avLst/>
          </a:prstGeom>
        </p:spPr>
      </p:pic>
    </p:spTree>
    <p:extLst>
      <p:ext uri="{BB962C8B-B14F-4D97-AF65-F5344CB8AC3E}">
        <p14:creationId xmlns:p14="http://schemas.microsoft.com/office/powerpoint/2010/main" val="116306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Road access type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pic>
        <p:nvPicPr>
          <p:cNvPr id="4" name="Picture 3">
            <a:extLst>
              <a:ext uri="{FF2B5EF4-FFF2-40B4-BE49-F238E27FC236}">
                <a16:creationId xmlns:a16="http://schemas.microsoft.com/office/drawing/2014/main" id="{8CBA9639-A97A-B5F4-272E-2DE169043512}"/>
              </a:ext>
            </a:extLst>
          </p:cNvPr>
          <p:cNvPicPr>
            <a:picLocks noChangeAspect="1"/>
          </p:cNvPicPr>
          <p:nvPr/>
        </p:nvPicPr>
        <p:blipFill>
          <a:blip r:embed="rId6"/>
          <a:stretch>
            <a:fillRect/>
          </a:stretch>
        </p:blipFill>
        <p:spPr>
          <a:xfrm>
            <a:off x="312644" y="1152936"/>
            <a:ext cx="11579317" cy="5292687"/>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Facilities on house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pic>
        <p:nvPicPr>
          <p:cNvPr id="4" name="Picture 3">
            <a:extLst>
              <a:ext uri="{FF2B5EF4-FFF2-40B4-BE49-F238E27FC236}">
                <a16:creationId xmlns:a16="http://schemas.microsoft.com/office/drawing/2014/main" id="{3415B7E1-E0D7-191D-50C1-499C924A1524}"/>
              </a:ext>
            </a:extLst>
          </p:cNvPr>
          <p:cNvPicPr>
            <a:picLocks noChangeAspect="1"/>
          </p:cNvPicPr>
          <p:nvPr/>
        </p:nvPicPr>
        <p:blipFill>
          <a:blip r:embed="rId3"/>
          <a:stretch>
            <a:fillRect/>
          </a:stretch>
        </p:blipFill>
        <p:spPr>
          <a:xfrm>
            <a:off x="371474" y="1233488"/>
            <a:ext cx="11435043" cy="4967286"/>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FEE3C4-F822-D9E4-FFEB-C1C799DEA7BF}"/>
              </a:ext>
            </a:extLst>
          </p:cNvPr>
          <p:cNvSpPr>
            <a:spLocks noGrp="1"/>
          </p:cNvSpPr>
          <p:nvPr>
            <p:ph type="ctrTitle"/>
          </p:nvPr>
        </p:nvSpPr>
        <p:spPr>
          <a:xfrm>
            <a:off x="371475" y="5600235"/>
            <a:ext cx="11520488" cy="1176337"/>
          </a:xfrm>
        </p:spPr>
        <p:txBody>
          <a:bodyPr/>
          <a:lstStyle/>
          <a:p>
            <a:r>
              <a:rPr lang="en-IN" dirty="0"/>
              <a:t>Overall quality and price</a:t>
            </a:r>
          </a:p>
        </p:txBody>
      </p:sp>
      <p:pic>
        <p:nvPicPr>
          <p:cNvPr id="10" name="Picture 9">
            <a:extLst>
              <a:ext uri="{FF2B5EF4-FFF2-40B4-BE49-F238E27FC236}">
                <a16:creationId xmlns:a16="http://schemas.microsoft.com/office/drawing/2014/main" id="{7BFE5C0D-E8E0-9CC8-E9BE-5E1162096412}"/>
              </a:ext>
            </a:extLst>
          </p:cNvPr>
          <p:cNvPicPr>
            <a:picLocks noChangeAspect="1"/>
          </p:cNvPicPr>
          <p:nvPr/>
        </p:nvPicPr>
        <p:blipFill>
          <a:blip r:embed="rId2"/>
          <a:stretch>
            <a:fillRect/>
          </a:stretch>
        </p:blipFill>
        <p:spPr>
          <a:xfrm>
            <a:off x="573741" y="-1"/>
            <a:ext cx="10291483" cy="4428565"/>
          </a:xfrm>
          <a:prstGeom prst="rect">
            <a:avLst/>
          </a:prstGeom>
        </p:spPr>
      </p:pic>
    </p:spTree>
    <p:extLst>
      <p:ext uri="{BB962C8B-B14F-4D97-AF65-F5344CB8AC3E}">
        <p14:creationId xmlns:p14="http://schemas.microsoft.com/office/powerpoint/2010/main" val="332137694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48</TotalTime>
  <Words>430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Housing Project</vt:lpstr>
      <vt:lpstr>Problem Statement</vt:lpstr>
      <vt:lpstr>EDA Steps</vt:lpstr>
      <vt:lpstr>Visualisations</vt:lpstr>
      <vt:lpstr>Effect of connected street size on price</vt:lpstr>
      <vt:lpstr>Effect of lot size on price</vt:lpstr>
      <vt:lpstr>Road access type</vt:lpstr>
      <vt:lpstr>Facilities on house</vt:lpstr>
      <vt:lpstr>Overall quality and price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Suraj Kumar</dc:creator>
  <cp:lastModifiedBy>Suraj Kumar</cp:lastModifiedBy>
  <cp:revision>2</cp:revision>
  <dcterms:created xsi:type="dcterms:W3CDTF">2023-01-24T13:07:22Z</dcterms:created>
  <dcterms:modified xsi:type="dcterms:W3CDTF">2023-01-24T13:56:49Z</dcterms:modified>
</cp:coreProperties>
</file>