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0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7" r:id="rId26"/>
    <p:sldId id="318" r:id="rId27"/>
    <p:sldId id="316" r:id="rId28"/>
    <p:sldId id="299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4D23AB-9696-487D-AD19-DE117C6FAF3C}">
          <p14:sldIdLst>
            <p14:sldId id="256"/>
            <p14:sldId id="257"/>
            <p14:sldId id="300"/>
          </p14:sldIdLst>
        </p14:section>
        <p14:section name="Introduction" id="{124AD182-8F46-43F1-B910-D2CAB4476FC3}">
          <p14:sldIdLst>
            <p14:sldId id="270"/>
            <p14:sldId id="271"/>
            <p14:sldId id="272"/>
            <p14:sldId id="273"/>
            <p14:sldId id="274"/>
          </p14:sldIdLst>
        </p14:section>
        <p14:section name="Webpack Installation" id="{240D2779-6314-4FE1-9B54-1AA0C22A1F1F}">
          <p14:sldIdLst>
            <p14:sldId id="275"/>
            <p14:sldId id="276"/>
            <p14:sldId id="277"/>
          </p14:sldIdLst>
        </p14:section>
        <p14:section name="Basic Builds" id="{76C83A52-DC94-4AA1-8A6D-794D717A5592}">
          <p14:sldIdLst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Summary" id="{4AD8E2A3-4A98-4B0A-9ED1-378FC42D70A7}">
          <p14:sldIdLst>
            <p14:sldId id="291"/>
            <p14:sldId id="297"/>
            <p14:sldId id="318"/>
            <p14:sldId id="316"/>
            <p14:sldId id="299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Packages, Dependencies, </a:t>
            </a:r>
            <a:r>
              <a:rPr lang="en-US" dirty="0" err="1"/>
              <a:t>Webpack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7" y="2491393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Webpack </a:t>
            </a:r>
            <a:r>
              <a:rPr lang="en-US" sz="3200" b="1" noProof="1">
                <a:solidFill>
                  <a:schemeClr val="bg1"/>
                </a:solidFill>
              </a:rPr>
              <a:t>command line interface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r>
              <a:rPr lang="en-US" sz="3200" noProof="1"/>
              <a:t>Install the add-on </a:t>
            </a:r>
            <a:r>
              <a:rPr lang="en-US" sz="3200" b="1" noProof="1">
                <a:solidFill>
                  <a:schemeClr val="bg1"/>
                </a:solidFill>
              </a:rPr>
              <a:t>development server</a:t>
            </a:r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1834130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4" y="3263453"/>
            <a:ext cx="593868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3754" y="4692776"/>
            <a:ext cx="759106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webpack-dev-server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--save-dev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package.json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Package.json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9202" y="1862437"/>
            <a:ext cx="7505798" cy="4747475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"1.0.0"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"description"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"private": true,</a:t>
            </a:r>
          </a:p>
          <a:p>
            <a:r>
              <a:rPr lang="en-US" strike="sngStrike" dirty="0">
                <a:solidFill>
                  <a:srgbClr val="C00000"/>
                </a:solidFill>
                <a:latin typeface="Consolas" panose="020B0609020204030204" pitchFamily="49" charset="0"/>
              </a:rPr>
              <a:t>"main": "index.js",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"scripts"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"echo \"Error: no test specified\" &amp;&amp; exit 1"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"keywords"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[],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"author"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"license"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"ISC"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"devDependencies"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"^4.35.3"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"webpack-cli"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"^3.3.5"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"webpack-dev-server"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"^3.7.2"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6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Config File, Watch Mode, Production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Basic Builds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Create a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500" dirty="0"/>
              <a:t> to </a:t>
            </a:r>
            <a:r>
              <a:rPr lang="en-US" sz="3500" b="1" dirty="0">
                <a:solidFill>
                  <a:schemeClr val="bg1"/>
                </a:solidFill>
              </a:rPr>
              <a:t>automate</a:t>
            </a:r>
            <a:r>
              <a:rPr lang="en-US" sz="3500" dirty="0"/>
              <a:t> your build</a:t>
            </a:r>
          </a:p>
          <a:p>
            <a:pPr lvl="1"/>
            <a:r>
              <a:rPr lang="en-US" sz="3200" dirty="0"/>
              <a:t>Configuration is in JSON format</a:t>
            </a:r>
          </a:p>
          <a:p>
            <a:pPr>
              <a:spcBef>
                <a:spcPts val="25200"/>
              </a:spcBef>
            </a:pPr>
            <a:r>
              <a:rPr lang="en-US" sz="3200" dirty="0"/>
              <a:t>When running </a:t>
            </a:r>
            <a:r>
              <a:rPr lang="en-US" sz="3200" b="1" dirty="0">
                <a:solidFill>
                  <a:schemeClr val="bg1"/>
                </a:solidFill>
              </a:rPr>
              <a:t>npx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dirty="0"/>
              <a:t> from the terminal, it uses </a:t>
            </a:r>
            <a:br>
              <a:rPr lang="bg-BG" sz="3200" dirty="0"/>
            </a:br>
            <a:r>
              <a:rPr lang="en-US" sz="3200" dirty="0"/>
              <a:t>this config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Config File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50945" y="2300372"/>
            <a:ext cx="7736844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resolve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dirname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Закръглено правоъгълно изнесено означение 7"/>
          <p:cNvSpPr/>
          <p:nvPr/>
        </p:nvSpPr>
        <p:spPr bwMode="auto">
          <a:xfrm>
            <a:off x="6750204" y="2499360"/>
            <a:ext cx="2743202" cy="554993"/>
          </a:xfrm>
          <a:prstGeom prst="wedgeRoundRectCallout">
            <a:avLst>
              <a:gd name="adj1" fmla="val -61722"/>
              <a:gd name="adj2" fmla="val 3056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Starting module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Закръглено правоъгълно изнесено означение 7"/>
          <p:cNvSpPr/>
          <p:nvPr/>
        </p:nvSpPr>
        <p:spPr bwMode="auto">
          <a:xfrm>
            <a:off x="7568351" y="3253341"/>
            <a:ext cx="2743203" cy="554993"/>
          </a:xfrm>
          <a:prstGeom prst="wedgeRoundRectCallout">
            <a:avLst>
              <a:gd name="adj1" fmla="val -73770"/>
              <a:gd name="adj2" fmla="val 2711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Final output file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7292116" y="4483806"/>
            <a:ext cx="3019438" cy="554993"/>
          </a:xfrm>
          <a:prstGeom prst="wedgeRoundRectCallout">
            <a:avLst>
              <a:gd name="adj1" fmla="val -41021"/>
              <a:gd name="adj2" fmla="val -10295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noProof="1">
                <a:solidFill>
                  <a:srgbClr val="FFFFFF"/>
                </a:solidFill>
              </a:rPr>
              <a:t>Destination path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3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0"/>
              </a:spcBef>
            </a:pPr>
            <a:r>
              <a:rPr lang="en-US" sz="3400" noProof="1"/>
              <a:t>Webpack</a:t>
            </a:r>
            <a:r>
              <a:rPr lang="en-US" sz="3400" dirty="0"/>
              <a:t> can </a:t>
            </a:r>
            <a:r>
              <a:rPr lang="en-US" sz="3400" b="1" dirty="0">
                <a:solidFill>
                  <a:schemeClr val="bg1"/>
                </a:solidFill>
              </a:rPr>
              <a:t>watch</a:t>
            </a:r>
            <a:r>
              <a:rPr lang="en-US" sz="3400" dirty="0"/>
              <a:t> for file changes and </a:t>
            </a:r>
            <a:r>
              <a:rPr lang="en-US" sz="3400" b="1" dirty="0">
                <a:solidFill>
                  <a:schemeClr val="bg1"/>
                </a:solidFill>
              </a:rPr>
              <a:t>rebuild</a:t>
            </a:r>
            <a:r>
              <a:rPr lang="en-US" sz="3400" dirty="0"/>
              <a:t> the                        bundle</a:t>
            </a:r>
          </a:p>
          <a:p>
            <a:pPr lvl="1"/>
            <a:r>
              <a:rPr lang="en-US" sz="3200" dirty="0"/>
              <a:t>Add an argument or 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</a:t>
            </a:r>
            <a:br>
              <a:rPr lang="bg-BG" sz="3200" dirty="0"/>
            </a:br>
            <a:r>
              <a:rPr lang="en-US" sz="3200" dirty="0"/>
              <a:t>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18522" y="4542866"/>
            <a:ext cx="362941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watch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18522" y="3749853"/>
            <a:ext cx="362941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watch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noProof="1"/>
              <a:t>Run the </a:t>
            </a:r>
            <a:r>
              <a:rPr lang="en-US" sz="3200" b="1" noProof="1">
                <a:solidFill>
                  <a:schemeClr val="bg1"/>
                </a:solidFill>
              </a:rPr>
              <a:t>development server </a:t>
            </a:r>
            <a:r>
              <a:rPr lang="en-US" sz="3200" noProof="1"/>
              <a:t>from the terminal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Change your </a:t>
            </a:r>
            <a:r>
              <a:rPr lang="en-US" sz="3200" b="1" dirty="0">
                <a:solidFill>
                  <a:schemeClr val="bg1"/>
                </a:solidFill>
              </a:rPr>
              <a:t>config file </a:t>
            </a:r>
            <a:r>
              <a:rPr lang="en-US" sz="3200" dirty="0"/>
              <a:t>to enable </a:t>
            </a:r>
            <a:r>
              <a:rPr lang="en-US" sz="3200" b="1" dirty="0">
                <a:solidFill>
                  <a:schemeClr val="bg1"/>
                </a:solidFill>
              </a:rPr>
              <a:t>hot reloading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with Watch Mode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27534" y="1809843"/>
            <a:ext cx="7135665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webpack -dev-server --open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7534" y="3194121"/>
            <a:ext cx="4918175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… 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devServer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publicPath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dist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watchContentBase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26000" y="1151700"/>
            <a:ext cx="10129234" cy="5546589"/>
          </a:xfrm>
        </p:spPr>
        <p:txBody>
          <a:bodyPr/>
          <a:lstStyle/>
          <a:p>
            <a:r>
              <a:rPr lang="en-US" dirty="0"/>
              <a:t>Requiring files</a:t>
            </a:r>
          </a:p>
          <a:p>
            <a:endParaRPr lang="en-US" dirty="0"/>
          </a:p>
          <a:p>
            <a:r>
              <a:rPr lang="en-US" dirty="0"/>
              <a:t>Adding an </a:t>
            </a:r>
            <a:r>
              <a:rPr lang="en-US" b="1" dirty="0">
                <a:solidFill>
                  <a:schemeClr val="bg1"/>
                </a:solidFill>
              </a:rPr>
              <a:t>additional entry file </a:t>
            </a:r>
            <a:r>
              <a:rPr lang="en-US" dirty="0"/>
              <a:t>to our                                      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</a:t>
            </a:r>
            <a:r>
              <a:rPr lang="en-US" dirty="0"/>
              <a:t>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Multiple Files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59544" y="3924995"/>
            <a:ext cx="7494839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"./global.js"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"./app.js"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59544" y="1854713"/>
            <a:ext cx="33419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"./file"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63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Loaders</a:t>
            </a:r>
            <a:r>
              <a:rPr lang="en-US" sz="3400" dirty="0"/>
              <a:t> apply transformations to files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Can be downloaded with </a:t>
            </a:r>
            <a:r>
              <a:rPr lang="en-US" sz="3000" b="1" noProof="1">
                <a:solidFill>
                  <a:schemeClr val="bg1"/>
                </a:solidFill>
              </a:rPr>
              <a:t>npm</a:t>
            </a:r>
            <a:r>
              <a:rPr lang="en-US" sz="3000" dirty="0"/>
              <a:t> and configured in the </a:t>
            </a:r>
            <a:r>
              <a:rPr lang="en-US" sz="3000" b="1" dirty="0">
                <a:solidFill>
                  <a:schemeClr val="bg1"/>
                </a:solidFill>
              </a:rPr>
              <a:t>main config</a:t>
            </a:r>
          </a:p>
          <a:p>
            <a:pPr>
              <a:spcBef>
                <a:spcPts val="264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Preloaders</a:t>
            </a:r>
            <a:r>
              <a:rPr lang="en-US" sz="3400" dirty="0"/>
              <a:t> are the same, they just run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r>
              <a:rPr lang="en-US" sz="3400" dirty="0"/>
              <a:t> any loaders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Files with Loaders</a:t>
            </a:r>
            <a:endParaRPr lang="en-US" noProof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1" y="2667000"/>
            <a:ext cx="610470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"./entry.js"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"bundle.js"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rules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 … 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7197" y="3442597"/>
            <a:ext cx="4708412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"style-loader"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Закръглено правоъгълно изнесено означение 7"/>
          <p:cNvSpPr/>
          <p:nvPr/>
        </p:nvSpPr>
        <p:spPr bwMode="auto">
          <a:xfrm>
            <a:off x="7840606" y="2644005"/>
            <a:ext cx="2743202" cy="554993"/>
          </a:xfrm>
          <a:prstGeom prst="wedgeRoundRectCallout">
            <a:avLst>
              <a:gd name="adj1" fmla="val -19182"/>
              <a:gd name="adj2" fmla="val 77638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Loader format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6885" y="1159244"/>
            <a:ext cx="9929724" cy="5276048"/>
          </a:xfrm>
        </p:spPr>
        <p:txBody>
          <a:bodyPr/>
          <a:lstStyle/>
          <a:p>
            <a:r>
              <a:rPr lang="en-US" sz="3400" noProof="1"/>
              <a:t>Webpack uses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npm scripts </a:t>
            </a:r>
            <a:r>
              <a:rPr lang="en-US" sz="3400" noProof="1"/>
              <a:t>for further automation</a:t>
            </a:r>
          </a:p>
          <a:p>
            <a:pPr lvl="1"/>
            <a:r>
              <a:rPr lang="en-US" sz="3200" noProof="1"/>
              <a:t>Add to your 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package.json</a:t>
            </a:r>
            <a:r>
              <a:rPr lang="en-US" sz="3200" noProof="1"/>
              <a:t> file</a:t>
            </a:r>
          </a:p>
          <a:p>
            <a:pPr lvl="1"/>
            <a:endParaRPr lang="en-US" sz="3200" noProof="1"/>
          </a:p>
          <a:p>
            <a:pPr marL="609219" lvl="1" indent="0">
              <a:buNone/>
            </a:pPr>
            <a:endParaRPr lang="en-US" sz="3200" noProof="1"/>
          </a:p>
          <a:p>
            <a:pPr lvl="1"/>
            <a:r>
              <a:rPr lang="en-US" sz="3200" noProof="1"/>
              <a:t>Instead of running </a:t>
            </a:r>
            <a:r>
              <a:rPr lang="en-US" sz="3200" b="1" noProof="1">
                <a:solidFill>
                  <a:schemeClr val="bg1"/>
                </a:solidFill>
              </a:rPr>
              <a:t>npx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chemeClr val="bg1"/>
                </a:solidFill>
              </a:rPr>
              <a:t>webpack-dev-server</a:t>
            </a:r>
            <a:r>
              <a:rPr lang="en-US" sz="3200" noProof="1"/>
              <a:t>, we can run the following instead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Start Script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10542" y="2444078"/>
            <a:ext cx="7267647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webpack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-dev-server --open"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10542" y="5126490"/>
            <a:ext cx="176079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start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10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spcBef>
                <a:spcPts val="13800"/>
              </a:spcBef>
            </a:pPr>
            <a:r>
              <a:rPr lang="en-US" sz="3400" noProof="1"/>
              <a:t>To </a:t>
            </a:r>
            <a:r>
              <a:rPr lang="en-US" sz="3400" b="1" noProof="1">
                <a:solidFill>
                  <a:schemeClr val="bg1"/>
                </a:solidFill>
              </a:rPr>
              <a:t>minify</a:t>
            </a:r>
            <a:r>
              <a:rPr lang="en-US" sz="3400" noProof="1"/>
              <a:t> the bundle</a:t>
            </a:r>
            <a:r>
              <a:rPr lang="bg-BG" sz="3400" noProof="1"/>
              <a:t> </a:t>
            </a:r>
            <a:r>
              <a:rPr lang="en-US" sz="3400" noProof="1"/>
              <a:t>for deploy, run webpack with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–p</a:t>
            </a:r>
            <a:r>
              <a:rPr lang="en-US" sz="3400" noProof="1"/>
              <a:t> argument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>
              <a:spcBef>
                <a:spcPts val="0"/>
              </a:spcBef>
            </a:pPr>
            <a:r>
              <a:rPr lang="en-US" sz="3400" noProof="1"/>
              <a:t>Install </a:t>
            </a:r>
            <a:r>
              <a:rPr lang="en-US" sz="3400" b="1" noProof="1">
                <a:solidFill>
                  <a:schemeClr val="bg1"/>
                </a:solidFill>
              </a:rPr>
              <a:t>strip-loader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Strips </a:t>
            </a:r>
            <a:r>
              <a:rPr lang="en-US" b="1" dirty="0">
                <a:solidFill>
                  <a:schemeClr val="bg1"/>
                </a:solidFill>
              </a:rPr>
              <a:t>arbitrary functions </a:t>
            </a:r>
            <a:r>
              <a:rPr lang="en-US" dirty="0"/>
              <a:t>out of your production code </a:t>
            </a:r>
            <a:endParaRPr lang="en-US" sz="3200" b="1" noProof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noProof="1"/>
          </a:p>
          <a:p>
            <a:pPr marL="457200" indent="-457200">
              <a:spcBef>
                <a:spcPts val="0"/>
              </a:spcBef>
            </a:pPr>
            <a:r>
              <a:rPr lang="en-US" sz="3400" noProof="1"/>
              <a:t>Create </a:t>
            </a:r>
            <a:r>
              <a:rPr lang="en-US" sz="3400" b="1" noProof="1">
                <a:solidFill>
                  <a:schemeClr val="bg1"/>
                </a:solidFill>
              </a:rPr>
              <a:t>webpack-production.config.js</a:t>
            </a:r>
            <a:endParaRPr lang="bg-BG" sz="3400" b="1" noProof="1">
              <a:solidFill>
                <a:schemeClr val="bg1"/>
              </a:solidFill>
            </a:endParaRPr>
          </a:p>
          <a:p>
            <a:pPr marL="990266" lvl="1" indent="-457200">
              <a:spcBef>
                <a:spcPts val="0"/>
              </a:spcBef>
            </a:pPr>
            <a:r>
              <a:rPr lang="en-US" sz="3200" noProof="1"/>
              <a:t>You can specify a </a:t>
            </a:r>
            <a:r>
              <a:rPr lang="en-US" sz="3200" b="1" noProof="1">
                <a:solidFill>
                  <a:schemeClr val="bg1"/>
                </a:solidFill>
              </a:rPr>
              <a:t>different config file </a:t>
            </a:r>
            <a:r>
              <a:rPr lang="en-US" sz="3200" noProof="1"/>
              <a:t>for production</a:t>
            </a:r>
          </a:p>
          <a:p>
            <a:pPr marL="990266" lvl="1" indent="-457200">
              <a:spcBef>
                <a:spcPts val="0"/>
              </a:spcBef>
            </a:pPr>
            <a:endParaRPr lang="en-US" sz="3200" b="1" noProof="1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439" y="1844556"/>
            <a:ext cx="2770961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0440" y="3665752"/>
            <a:ext cx="612725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strip-loader</a:t>
            </a:r>
            <a:r>
              <a:rPr lang="en-US" sz="2400" b="1" noProof="1">
                <a:latin typeface="Consolas" pitchFamily="49" charset="0"/>
              </a:rPr>
              <a:t> --save-dev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0440" y="5557173"/>
            <a:ext cx="976231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npx webpack --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config</a:t>
            </a:r>
            <a:r>
              <a:rPr lang="en-US" sz="2400" b="1" noProof="1">
                <a:latin typeface="Consolas" pitchFamily="49" charset="0"/>
              </a:rPr>
              <a:t> webpack-production.config.js -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585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6438"/>
            <a:ext cx="12245439" cy="5201066"/>
          </a:xfrm>
        </p:spPr>
        <p:txBody>
          <a:bodyPr/>
          <a:lstStyle/>
          <a:p>
            <a:r>
              <a:rPr lang="en-US" sz="3400" dirty="0"/>
              <a:t>In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webpack-production.config.js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write the following</a:t>
            </a:r>
            <a:r>
              <a:rPr lang="bg-BG" sz="3400" noProof="1"/>
              <a:t> </a:t>
            </a:r>
            <a:r>
              <a:rPr lang="en-US" sz="3400" noProof="1"/>
              <a:t>code:</a:t>
            </a:r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strip-loader</a:t>
            </a:r>
            <a:r>
              <a:rPr lang="en-US" sz="3200" noProof="1"/>
              <a:t> npm module</a:t>
            </a:r>
          </a:p>
          <a:p>
            <a:pPr marL="990266" lvl="1" indent="-457200"/>
            <a:endParaRPr lang="en-US" sz="3200" noProof="1"/>
          </a:p>
          <a:p>
            <a:pPr marL="990266" lvl="1" indent="-457200"/>
            <a:r>
              <a:rPr lang="en-US" sz="3200" noProof="1"/>
              <a:t>Require the </a:t>
            </a:r>
            <a:r>
              <a:rPr lang="en-US" sz="3200" b="1" noProof="1">
                <a:solidFill>
                  <a:schemeClr val="bg1"/>
                </a:solidFill>
              </a:rPr>
              <a:t>original webpack</a:t>
            </a:r>
            <a:r>
              <a:rPr lang="en-US" sz="3200" noProof="1"/>
              <a:t> configuration file</a:t>
            </a:r>
          </a:p>
          <a:p>
            <a:pPr marL="990266" lvl="1" indent="-457200"/>
            <a:endParaRPr lang="en-US" sz="3200" noProof="1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3950" y="2577512"/>
            <a:ext cx="850661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 WebpackStripLoader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require('strip-loader')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3949" y="3881113"/>
            <a:ext cx="81374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let devConfig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require('./webpack.config.js')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83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D7D46-ADD2-4ED8-80B2-024F2A770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noProof="1"/>
              <a:t>Create a </a:t>
            </a:r>
            <a:r>
              <a:rPr lang="en-US" sz="3600" b="1" noProof="1">
                <a:solidFill>
                  <a:schemeClr val="bg1"/>
                </a:solidFill>
              </a:rPr>
              <a:t>new object</a:t>
            </a:r>
            <a:r>
              <a:rPr lang="en-US" sz="3600" noProof="1"/>
              <a:t>, and pass in the </a:t>
            </a:r>
            <a:r>
              <a:rPr lang="en-US" sz="3600" b="1" noProof="1">
                <a:solidFill>
                  <a:schemeClr val="bg1"/>
                </a:solidFill>
              </a:rPr>
              <a:t>test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bg1"/>
                </a:solidFill>
              </a:rPr>
              <a:t>exclude</a:t>
            </a:r>
            <a:r>
              <a:rPr lang="en-US" sz="3600" noProof="1"/>
              <a:t> and</a:t>
            </a:r>
            <a:br>
              <a:rPr lang="en-US" sz="3600" noProof="1"/>
            </a:br>
            <a:r>
              <a:rPr lang="en-US" sz="3600" b="1" noProof="1">
                <a:solidFill>
                  <a:schemeClr val="bg1"/>
                </a:solidFill>
              </a:rPr>
              <a:t>loader</a:t>
            </a:r>
            <a:r>
              <a:rPr lang="en-US" sz="3600" noProof="1"/>
              <a:t> keys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C27C9-CFF6-41D2-9678-D4A2CCC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(3)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5D38-D77B-4CC3-BD05-FFB2A5DF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043" y="2515142"/>
            <a:ext cx="8969286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stripLoader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js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\.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es6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exclude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 /</a:t>
            </a:r>
            <a:r>
              <a:rPr lang="en-US" sz="2400" dirty="0" err="1">
                <a:solidFill>
                  <a:srgbClr val="811F3F"/>
                </a:solidFill>
                <a:latin typeface="Consolas" panose="020B0609020204030204" pitchFamily="49" charset="0"/>
              </a:rPr>
              <a:t>node_modules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WebpackStripLoader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'console.log'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499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Push</a:t>
            </a:r>
            <a:r>
              <a:rPr lang="en-US" dirty="0"/>
              <a:t> the new object into our </a:t>
            </a: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/>
              <a:t> array from our </a:t>
            </a:r>
            <a:r>
              <a:rPr lang="en-US" b="1" dirty="0">
                <a:solidFill>
                  <a:schemeClr val="bg1"/>
                </a:solidFill>
              </a:rPr>
              <a:t>original                        config</a:t>
            </a:r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Export</a:t>
            </a:r>
            <a:r>
              <a:rPr lang="en-US" dirty="0"/>
              <a:t> our new config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and Development Builds 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9150" y="2475422"/>
            <a:ext cx="7567204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devConfig.module.loaders.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push(</a:t>
            </a:r>
            <a:r>
              <a:rPr lang="en-US" sz="2400" b="1" noProof="1">
                <a:latin typeface="Consolas" pitchFamily="49" charset="0"/>
              </a:rPr>
              <a:t>stripLoader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9149" y="3903101"/>
            <a:ext cx="481825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module.exports = devConfig;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 in Class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Practice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3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Webpack is a </a:t>
            </a:r>
            <a:r>
              <a:rPr lang="en-US" b="1" dirty="0">
                <a:solidFill>
                  <a:schemeClr val="bg1"/>
                </a:solidFill>
              </a:rPr>
              <a:t>module bundler</a:t>
            </a:r>
            <a:r>
              <a:rPr lang="en-US" dirty="0">
                <a:solidFill>
                  <a:schemeClr val="bg2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It relies on: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Dependency graph</a:t>
            </a:r>
            <a:r>
              <a:rPr lang="en-US" dirty="0">
                <a:solidFill>
                  <a:schemeClr val="bg2"/>
                </a:solidFill>
              </a:rPr>
              <a:t> underneath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Loaders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plugins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Its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2"/>
                </a:solidFill>
              </a:rPr>
              <a:t> describes how to </a:t>
            </a:r>
            <a:br>
              <a:rPr lang="bg-BG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transform assets of the graphs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Features like </a:t>
            </a:r>
            <a:r>
              <a:rPr lang="en-US" b="1" dirty="0">
                <a:solidFill>
                  <a:schemeClr val="bg1"/>
                </a:solidFill>
              </a:rPr>
              <a:t>code splitting</a:t>
            </a:r>
            <a:r>
              <a:rPr lang="en-US" dirty="0">
                <a:solidFill>
                  <a:schemeClr val="bg2"/>
                </a:solidFill>
              </a:rPr>
              <a:t> are used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It comes with its </a:t>
            </a:r>
            <a:r>
              <a:rPr lang="en-US" b="1" dirty="0">
                <a:solidFill>
                  <a:schemeClr val="bg1"/>
                </a:solidFill>
              </a:rPr>
              <a:t>own</a:t>
            </a:r>
            <a:r>
              <a:rPr lang="en-US" dirty="0">
                <a:solidFill>
                  <a:schemeClr val="bg2"/>
                </a:solidFill>
              </a:rPr>
              <a:t> development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Webpack?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Configuration</a:t>
            </a:r>
          </a:p>
          <a:p>
            <a:r>
              <a:rPr lang="de-DE" dirty="0"/>
              <a:t>Basic </a:t>
            </a:r>
            <a:r>
              <a:rPr lang="de-DE" dirty="0" err="1"/>
              <a:t>Builds</a:t>
            </a:r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55395"/>
            <a:ext cx="2438400" cy="2762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Webpack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4338" y="1137582"/>
            <a:ext cx="9362043" cy="47722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dirty="0"/>
              <a:t>One of the most popular </a:t>
            </a:r>
            <a:r>
              <a:rPr lang="en-US" sz="3200" b="1" dirty="0">
                <a:solidFill>
                  <a:schemeClr val="bg1"/>
                </a:solidFill>
              </a:rPr>
              <a:t>build tools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Bundles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files for usage in a </a:t>
            </a:r>
            <a:r>
              <a:rPr lang="en-US" sz="3200" b="1" dirty="0">
                <a:solidFill>
                  <a:schemeClr val="bg1"/>
                </a:solidFill>
              </a:rPr>
              <a:t>browser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dependency</a:t>
            </a:r>
            <a:r>
              <a:rPr lang="en-US" sz="3200" dirty="0"/>
              <a:t> management</a:t>
            </a:r>
          </a:p>
          <a:p>
            <a:r>
              <a:rPr lang="en-US" sz="3200" dirty="0"/>
              <a:t>Can load any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</a:rPr>
              <a:t>rd</a:t>
            </a:r>
            <a:r>
              <a:rPr lang="en-US" sz="3200" b="1" dirty="0">
                <a:solidFill>
                  <a:schemeClr val="bg1"/>
                </a:solidFill>
              </a:rPr>
              <a:t> party library </a:t>
            </a:r>
            <a:r>
              <a:rPr lang="en-US" sz="3200" dirty="0"/>
              <a:t>as a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sz="3200" dirty="0"/>
              <a:t>Comes with it's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development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23596" y="5177758"/>
            <a:ext cx="1296797" cy="458969"/>
            <a:chOff x="3329382" y="5339853"/>
            <a:chExt cx="1504294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769962" y="5012677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147079" y="6016675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3964118" y="6013361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557507" y="6013361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769962" y="5975435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601614" y="5099676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302515" y="5193021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6920981" y="532620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58"/>
          <p:cNvSpPr/>
          <p:nvPr/>
        </p:nvSpPr>
        <p:spPr bwMode="auto">
          <a:xfrm>
            <a:off x="5291270" y="615568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6930791" y="6096913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73825" y="5187570"/>
            <a:ext cx="1296797" cy="458969"/>
            <a:chOff x="3329382" y="5339853"/>
            <a:chExt cx="1504294" cy="483066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023495" y="5181385"/>
            <a:ext cx="1296797" cy="458969"/>
            <a:chOff x="3329382" y="5339853"/>
            <a:chExt cx="1504294" cy="483066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758" y="5339853"/>
              <a:ext cx="547543" cy="483066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3329382" y="5412546"/>
              <a:ext cx="1504294" cy="323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8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Manages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require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import</a:t>
            </a:r>
          </a:p>
          <a:p>
            <a:pPr>
              <a:spcBef>
                <a:spcPts val="0"/>
              </a:spcBef>
            </a:pPr>
            <a:r>
              <a:rPr lang="en-US" dirty="0"/>
              <a:t>Build </a:t>
            </a:r>
            <a:r>
              <a:rPr lang="en-US" b="1" dirty="0">
                <a:solidFill>
                  <a:schemeClr val="bg1"/>
                </a:solidFill>
              </a:rPr>
              <a:t>tasks</a:t>
            </a:r>
            <a:r>
              <a:rPr lang="en-US" dirty="0"/>
              <a:t> - convert and preprocess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Minify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Combine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Sass / Less conversion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Babel </a:t>
            </a:r>
            <a:r>
              <a:rPr lang="en-US" sz="3000" dirty="0" err="1"/>
              <a:t>transpile</a:t>
            </a:r>
            <a:endParaRPr lang="en-US" sz="3000" dirty="0"/>
          </a:p>
          <a:p>
            <a:r>
              <a:rPr lang="en-US" dirty="0"/>
              <a:t>Combines the build </a:t>
            </a: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Webpack Do?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58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329" y="1196125"/>
            <a:ext cx="4301387" cy="5201066"/>
          </a:xfrm>
        </p:spPr>
        <p:txBody>
          <a:bodyPr/>
          <a:lstStyle/>
          <a:p>
            <a:r>
              <a:rPr lang="en-US" dirty="0"/>
              <a:t>All in one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85371" lvl="1" indent="0">
              <a:buNone/>
            </a:pPr>
            <a:r>
              <a:rPr lang="en-US" dirty="0"/>
              <a:t>+ Less latency</a:t>
            </a:r>
          </a:p>
          <a:p>
            <a:pPr marL="685371" lvl="1" indent="0">
              <a:buNone/>
            </a:pPr>
            <a:r>
              <a:rPr lang="en-US" dirty="0"/>
              <a:t>- Get all bunch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Splitting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3749913" y="1196125"/>
            <a:ext cx="4618459" cy="4824412"/>
          </a:xfrm>
        </p:spPr>
        <p:txBody>
          <a:bodyPr/>
          <a:lstStyle/>
          <a:p>
            <a:r>
              <a:rPr lang="en-US" dirty="0"/>
              <a:t>Request per module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r>
              <a:rPr lang="en-US" dirty="0"/>
              <a:t>+ Get only what you </a:t>
            </a:r>
            <a:br>
              <a:rPr lang="en-US" dirty="0"/>
            </a:br>
            <a:r>
              <a:rPr lang="en-US" dirty="0"/>
              <a:t>   need</a:t>
            </a:r>
          </a:p>
          <a:p>
            <a:pPr lvl="1">
              <a:buFontTx/>
              <a:buChar char="-"/>
            </a:pPr>
            <a:r>
              <a:rPr lang="en-US" dirty="0"/>
              <a:t>Much overhead</a:t>
            </a:r>
          </a:p>
          <a:p>
            <a:pPr lvl="1">
              <a:buFontTx/>
              <a:buChar char="-"/>
            </a:pPr>
            <a:r>
              <a:rPr lang="en-US" dirty="0"/>
              <a:t>Requests latency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08547" y="1847652"/>
            <a:ext cx="2294022" cy="1058779"/>
            <a:chOff x="1008547" y="1847652"/>
            <a:chExt cx="2294022" cy="1058779"/>
          </a:xfrm>
        </p:grpSpPr>
        <p:sp>
          <p:nvSpPr>
            <p:cNvPr id="4" name="Rectangle 3"/>
            <p:cNvSpPr/>
            <p:nvPr/>
          </p:nvSpPr>
          <p:spPr bwMode="auto">
            <a:xfrm>
              <a:off x="1008547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86063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163579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741095" y="1847652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Down Arrow 13"/>
            <p:cNvSpPr/>
            <p:nvPr/>
          </p:nvSpPr>
          <p:spPr bwMode="auto">
            <a:xfrm>
              <a:off x="2019200" y="247329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70972" y="1854291"/>
            <a:ext cx="3167314" cy="1196519"/>
            <a:chOff x="4770972" y="1854291"/>
            <a:chExt cx="3167314" cy="11965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770972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666948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3520" y="199203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76812" y="1854291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4979519" y="2611034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Down Arrow 14"/>
            <p:cNvSpPr/>
            <p:nvPr/>
          </p:nvSpPr>
          <p:spPr bwMode="auto">
            <a:xfrm>
              <a:off x="5875495" y="25131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Down Arrow 15"/>
            <p:cNvSpPr/>
            <p:nvPr/>
          </p:nvSpPr>
          <p:spPr bwMode="auto">
            <a:xfrm>
              <a:off x="6723659" y="261767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Down Arrow 16"/>
            <p:cNvSpPr/>
            <p:nvPr/>
          </p:nvSpPr>
          <p:spPr bwMode="auto">
            <a:xfrm>
              <a:off x="7585359" y="2508312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8016428" y="1196125"/>
            <a:ext cx="4618459" cy="48244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Modules to chunks</a:t>
            </a:r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609219" lvl="1" indent="0">
              <a:buFont typeface="Wingdings" panose="05000000000000000000" pitchFamily="2" charset="2"/>
              <a:buNone/>
            </a:pPr>
            <a:endParaRPr lang="en-US" dirty="0"/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+ Get only what you </a:t>
            </a:r>
            <a:br>
              <a:rPr lang="en-US" dirty="0"/>
            </a:br>
            <a:r>
              <a:rPr lang="en-US" dirty="0"/>
              <a:t>   need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+ Less requests,</a:t>
            </a:r>
          </a:p>
          <a:p>
            <a:pPr marL="609219" lvl="1" indent="0">
              <a:buFont typeface="Wingdings" panose="05000000000000000000" pitchFamily="2" charset="2"/>
              <a:buNone/>
            </a:pPr>
            <a:r>
              <a:rPr lang="en-US" dirty="0"/>
              <a:t>    less overhead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260351" y="1825016"/>
            <a:ext cx="2652651" cy="1081414"/>
            <a:chOff x="9260351" y="1825016"/>
            <a:chExt cx="2652651" cy="108141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9260351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0196496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774012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1351528" y="1825016"/>
              <a:ext cx="561474" cy="48126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Down Arrow 23"/>
            <p:cNvSpPr/>
            <p:nvPr/>
          </p:nvSpPr>
          <p:spPr bwMode="auto">
            <a:xfrm>
              <a:off x="10629633" y="2450658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9499976" y="2473293"/>
              <a:ext cx="144379" cy="433137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4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57" y="1181100"/>
            <a:ext cx="2944085" cy="29440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Webpack Installation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5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1207</Words>
  <Application>Microsoft Office PowerPoint</Application>
  <PresentationFormat>Widescreen</PresentationFormat>
  <Paragraphs>276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Project Architecture</vt:lpstr>
      <vt:lpstr>Have a Question?</vt:lpstr>
      <vt:lpstr>Table of Contents</vt:lpstr>
      <vt:lpstr>Webpack</vt:lpstr>
      <vt:lpstr>What is Webpack? </vt:lpstr>
      <vt:lpstr>What Does Webpack Do?</vt:lpstr>
      <vt:lpstr>Code Splitting</vt:lpstr>
      <vt:lpstr>Webpack Build Process</vt:lpstr>
      <vt:lpstr>Webpack Installation</vt:lpstr>
      <vt:lpstr>Installation and CLI</vt:lpstr>
      <vt:lpstr>Package.json</vt:lpstr>
      <vt:lpstr>Config File, Watch Mode, Production</vt:lpstr>
      <vt:lpstr>Adding a Config File</vt:lpstr>
      <vt:lpstr>Enable Watch Mode</vt:lpstr>
      <vt:lpstr>Web Server with Watch Mode</vt:lpstr>
      <vt:lpstr>Building Multiple Files</vt:lpstr>
      <vt:lpstr>Processing Files with Loaders</vt:lpstr>
      <vt:lpstr>Creating a Start Script</vt:lpstr>
      <vt:lpstr>Production and Development Builds (1)</vt:lpstr>
      <vt:lpstr>Production and Development Builds (2)</vt:lpstr>
      <vt:lpstr>Production and Development Builds (3)</vt:lpstr>
      <vt:lpstr>Production and Development Builds (4)</vt:lpstr>
      <vt:lpstr>Live Exercise in Class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Project-Architecture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Viktor Kostadinov</cp:lastModifiedBy>
  <cp:revision>25</cp:revision>
  <dcterms:created xsi:type="dcterms:W3CDTF">2018-05-23T13:08:44Z</dcterms:created>
  <dcterms:modified xsi:type="dcterms:W3CDTF">2022-03-31T17:44:03Z</dcterms:modified>
  <cp:category>computer programming;programming;software development;software engineering</cp:category>
</cp:coreProperties>
</file>