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6"/>
  </p:notesMasterIdLst>
  <p:handoutMasterIdLst>
    <p:handoutMasterId r:id="rId117"/>
  </p:handoutMasterIdLst>
  <p:sldIdLst>
    <p:sldId id="503" r:id="rId2"/>
    <p:sldId id="276" r:id="rId3"/>
    <p:sldId id="548" r:id="rId4"/>
    <p:sldId id="549" r:id="rId5"/>
    <p:sldId id="550" r:id="rId6"/>
    <p:sldId id="551" r:id="rId7"/>
    <p:sldId id="552" r:id="rId8"/>
    <p:sldId id="504" r:id="rId9"/>
    <p:sldId id="505" r:id="rId10"/>
    <p:sldId id="506" r:id="rId11"/>
    <p:sldId id="507" r:id="rId12"/>
    <p:sldId id="508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7" r:id="rId26"/>
    <p:sldId id="56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7" r:id="rId56"/>
    <p:sldId id="538" r:id="rId57"/>
    <p:sldId id="539" r:id="rId58"/>
    <p:sldId id="540" r:id="rId59"/>
    <p:sldId id="541" r:id="rId60"/>
    <p:sldId id="542" r:id="rId61"/>
    <p:sldId id="543" r:id="rId62"/>
    <p:sldId id="544" r:id="rId63"/>
    <p:sldId id="545" r:id="rId64"/>
    <p:sldId id="546" r:id="rId65"/>
    <p:sldId id="547" r:id="rId66"/>
    <p:sldId id="572" r:id="rId67"/>
    <p:sldId id="570" r:id="rId68"/>
    <p:sldId id="571" r:id="rId69"/>
    <p:sldId id="573" r:id="rId70"/>
    <p:sldId id="574" r:id="rId71"/>
    <p:sldId id="575" r:id="rId72"/>
    <p:sldId id="576" r:id="rId73"/>
    <p:sldId id="577" r:id="rId74"/>
    <p:sldId id="578" r:id="rId75"/>
    <p:sldId id="579" r:id="rId76"/>
    <p:sldId id="580" r:id="rId77"/>
    <p:sldId id="581" r:id="rId78"/>
    <p:sldId id="582" r:id="rId79"/>
    <p:sldId id="583" r:id="rId80"/>
    <p:sldId id="584" r:id="rId81"/>
    <p:sldId id="585" r:id="rId82"/>
    <p:sldId id="586" r:id="rId83"/>
    <p:sldId id="587" r:id="rId84"/>
    <p:sldId id="588" r:id="rId85"/>
    <p:sldId id="589" r:id="rId86"/>
    <p:sldId id="590" r:id="rId87"/>
    <p:sldId id="591" r:id="rId88"/>
    <p:sldId id="592" r:id="rId89"/>
    <p:sldId id="593" r:id="rId90"/>
    <p:sldId id="594" r:id="rId91"/>
    <p:sldId id="595" r:id="rId92"/>
    <p:sldId id="596" r:id="rId93"/>
    <p:sldId id="597" r:id="rId94"/>
    <p:sldId id="598" r:id="rId95"/>
    <p:sldId id="599" r:id="rId96"/>
    <p:sldId id="600" r:id="rId97"/>
    <p:sldId id="601" r:id="rId98"/>
    <p:sldId id="602" r:id="rId99"/>
    <p:sldId id="603" r:id="rId100"/>
    <p:sldId id="604" r:id="rId101"/>
    <p:sldId id="605" r:id="rId102"/>
    <p:sldId id="606" r:id="rId103"/>
    <p:sldId id="607" r:id="rId104"/>
    <p:sldId id="608" r:id="rId105"/>
    <p:sldId id="609" r:id="rId106"/>
    <p:sldId id="610" r:id="rId107"/>
    <p:sldId id="611" r:id="rId108"/>
    <p:sldId id="612" r:id="rId109"/>
    <p:sldId id="613" r:id="rId110"/>
    <p:sldId id="349" r:id="rId111"/>
    <p:sldId id="401" r:id="rId112"/>
    <p:sldId id="259" r:id="rId113"/>
    <p:sldId id="493" r:id="rId114"/>
    <p:sldId id="405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Searching Algorithms" id="{66DCFE1F-60FD-44F2-BE82-706DDBC14898}">
          <p14:sldIdLst>
            <p14:sldId id="548"/>
            <p14:sldId id="549"/>
            <p14:sldId id="550"/>
            <p14:sldId id="551"/>
            <p14:sldId id="552"/>
          </p14:sldIdLst>
        </p14:section>
        <p14:section name="Simple Sorting Algorithms" id="{025A594A-83BB-4580-8EC7-6167D68A791D}">
          <p14:sldIdLst>
            <p14:sldId id="504"/>
            <p14:sldId id="505"/>
            <p14:sldId id="506"/>
            <p14:sldId id="507"/>
            <p14:sldId id="508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7"/>
            <p14:sldId id="56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72"/>
            <p14:sldId id="570"/>
            <p14:sldId id="571"/>
          </p14:sldIdLst>
        </p14:section>
        <p14:section name="Shuffle" id="{DAEADCBE-7393-4C47-9D29-07524C29FA25}">
          <p14:sldIdLst>
            <p14:sldId id="573"/>
            <p14:sldId id="574"/>
            <p14:sldId id="575"/>
          </p14:sldIdLst>
        </p14:section>
        <p14:section name="Advanced Sorting Algorithm" id="{67A0AD46-134D-4F7E-91B8-018C10858330}">
          <p14:sldIdLst>
            <p14:sldId id="576"/>
            <p14:sldId id="577"/>
            <p14:sldId id="578"/>
            <p14:sldId id="579"/>
            <p14:sldId id="580"/>
            <p14:sldId id="581"/>
            <p14:sldId id="582"/>
          </p14:sldIdLst>
        </p14:section>
        <p14:section name="Greedy Algorithms" id="{650B6022-7B88-4667-995E-90F9938D9393}">
          <p14:sldIdLst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94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707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76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170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1775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3357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1659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0369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94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5137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208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1110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9643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418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6887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23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4240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892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8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6727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6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1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765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5809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892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5118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7328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7022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9173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49962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00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6" r:id="rId36"/>
    <p:sldLayoutId id="2147483717" r:id="rId37"/>
    <p:sldLayoutId id="2147483718" r:id="rId38"/>
    <p:sldLayoutId id="2147483719" r:id="rId3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svg"/><Relationship Id="rId4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193400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7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7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hyperlink" Target="https://softuni.bg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sv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gi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 smtClean="0"/>
              <a:t>Searching, Sorting</a:t>
            </a:r>
            <a:r>
              <a:rPr lang="en-US" dirty="0"/>
              <a:t> </a:t>
            </a:r>
            <a:r>
              <a:rPr lang="en-US" dirty="0" smtClean="0"/>
              <a:t>and Greedy Algorithms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Searching, Sorting and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4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65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15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91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64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Optimal Greedy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Optimal Substructure and Greedy 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1065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196125"/>
            <a:ext cx="10844091" cy="5201066"/>
          </a:xfrm>
        </p:spPr>
        <p:txBody>
          <a:bodyPr/>
          <a:lstStyle/>
          <a:p>
            <a:r>
              <a:rPr lang="en-US" dirty="0"/>
              <a:t>Suitable problems for greedy algorithms have these </a:t>
            </a:r>
            <a:br>
              <a:rPr lang="en-US" dirty="0"/>
            </a:br>
            <a:r>
              <a:rPr lang="en-US" dirty="0"/>
              <a:t>properties: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br>
              <a:rPr lang="en-US" dirty="0"/>
            </a:br>
            <a:r>
              <a:rPr lang="en-US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1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196125"/>
            <a:ext cx="11315829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br>
              <a:rPr lang="en-US" dirty="0"/>
            </a:br>
            <a:r>
              <a:rPr lang="en-US" dirty="0"/>
              <a:t>selecting 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</a:t>
            </a:r>
            <a:br>
              <a:rPr lang="en-US" dirty="0"/>
            </a:br>
            <a:r>
              <a:rPr lang="en-US" dirty="0"/>
              <a:t>choices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5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After each greedy choice the problem remains an optimization </a:t>
            </a:r>
            <a:br>
              <a:rPr lang="en-US" dirty="0"/>
            </a:br>
            <a:r>
              <a:rPr lang="en-US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199" b="1" dirty="0">
                <a:solidFill>
                  <a:schemeClr val="bg1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2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1" y="1196126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0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371" y="1196125"/>
            <a:ext cx="11163427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4165" y="1933534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12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2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  <a:r>
              <a:rPr lang="en-US" sz="3200" dirty="0"/>
              <a:t> algorithms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Binary Search, Interpolation </a:t>
            </a:r>
            <a:r>
              <a:rPr lang="en-US" sz="3000" dirty="0" smtClean="0">
                <a:solidFill>
                  <a:schemeClr val="bg2"/>
                </a:solidFill>
              </a:rPr>
              <a:t>Search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Slow</a:t>
            </a:r>
            <a:r>
              <a:rPr lang="en-US" sz="3200" dirty="0" smtClean="0"/>
              <a:t> </a:t>
            </a:r>
            <a:r>
              <a:rPr lang="en-US" sz="3200" dirty="0"/>
              <a:t>sorting algorithms: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Selection sort, Bubble sort, Insertion sort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/>
              <a:t> sorting algorithms: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Quick sort, Merge sort, etc.</a:t>
            </a:r>
            <a:endParaRPr lang="bg-BG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to choose the most appropriate algorithm? </a:t>
            </a:r>
          </a:p>
          <a:p>
            <a:pPr lvl="2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hlinkClick r:id="rId3"/>
              </a:rPr>
              <a:t>http://stackoverflow.com/a/1934004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endParaRPr lang="en-US" sz="28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110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Selection sort </a:t>
            </a:r>
            <a:r>
              <a:rPr lang="en-US" dirty="0"/>
              <a:t>– simple, but inefficient </a:t>
            </a:r>
            <a:r>
              <a:rPr lang="en-US" dirty="0" smtClean="0"/>
              <a:t>algorithm</a:t>
            </a:r>
            <a:endParaRPr lang="en-US" dirty="0"/>
          </a:p>
          <a:p>
            <a:pPr lvl="1"/>
            <a:r>
              <a:rPr lang="en-US" dirty="0"/>
              <a:t>Swap the first with the min element on the right, then the second, etc.</a:t>
            </a:r>
          </a:p>
          <a:p>
            <a:pPr lvl="1"/>
            <a:r>
              <a:rPr lang="en-US" dirty="0"/>
              <a:t>Memory: O(1)</a:t>
            </a:r>
          </a:p>
          <a:p>
            <a:pPr lvl="1"/>
            <a:r>
              <a:rPr lang="en-US" dirty="0"/>
              <a:t>Stable: No</a:t>
            </a:r>
          </a:p>
          <a:p>
            <a:pPr lvl="1"/>
            <a:r>
              <a:rPr lang="en-US" dirty="0"/>
              <a:t>Method: Selection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609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47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41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6951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8679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1299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9999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Searching Algorithms</a:t>
            </a:r>
            <a:endParaRPr lang="en-US" dirty="0"/>
          </a:p>
          <a:p>
            <a:pPr lvl="1"/>
            <a:r>
              <a:rPr lang="en-US" dirty="0" smtClean="0"/>
              <a:t>Linear Search</a:t>
            </a:r>
            <a:endParaRPr lang="en-US" dirty="0"/>
          </a:p>
          <a:p>
            <a:pPr lvl="1"/>
            <a:r>
              <a:rPr lang="en-US" dirty="0" smtClean="0"/>
              <a:t>Binary Search</a:t>
            </a:r>
            <a:endParaRPr lang="bg-BG" dirty="0"/>
          </a:p>
          <a:p>
            <a:r>
              <a:rPr lang="en-US" dirty="0" smtClean="0"/>
              <a:t>Simple Sorting Algorithms</a:t>
            </a:r>
          </a:p>
          <a:p>
            <a:pPr lvl="1"/>
            <a:r>
              <a:rPr lang="en-US" dirty="0" smtClean="0"/>
              <a:t>Selection and Bubble Sort</a:t>
            </a:r>
            <a:endParaRPr lang="en-US" dirty="0"/>
          </a:p>
          <a:p>
            <a:r>
              <a:rPr lang="en-US" dirty="0" smtClean="0"/>
              <a:t>Shuffling</a:t>
            </a:r>
          </a:p>
          <a:p>
            <a:r>
              <a:rPr lang="en-US" dirty="0"/>
              <a:t>Advanced Sorting </a:t>
            </a:r>
            <a:r>
              <a:rPr lang="en-US" dirty="0" smtClean="0"/>
              <a:t>Algorithms</a:t>
            </a:r>
          </a:p>
          <a:p>
            <a:pPr lvl="1"/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  <a:r>
              <a:rPr lang="en-US" dirty="0"/>
              <a:t>, </a:t>
            </a:r>
            <a:r>
              <a:rPr lang="en-US" noProof="1" smtClean="0"/>
              <a:t>BucketSort</a:t>
            </a:r>
          </a:p>
          <a:p>
            <a:r>
              <a:rPr lang="en-US" dirty="0"/>
              <a:t>Greedy Algorithms</a:t>
            </a:r>
            <a:endParaRPr lang="en-US" noProof="1"/>
          </a:p>
          <a:p>
            <a:pPr lvl="1"/>
            <a:endParaRPr lang="en-US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7917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8208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1054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6794" y="1989000"/>
            <a:ext cx="10949531" cy="3747846"/>
          </a:xfrm>
        </p:spPr>
        <p:txBody>
          <a:bodyPr/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for (int index = 0; index &lt; arr.length; index++) {</a:t>
            </a:r>
            <a:br>
              <a:rPr lang="en-US" altLang="en-US" sz="2499" dirty="0"/>
            </a:br>
            <a:r>
              <a:rPr lang="en-US" altLang="en-US" sz="2499" dirty="0"/>
              <a:t>    int min = index;</a:t>
            </a:r>
            <a:br>
              <a:rPr lang="en-US" altLang="en-US" sz="2499" dirty="0"/>
            </a:br>
            <a:r>
              <a:rPr lang="en-US" altLang="en-US" sz="2499" dirty="0"/>
              <a:t>    for (int curr = index + 1; curr &lt; arr.length; curr++) {</a:t>
            </a:r>
            <a:br>
              <a:rPr lang="en-US" altLang="en-US" sz="2499" dirty="0"/>
            </a:br>
            <a:r>
              <a:rPr lang="en-US" altLang="en-US" sz="2499" dirty="0"/>
              <a:t>        if (arr[curr] &lt; arr[min]) {</a:t>
            </a:r>
            <a:br>
              <a:rPr lang="en-US" altLang="en-US" sz="2499" dirty="0"/>
            </a:br>
            <a:r>
              <a:rPr lang="en-US" altLang="en-US" sz="2499" dirty="0"/>
              <a:t>            min = curr;</a:t>
            </a:r>
            <a:br>
              <a:rPr lang="en-US" altLang="en-US" sz="2499" dirty="0"/>
            </a:br>
            <a:r>
              <a:rPr lang="en-US" altLang="en-US" sz="2499" dirty="0"/>
              <a:t>        }</a:t>
            </a:r>
            <a:br>
              <a:rPr lang="en-US" altLang="en-US" sz="2499" dirty="0"/>
            </a:br>
            <a:r>
              <a:rPr lang="en-US" altLang="en-US" sz="2499" dirty="0"/>
              <a:t>    }</a:t>
            </a:r>
            <a:br>
              <a:rPr lang="en-US" altLang="en-US" sz="2499" dirty="0"/>
            </a:br>
            <a:r>
              <a:rPr lang="en-US" altLang="en-US" sz="2499" dirty="0"/>
              <a:t>    swap(arr, index, min);</a:t>
            </a:r>
            <a:br>
              <a:rPr lang="en-US" altLang="en-US" sz="2499" dirty="0"/>
            </a:br>
            <a:r>
              <a:rPr lang="en-US" altLang="en-US" sz="2499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70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41252"/>
              </p:ext>
            </p:extLst>
          </p:nvPr>
        </p:nvGraphicFramePr>
        <p:xfrm>
          <a:off x="199511" y="3294000"/>
          <a:ext cx="11572974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</a:t>
                      </a:r>
                      <a:r>
                        <a:rPr lang="en-US" b="0" baseline="3000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Bubble </a:t>
            </a:r>
            <a:r>
              <a:rPr lang="en-US" sz="3200" b="1" dirty="0" smtClean="0">
                <a:solidFill>
                  <a:schemeClr val="bg1"/>
                </a:solidFill>
              </a:rPr>
              <a:t>sort </a:t>
            </a:r>
            <a:r>
              <a:rPr lang="en-US" sz="3200" dirty="0" smtClean="0"/>
              <a:t>– </a:t>
            </a:r>
            <a:r>
              <a:rPr lang="en-US" sz="3200" dirty="0"/>
              <a:t>simple, but inefficient algorithm </a:t>
            </a:r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000" dirty="0" smtClean="0"/>
              <a:t>Swaps </a:t>
            </a:r>
            <a:r>
              <a:rPr lang="en-US" sz="3000" dirty="0"/>
              <a:t>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</a:t>
            </a:r>
            <a:r>
              <a:rPr lang="en-US" sz="2800" dirty="0" smtClean="0"/>
              <a:t>Exchanging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5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8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7494" y="1511249"/>
            <a:ext cx="2414983" cy="2414983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123" y="1664085"/>
            <a:ext cx="1247741" cy="124774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Linear, Binary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9416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55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62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95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71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49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82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9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74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5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7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2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8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9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4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3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87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23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13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07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67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Linear search </a:t>
            </a:r>
            <a:r>
              <a:rPr lang="en-US" dirty="0"/>
              <a:t>finds a particular value in a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5245" y="4754596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00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07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52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1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81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4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47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9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776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1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284993"/>
          </a:xfrm>
        </p:spPr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 smtClean="0"/>
              <a:t> </a:t>
            </a:r>
            <a:r>
              <a:rPr lang="en-US" sz="3200" dirty="0"/>
              <a:t>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0" y="450642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490" y="4506426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5" y="4506426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4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23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0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26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8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150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1351722"/>
            <a:ext cx="105156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Print numbers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1464"/>
              </p:ext>
            </p:extLst>
          </p:nvPr>
        </p:nvGraphicFramePr>
        <p:xfrm>
          <a:off x="199511" y="3294000"/>
          <a:ext cx="11572974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</a:t>
                      </a:r>
                      <a:r>
                        <a:rPr lang="en-US" b="0" baseline="3000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n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Exchanging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866" y="1192709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Insertion Sort </a:t>
            </a:r>
            <a:r>
              <a:rPr lang="en-US" sz="3400" dirty="0" smtClean="0"/>
              <a:t>– </a:t>
            </a:r>
            <a:r>
              <a:rPr lang="en-US" sz="3400" dirty="0"/>
              <a:t>simple, but inefficient </a:t>
            </a:r>
            <a:r>
              <a:rPr lang="en-US" sz="3400" dirty="0" smtClean="0"/>
              <a:t>algorithm</a:t>
            </a:r>
            <a:endParaRPr lang="en-US" sz="3400" dirty="0"/>
          </a:p>
          <a:p>
            <a:pPr lvl="1"/>
            <a:r>
              <a:rPr lang="en-US" sz="3400" dirty="0"/>
              <a:t>Move the first unsorted element left to its place</a:t>
            </a:r>
          </a:p>
          <a:p>
            <a:pPr lvl="1"/>
            <a:r>
              <a:rPr lang="en-US" sz="3400" dirty="0"/>
              <a:t>Memory: 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Insertion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1453"/>
              </p:ext>
            </p:extLst>
          </p:nvPr>
        </p:nvGraphicFramePr>
        <p:xfrm>
          <a:off x="393183" y="2889000"/>
          <a:ext cx="11572974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</a:t>
                      </a:r>
                      <a:r>
                        <a:rPr lang="en-US" b="0" baseline="3000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n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Exchanging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n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Fisher-Yates </a:t>
            </a:r>
            <a:r>
              <a:rPr lang="en-US" dirty="0" smtClean="0"/>
              <a:t>Shuffle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5" name="Graphic 14" descr="Arrow: Clockwise curve">
            <a:extLst>
              <a:ext uri="{FF2B5EF4-FFF2-40B4-BE49-F238E27FC236}">
                <a16:creationId xmlns:a16="http://schemas.microsoft.com/office/drawing/2014/main" id="{363B6FE1-7DD2-4C43-A4BD-69902BFAD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4647303" y="1669979"/>
            <a:ext cx="1484228" cy="2636833"/>
          </a:xfrm>
          <a:prstGeom prst="rect">
            <a:avLst/>
          </a:prstGeom>
        </p:spPr>
      </p:pic>
      <p:pic>
        <p:nvPicPr>
          <p:cNvPr id="16" name="Graphic 15" descr="Arrow: Clockwise curve">
            <a:extLst>
              <a:ext uri="{FF2B5EF4-FFF2-40B4-BE49-F238E27FC236}">
                <a16:creationId xmlns:a16="http://schemas.microsoft.com/office/drawing/2014/main" id="{2CEB68D2-0B69-47BE-B57B-ECED90269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891301" y="223699"/>
            <a:ext cx="1985797" cy="43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440752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5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Shuffling</a:t>
            </a:r>
            <a:r>
              <a:rPr lang="en-US" sz="3400" dirty="0"/>
              <a:t> == randomizing the order of items in a collection</a:t>
            </a:r>
          </a:p>
          <a:p>
            <a:pPr lvl="1"/>
            <a:r>
              <a:rPr lang="en-US" sz="3400" dirty="0"/>
              <a:t>Generate a random permutation</a:t>
            </a:r>
          </a:p>
          <a:p>
            <a:r>
              <a:rPr lang="en-US" sz="3400" i="1" dirty="0"/>
              <a:t>The generation of random numbers is too important to be left to chance.</a:t>
            </a:r>
            <a:r>
              <a:rPr lang="en-US" sz="3400" dirty="0"/>
              <a:t> —Robert R. Coveyou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Shuffling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6000" y="1989000"/>
            <a:ext cx="10949531" cy="3756579"/>
          </a:xfrm>
        </p:spPr>
        <p:txBody>
          <a:bodyPr/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dirty="0"/>
              <a:t>public static &lt;T&gt; void shuffle(T[] source) {</a:t>
            </a:r>
            <a:br>
              <a:rPr lang="en-US" altLang="en-US" sz="2200" dirty="0"/>
            </a:br>
            <a:r>
              <a:rPr lang="en-US" altLang="en-US" sz="2200" dirty="0"/>
              <a:t>    Random </a:t>
            </a:r>
            <a:r>
              <a:rPr lang="en-US" altLang="en-US" sz="2200" dirty="0" smtClean="0"/>
              <a:t>rand </a:t>
            </a:r>
            <a:r>
              <a:rPr lang="en-US" altLang="en-US" sz="2200" dirty="0"/>
              <a:t>= new Random();</a:t>
            </a:r>
            <a:br>
              <a:rPr lang="en-US" altLang="en-US" sz="2200" dirty="0"/>
            </a:br>
            <a:r>
              <a:rPr lang="en-US" altLang="en-US" sz="2200" dirty="0"/>
              <a:t>    for (int i = 0; i &lt; source.length; i++) {</a:t>
            </a:r>
            <a:br>
              <a:rPr lang="en-US" altLang="en-US" sz="2200" dirty="0"/>
            </a:br>
            <a:r>
              <a:rPr lang="en-US" altLang="en-US" sz="2200" dirty="0"/>
              <a:t>        </a:t>
            </a:r>
            <a:r>
              <a:rPr lang="en-US" altLang="en-US" sz="2200" dirty="0">
                <a:solidFill>
                  <a:schemeClr val="accent2"/>
                </a:solidFill>
              </a:rPr>
              <a:t>// Exchange array[i] with random element in array[i … n-1]</a:t>
            </a:r>
            <a:br>
              <a:rPr lang="en-US" altLang="en-US" sz="2200" dirty="0">
                <a:solidFill>
                  <a:schemeClr val="accent2"/>
                </a:solidFill>
              </a:rPr>
            </a:br>
            <a:r>
              <a:rPr lang="en-US" altLang="en-US" sz="2200" dirty="0"/>
              <a:t>        int r = i + rand</a:t>
            </a:r>
            <a:r>
              <a:rPr lang="en-US" altLang="en-US" sz="2200" dirty="0" smtClean="0"/>
              <a:t>.nextInt(source.length </a:t>
            </a:r>
            <a:r>
              <a:rPr lang="en-US" altLang="en-US" sz="2200" dirty="0"/>
              <a:t>- i);</a:t>
            </a:r>
            <a:br>
              <a:rPr lang="en-US" altLang="en-US" sz="2200" dirty="0"/>
            </a:br>
            <a:r>
              <a:rPr lang="en-US" altLang="en-US" sz="2200" dirty="0"/>
              <a:t>        T temp = source[i];</a:t>
            </a:r>
            <a:br>
              <a:rPr lang="en-US" altLang="en-US" sz="2200" dirty="0"/>
            </a:br>
            <a:r>
              <a:rPr lang="en-US" altLang="en-US" sz="2200" dirty="0"/>
              <a:t>        source[i] = source[r];</a:t>
            </a:r>
            <a:br>
              <a:rPr lang="en-US" altLang="en-US" sz="2200" dirty="0"/>
            </a:br>
            <a:r>
              <a:rPr lang="en-US" altLang="en-US" sz="2200" dirty="0"/>
              <a:t>        source[r] = temp;</a:t>
            </a:r>
            <a:br>
              <a:rPr lang="en-US" altLang="en-US" sz="2200" dirty="0"/>
            </a:br>
            <a:r>
              <a:rPr lang="en-US" altLang="en-US" sz="2200" dirty="0"/>
              <a:t>    }</a:t>
            </a:r>
            <a:br>
              <a:rPr lang="en-US" altLang="en-US" sz="2200" dirty="0"/>
            </a:br>
            <a:r>
              <a:rPr lang="en-US" altLang="en-US" sz="2200" dirty="0" smtClean="0"/>
              <a:t>}</a:t>
            </a:r>
            <a:endParaRPr lang="en-US" alt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Fisher–Yates Shuffle Algorithm</a:t>
            </a:r>
          </a:p>
        </p:txBody>
      </p:sp>
    </p:spTree>
    <p:extLst>
      <p:ext uri="{BB962C8B-B14F-4D97-AF65-F5344CB8AC3E}">
        <p14:creationId xmlns:p14="http://schemas.microsoft.com/office/powerpoint/2010/main" val="7996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  <a:r>
              <a:rPr lang="en-US" dirty="0"/>
              <a:t>, </a:t>
            </a:r>
            <a:r>
              <a:rPr lang="en-US" noProof="1" smtClean="0"/>
              <a:t>BucketSort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1000" y="906538"/>
            <a:ext cx="3263825" cy="32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Merge </a:t>
            </a:r>
            <a:r>
              <a:rPr lang="en-US" sz="3500" b="1" dirty="0" smtClean="0">
                <a:solidFill>
                  <a:schemeClr val="bg1"/>
                </a:solidFill>
              </a:rPr>
              <a:t>sort </a:t>
            </a:r>
            <a:r>
              <a:rPr lang="en-US" sz="3500" dirty="0"/>
              <a:t>is efficient sorting algorithm </a:t>
            </a:r>
            <a:endParaRPr lang="en-US" sz="3500" dirty="0" smtClean="0"/>
          </a:p>
          <a:p>
            <a:r>
              <a:rPr lang="en-US" dirty="0" smtClean="0"/>
              <a:t>Divide </a:t>
            </a:r>
            <a:r>
              <a:rPr lang="en-US" dirty="0"/>
              <a:t>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Merge the sorted sub-lists into a single list</a:t>
            </a:r>
          </a:p>
          <a:p>
            <a:r>
              <a:rPr lang="en-US" sz="3500" dirty="0"/>
              <a:t>Best, average and worst case: </a:t>
            </a:r>
            <a:r>
              <a:rPr lang="en-US" sz="3500" b="1" dirty="0">
                <a:solidFill>
                  <a:schemeClr val="bg1"/>
                </a:solidFill>
              </a:rPr>
              <a:t>O(n*log(n))</a:t>
            </a:r>
          </a:p>
          <a:p>
            <a:r>
              <a:rPr lang="en-US" sz="3500" dirty="0"/>
              <a:t>Memory: </a:t>
            </a:r>
          </a:p>
          <a:p>
            <a:pPr lvl="1"/>
            <a:r>
              <a:rPr lang="en-US" sz="3300" dirty="0"/>
              <a:t>Typically </a:t>
            </a:r>
            <a:r>
              <a:rPr lang="en-US" sz="3300" b="1" dirty="0">
                <a:solidFill>
                  <a:schemeClr val="bg1"/>
                </a:solidFill>
              </a:rPr>
              <a:t>O(n)</a:t>
            </a:r>
          </a:p>
          <a:p>
            <a:pPr lvl="1"/>
            <a:r>
              <a:rPr lang="en-US" sz="3300" dirty="0"/>
              <a:t>With in-place merge can be </a:t>
            </a:r>
            <a:r>
              <a:rPr lang="en-US" sz="3300" b="1" dirty="0">
                <a:solidFill>
                  <a:schemeClr val="bg1"/>
                </a:solidFill>
              </a:rPr>
              <a:t>O(1)</a:t>
            </a:r>
          </a:p>
          <a:p>
            <a:r>
              <a:rPr lang="en-US" sz="3500" dirty="0"/>
              <a:t>Highly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/>
              <a:t> on multiple cores / machines </a:t>
            </a:r>
            <a:r>
              <a:rPr lang="en-US" sz="3500" dirty="0" smtClean="0">
                <a:sym typeface="Wingdings" panose="05000000000000000000" pitchFamily="2" charset="2"/>
              </a:rPr>
              <a:t> </a:t>
            </a:r>
            <a:r>
              <a:rPr lang="en-US" sz="3500" dirty="0" smtClean="0"/>
              <a:t>up </a:t>
            </a:r>
            <a:r>
              <a:rPr lang="en-US" sz="3500" dirty="0"/>
              <a:t>to </a:t>
            </a:r>
            <a:r>
              <a:rPr lang="en-US" sz="3500" b="1" dirty="0">
                <a:solidFill>
                  <a:schemeClr val="bg1"/>
                </a:solidFill>
              </a:rPr>
              <a:t>O(log(n))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Hot It Works?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00" y="1300469"/>
            <a:ext cx="5492048" cy="523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 smtClean="0">
                <a:solidFill>
                  <a:schemeClr val="bg1"/>
                </a:solidFill>
              </a:rPr>
              <a:t>QuickSort</a:t>
            </a:r>
            <a:r>
              <a:rPr lang="en-US" sz="3400" dirty="0" smtClean="0"/>
              <a:t> </a:t>
            </a:r>
            <a:r>
              <a:rPr lang="en-US" sz="3400" dirty="0"/>
              <a:t>– efficient sorting </a:t>
            </a:r>
            <a:r>
              <a:rPr lang="en-US" sz="3400" dirty="0" smtClean="0"/>
              <a:t>algorithm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Choose a pivot; move smaller elements left &amp; larger right; sort left &amp; right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Best &amp; average case: </a:t>
            </a:r>
            <a:r>
              <a:rPr lang="en-US" sz="3400" b="1" dirty="0">
                <a:solidFill>
                  <a:schemeClr val="bg1"/>
                </a:solidFill>
              </a:rPr>
              <a:t>O(n*log(n))</a:t>
            </a:r>
            <a:r>
              <a:rPr lang="en-US" sz="3400" dirty="0"/>
              <a:t>; Worst: </a:t>
            </a:r>
            <a:r>
              <a:rPr lang="en-US" sz="3400" b="1" dirty="0">
                <a:solidFill>
                  <a:schemeClr val="bg1"/>
                </a:solidFill>
              </a:rPr>
              <a:t>O(n2)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stack space (for recursion)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Depends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Partitioning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66526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Counting sort </a:t>
            </a:r>
            <a:r>
              <a:rPr lang="en-US" sz="3200" dirty="0"/>
              <a:t>is a very efficient sorting algorithm </a:t>
            </a:r>
            <a:endParaRPr lang="en-US" sz="3200" dirty="0" smtClean="0"/>
          </a:p>
          <a:p>
            <a:pPr>
              <a:lnSpc>
                <a:spcPct val="98000"/>
              </a:lnSpc>
            </a:pPr>
            <a:r>
              <a:rPr lang="en-US" sz="3000" dirty="0" smtClean="0"/>
              <a:t>Sorts </a:t>
            </a:r>
            <a:r>
              <a:rPr lang="en-US" sz="3000" dirty="0"/>
              <a:t>small integers by counting their occurrences</a:t>
            </a:r>
          </a:p>
          <a:p>
            <a:pPr lvl="1">
              <a:lnSpc>
                <a:spcPct val="98000"/>
              </a:lnSpc>
            </a:pPr>
            <a:r>
              <a:rPr lang="en-US" sz="3000" dirty="0"/>
              <a:t>Not a comparison-based sort</a:t>
            </a:r>
          </a:p>
          <a:p>
            <a:pPr lvl="1">
              <a:lnSpc>
                <a:spcPct val="98000"/>
              </a:lnSpc>
            </a:pPr>
            <a:r>
              <a:rPr lang="en-US" sz="3000" dirty="0"/>
              <a:t>Best, average and worst case: </a:t>
            </a:r>
            <a:r>
              <a:rPr lang="en-US" sz="3000" b="1" dirty="0">
                <a:solidFill>
                  <a:schemeClr val="bg1"/>
                </a:solidFill>
              </a:rPr>
              <a:t>O(n + k)</a:t>
            </a:r>
          </a:p>
          <a:p>
            <a:pPr lvl="2">
              <a:lnSpc>
                <a:spcPct val="98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k</a:t>
            </a:r>
            <a:r>
              <a:rPr lang="en-US" sz="2800" dirty="0"/>
              <a:t> is the range of numbers to be sorted</a:t>
            </a:r>
          </a:p>
          <a:p>
            <a:pPr lvl="2">
              <a:lnSpc>
                <a:spcPct val="98000"/>
              </a:lnSpc>
            </a:pPr>
            <a:r>
              <a:rPr lang="en-US" sz="2800" dirty="0"/>
              <a:t>E.g. [-1000 ... 1000]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chemeClr val="bg1"/>
                </a:solidFill>
                <a:sym typeface="Wingdings" panose="05000000000000000000" pitchFamily="2" charset="2"/>
              </a:rPr>
              <a:t>k</a:t>
            </a:r>
            <a:r>
              <a:rPr lang="en-US" sz="2800" dirty="0">
                <a:sym typeface="Wingdings" panose="05000000000000000000" pitchFamily="2" charset="2"/>
              </a:rPr>
              <a:t> = 2001</a:t>
            </a:r>
            <a:endParaRPr lang="en-US" sz="2800" dirty="0"/>
          </a:p>
          <a:p>
            <a:pPr>
              <a:lnSpc>
                <a:spcPct val="98000"/>
              </a:lnSpc>
            </a:pPr>
            <a:r>
              <a:rPr lang="en-US" sz="3200" dirty="0"/>
              <a:t>Memory: </a:t>
            </a:r>
            <a:r>
              <a:rPr lang="en-US" sz="3200" b="1" dirty="0">
                <a:solidFill>
                  <a:schemeClr val="bg1"/>
                </a:solidFill>
              </a:rPr>
              <a:t>O(n + k)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Space: </a:t>
            </a:r>
            <a:r>
              <a:rPr lang="en-US" sz="3200" b="1" dirty="0">
                <a:solidFill>
                  <a:schemeClr val="bg1"/>
                </a:solidFill>
              </a:rPr>
              <a:t>O(k)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Stable: Yes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Method: Counting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7448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Bucket sort </a:t>
            </a:r>
            <a:r>
              <a:rPr lang="en-US" dirty="0" smtClean="0"/>
              <a:t>partitions </a:t>
            </a:r>
            <a:r>
              <a:rPr lang="en-US" dirty="0"/>
              <a:t>an array into a number of buckets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</a:t>
            </a:r>
            <a:r>
              <a:rPr lang="en-US" dirty="0" smtClean="0"/>
              <a:t>bucket </a:t>
            </a:r>
            <a:r>
              <a:rPr lang="en-US" dirty="0"/>
              <a:t>is then sorted individually with a different algorithm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a comparison-based sort</a:t>
            </a:r>
          </a:p>
          <a:p>
            <a:pPr>
              <a:buClr>
                <a:schemeClr val="tx1"/>
              </a:buClr>
            </a:pPr>
            <a:r>
              <a:rPr lang="en-US" dirty="0"/>
              <a:t>Average case: </a:t>
            </a:r>
            <a:r>
              <a:rPr lang="en-US" b="1" dirty="0">
                <a:solidFill>
                  <a:schemeClr val="bg1"/>
                </a:solidFill>
              </a:rPr>
              <a:t>O(n + k)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/>
              <a:t> = the number of buckets</a:t>
            </a:r>
          </a:p>
          <a:p>
            <a:pPr>
              <a:buClr>
                <a:schemeClr val="tx1"/>
              </a:buClr>
            </a:pPr>
            <a:r>
              <a:rPr lang="en-US" dirty="0"/>
              <a:t>Worst case: </a:t>
            </a:r>
            <a:r>
              <a:rPr lang="en-US" b="1" dirty="0">
                <a:solidFill>
                  <a:schemeClr val="bg1"/>
                </a:solidFill>
              </a:rPr>
              <a:t>O(n * log n)  </a:t>
            </a:r>
          </a:p>
          <a:p>
            <a:pPr>
              <a:buClr>
                <a:schemeClr val="tx1"/>
              </a:buClr>
            </a:pPr>
            <a:r>
              <a:rPr lang="en-US" dirty="0"/>
              <a:t>Stable: Yes (depends on algorithm)</a:t>
            </a:r>
          </a:p>
          <a:p>
            <a:pPr>
              <a:buClr>
                <a:schemeClr val="tx1"/>
              </a:buClr>
            </a:pPr>
            <a:r>
              <a:rPr lang="en-US" dirty="0"/>
              <a:t>Memory: </a:t>
            </a:r>
            <a:r>
              <a:rPr lang="en-US" b="1" dirty="0">
                <a:solidFill>
                  <a:schemeClr val="bg1"/>
                </a:solidFill>
              </a:rPr>
              <a:t>O(n)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 buckets holding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elements totally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</p:spTree>
    <p:extLst>
      <p:ext uri="{BB962C8B-B14F-4D97-AF65-F5344CB8AC3E}">
        <p14:creationId xmlns:p14="http://schemas.microsoft.com/office/powerpoint/2010/main" val="25942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67335"/>
              </p:ext>
            </p:extLst>
          </p:nvPr>
        </p:nvGraphicFramePr>
        <p:xfrm>
          <a:off x="336000" y="1854000"/>
          <a:ext cx="11572974" cy="36550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</a:t>
                      </a:r>
                      <a:r>
                        <a:rPr lang="en-US" b="0" baseline="3000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n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Exchanging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n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n * log(n)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(or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6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 * 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 * 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7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Picking Locally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6440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Selection Sort and 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5938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for solving optimization problems</a:t>
            </a:r>
          </a:p>
          <a:p>
            <a:r>
              <a:rPr lang="en-US" sz="3200" dirty="0"/>
              <a:t>Usually more efficient than the other algorithms</a:t>
            </a:r>
          </a:p>
          <a:p>
            <a:r>
              <a:rPr lang="en-US" sz="3200" dirty="0"/>
              <a:t>Can produce  a </a:t>
            </a:r>
            <a:r>
              <a:rPr lang="en-US" sz="3200" b="1" dirty="0">
                <a:solidFill>
                  <a:schemeClr val="bg1"/>
                </a:solidFill>
              </a:rPr>
              <a:t>non-optimal</a:t>
            </a:r>
            <a:r>
              <a:rPr lang="en-US" sz="3200" dirty="0"/>
              <a:t> (incorrect) result</a:t>
            </a:r>
          </a:p>
          <a:p>
            <a:r>
              <a:rPr lang="en-US" sz="3200" dirty="0"/>
              <a:t>Pick 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2800" dirty="0"/>
              <a:t>The optimum for a </a:t>
            </a:r>
            <a:r>
              <a:rPr lang="en-US" sz="2800" b="1" dirty="0">
                <a:solidFill>
                  <a:schemeClr val="bg1"/>
                </a:solidFill>
              </a:rPr>
              <a:t>current</a:t>
            </a:r>
            <a:r>
              <a:rPr lang="en-US" sz="2800" dirty="0"/>
              <a:t> position and point of view</a:t>
            </a:r>
          </a:p>
          <a:p>
            <a:r>
              <a:rPr lang="en-US" sz="3200" dirty="0"/>
              <a:t>Greedy algorithms assume that always choosing a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optimum leads 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100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the best solution from all possible solutions</a:t>
            </a:r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4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1528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0.01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0.02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0.05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0D78BD-7AA8-4BA0-BCD2-632E0473CFA5}"/>
              </a:ext>
            </a:extLst>
          </p:cNvPr>
          <p:cNvSpPr txBox="1"/>
          <p:nvPr/>
        </p:nvSpPr>
        <p:spPr>
          <a:xfrm>
            <a:off x="421801" y="6334732"/>
            <a:ext cx="11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30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0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20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95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43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 for Sum of Coins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201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0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17820" y="1346076"/>
            <a:ext cx="1082213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public static Map&lt;Integer, Integer&gt;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				chooseCoins(int[] coins, int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List&lt;Integer&gt; sortedCoins = Arrays.stream(coins).boxed()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.sorted(Collections.reverseOrder())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.collect(Collectors.toList());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Map&lt;Integer, Integer&gt; chosenCoins = new LinkedHashMap&lt;&gt;();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currentSum = 0; int coinIndex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!= targetSum)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throw new IllegalArgumentException();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return chosenCoins;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1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342466" y="1346076"/>
            <a:ext cx="11507068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while (currentSum != targetSum &amp;&amp; coinIndex &lt; sortedCoins.size())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currentCoin = sortedCoins.get(coinIndex);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remainder = targetSum - currentSum;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numberOfCoins = remainder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+ currentCoin &lt;=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chosenCoins.put(currentCoin, numberOfCoins);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currentSum += numberOfCoins *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coinIndex++;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426000" y="615258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57105" y="3796658"/>
            <a:ext cx="4881913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3981323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6347" y="4988889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190405" y="1438865"/>
            <a:ext cx="1180483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			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List&lt;Integer&gt;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Set&lt;Integer&gt;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universeSet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HashSet&lt;&gt;();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for (int element : universe) { universeSet.add(element);}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(!universeSet.isEmpty())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6FDCE3-1CEB-469E-8BDA-B83DAA99139F}"/>
              </a:ext>
            </a:extLst>
          </p:cNvPr>
          <p:cNvSpPr txBox="1">
            <a:spLocks/>
          </p:cNvSpPr>
          <p:nvPr/>
        </p:nvSpPr>
        <p:spPr>
          <a:xfrm>
            <a:off x="566794" y="1438865"/>
            <a:ext cx="7596131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notChosenCount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sets.get(0);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(int[] set : sets)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Next slide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universeSet.remove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(3)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817CC-566F-44AB-84A6-6D5200B8559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942880" y="1438865"/>
            <a:ext cx="835352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count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elem : set)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(universeSet.contains(elem))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count++;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             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(notChosenCount &lt; count)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notChosenCount = count;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chosenSet = set;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https://judge.softuni.bg/Contests/2454/Searching-Sorting-and-Greedy-Algorithms-Lab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Greedy Algorithms Often Fail</a:t>
            </a:r>
          </a:p>
        </p:txBody>
      </p:sp>
    </p:spTree>
    <p:extLst>
      <p:ext uri="{BB962C8B-B14F-4D97-AF65-F5344CB8AC3E}">
        <p14:creationId xmlns:p14="http://schemas.microsoft.com/office/powerpoint/2010/main" val="37775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0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35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46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2748</Words>
  <Application>Microsoft Office PowerPoint</Application>
  <PresentationFormat>Widescreen</PresentationFormat>
  <Paragraphs>902</Paragraphs>
  <Slides>114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Searching, Sorting and Greedy Algorithms</vt:lpstr>
      <vt:lpstr>Table of Contents</vt:lpstr>
      <vt:lpstr>Searching Algorithms</vt:lpstr>
      <vt:lpstr>Search Algorithm</vt:lpstr>
      <vt:lpstr>Linear Search</vt:lpstr>
      <vt:lpstr>Binary Search</vt:lpstr>
      <vt:lpstr>Binary Search (Iterative)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Code</vt:lpstr>
      <vt:lpstr>Comparison of Sorting Algorithms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BubbleSort</vt:lpstr>
      <vt:lpstr>Comparison of Sorting Algorithms</vt:lpstr>
      <vt:lpstr>Insertion Sort</vt:lpstr>
      <vt:lpstr>Comparison of Sorting Algorithms</vt:lpstr>
      <vt:lpstr>Shuffling</vt:lpstr>
      <vt:lpstr>Shuffling</vt:lpstr>
      <vt:lpstr>Fisher–Yates Shuffle Algorithm</vt:lpstr>
      <vt:lpstr>Advanced Sorting Algorithms</vt:lpstr>
      <vt:lpstr>Merge Sort</vt:lpstr>
      <vt:lpstr>Merge Sort: Hot It Works?</vt:lpstr>
      <vt:lpstr>QuickSort</vt:lpstr>
      <vt:lpstr>Counting Sort</vt:lpstr>
      <vt:lpstr>Bucket Sort</vt:lpstr>
      <vt:lpstr>Comparison of Sorting Algorithms</vt:lpstr>
      <vt:lpstr>Greedy Algorithms</vt:lpstr>
      <vt:lpstr>Greedy Algorithms</vt:lpstr>
      <vt:lpstr>Optimization Problems</vt:lpstr>
      <vt:lpstr>Greedy Algorithms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Algorithm for Sum of Coins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Solution: Set Cover (3)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Martin Paunov</cp:lastModifiedBy>
  <cp:revision>34</cp:revision>
  <dcterms:created xsi:type="dcterms:W3CDTF">2018-05-23T13:08:44Z</dcterms:created>
  <dcterms:modified xsi:type="dcterms:W3CDTF">2020-06-04T17:44:49Z</dcterms:modified>
  <cp:category>computer programming;programming;software development;software engineering</cp:category>
</cp:coreProperties>
</file>