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2"/>
  </p:notesMasterIdLst>
  <p:handoutMasterIdLst>
    <p:handoutMasterId r:id="rId113"/>
  </p:handoutMasterIdLst>
  <p:sldIdLst>
    <p:sldId id="503" r:id="rId2"/>
    <p:sldId id="276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5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60" r:id="rId53"/>
    <p:sldId id="561" r:id="rId54"/>
    <p:sldId id="562" r:id="rId55"/>
    <p:sldId id="563" r:id="rId56"/>
    <p:sldId id="564" r:id="rId57"/>
    <p:sldId id="565" r:id="rId58"/>
    <p:sldId id="566" r:id="rId59"/>
    <p:sldId id="567" r:id="rId60"/>
    <p:sldId id="568" r:id="rId61"/>
    <p:sldId id="569" r:id="rId62"/>
    <p:sldId id="570" r:id="rId63"/>
    <p:sldId id="571" r:id="rId64"/>
    <p:sldId id="572" r:id="rId65"/>
    <p:sldId id="573" r:id="rId66"/>
    <p:sldId id="574" r:id="rId67"/>
    <p:sldId id="575" r:id="rId68"/>
    <p:sldId id="576" r:id="rId69"/>
    <p:sldId id="577" r:id="rId70"/>
    <p:sldId id="578" r:id="rId71"/>
    <p:sldId id="579" r:id="rId72"/>
    <p:sldId id="580" r:id="rId73"/>
    <p:sldId id="581" r:id="rId74"/>
    <p:sldId id="582" r:id="rId75"/>
    <p:sldId id="583" r:id="rId76"/>
    <p:sldId id="584" r:id="rId77"/>
    <p:sldId id="586" r:id="rId78"/>
    <p:sldId id="588" r:id="rId79"/>
    <p:sldId id="589" r:id="rId80"/>
    <p:sldId id="590" r:id="rId81"/>
    <p:sldId id="591" r:id="rId82"/>
    <p:sldId id="593" r:id="rId83"/>
    <p:sldId id="594" r:id="rId84"/>
    <p:sldId id="595" r:id="rId85"/>
    <p:sldId id="596" r:id="rId86"/>
    <p:sldId id="597" r:id="rId87"/>
    <p:sldId id="598" r:id="rId88"/>
    <p:sldId id="599" r:id="rId89"/>
    <p:sldId id="600" r:id="rId90"/>
    <p:sldId id="601" r:id="rId91"/>
    <p:sldId id="602" r:id="rId92"/>
    <p:sldId id="603" r:id="rId93"/>
    <p:sldId id="604" r:id="rId94"/>
    <p:sldId id="605" r:id="rId95"/>
    <p:sldId id="606" r:id="rId96"/>
    <p:sldId id="607" r:id="rId97"/>
    <p:sldId id="608" r:id="rId98"/>
    <p:sldId id="609" r:id="rId99"/>
    <p:sldId id="610" r:id="rId100"/>
    <p:sldId id="611" r:id="rId101"/>
    <p:sldId id="613" r:id="rId102"/>
    <p:sldId id="614" r:id="rId103"/>
    <p:sldId id="615" r:id="rId104"/>
    <p:sldId id="616" r:id="rId105"/>
    <p:sldId id="617" r:id="rId106"/>
    <p:sldId id="349" r:id="rId107"/>
    <p:sldId id="401" r:id="rId108"/>
    <p:sldId id="259" r:id="rId109"/>
    <p:sldId id="493" r:id="rId110"/>
    <p:sldId id="405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Graphs" id="{0510A064-8789-428E-9953-350A50641E6A}">
          <p14:sldIdLst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Representing Graph" id="{E045885B-77C0-4962-9B2E-9D3FF5921CA2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5"/>
          </p14:sldIdLst>
        </p14:section>
        <p14:section name="Graphs Traversal" id="{EF658393-2C76-4265-AC72-C76E66B98C98}">
          <p14:sldIdLst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6"/>
          </p14:sldIdLst>
        </p14:section>
        <p14:section name="Graph Connectivity" id="{B64BF2AA-A4EA-4652-9400-F7D9AC551B9F}">
          <p14:sldIdLst>
            <p14:sldId id="588"/>
            <p14:sldId id="589"/>
            <p14:sldId id="590"/>
            <p14:sldId id="591"/>
          </p14:sldIdLst>
        </p14:section>
        <p14:section name="Topological Sort" id="{24075E19-4457-44C6-9FB2-4452C8013BF2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3"/>
            <p14:sldId id="614"/>
          </p14:sldIdLst>
        </p14:section>
        <p14:section name="ShortestPath" id="{5924A2D9-92EB-43DB-84AC-74406A247C80}">
          <p14:sldIdLst>
            <p14:sldId id="615"/>
            <p14:sldId id="616"/>
            <p14:sldId id="617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942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58F77-E7B5-4E0D-A0CF-0E64F65BB05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553F2-C198-4443-92B7-201812D863D3}">
      <dgm:prSet phldrT="[Text]" custT="1"/>
      <dgm:spPr/>
      <dgm:t>
        <a:bodyPr/>
        <a:lstStyle/>
        <a:p>
          <a:pPr algn="ctr"/>
          <a:r>
            <a:rPr lang="en-US" sz="4000" dirty="0" smtClean="0">
              <a:solidFill>
                <a:schemeClr val="bg2"/>
              </a:solidFill>
            </a:rPr>
            <a:t>A</a:t>
          </a:r>
          <a:endParaRPr lang="en-US" sz="4000" dirty="0">
            <a:solidFill>
              <a:schemeClr val="bg2"/>
            </a:solidFill>
          </a:endParaRPr>
        </a:p>
      </dgm:t>
    </dgm:pt>
    <dgm:pt modelId="{F4208A5D-1697-4F0C-89EC-B5B28F41BA28}" type="parTrans" cxnId="{93E8C044-1C01-46EE-A887-F1BAD792A689}">
      <dgm:prSet/>
      <dgm:spPr/>
      <dgm:t>
        <a:bodyPr/>
        <a:lstStyle/>
        <a:p>
          <a:endParaRPr lang="en-US"/>
        </a:p>
      </dgm:t>
    </dgm:pt>
    <dgm:pt modelId="{346F7DBE-342D-456A-9201-5BDC986C87FA}" type="sibTrans" cxnId="{93E8C044-1C01-46EE-A887-F1BAD792A689}">
      <dgm:prSet/>
      <dgm:spPr/>
      <dgm:t>
        <a:bodyPr/>
        <a:lstStyle/>
        <a:p>
          <a:endParaRPr lang="en-US"/>
        </a:p>
      </dgm:t>
    </dgm:pt>
    <dgm:pt modelId="{628E8FF8-D792-4D68-BCE4-86ED7E9F741C}">
      <dgm:prSet phldrT="[Text]" custT="1"/>
      <dgm:spPr/>
      <dgm:t>
        <a:bodyPr/>
        <a:lstStyle/>
        <a:p>
          <a:r>
            <a:rPr lang="en-US" sz="4000" dirty="0" smtClean="0">
              <a:solidFill>
                <a:schemeClr val="bg2"/>
              </a:solidFill>
            </a:rPr>
            <a:t>B</a:t>
          </a:r>
          <a:endParaRPr lang="en-US" sz="4000" dirty="0">
            <a:solidFill>
              <a:schemeClr val="bg2"/>
            </a:solidFill>
          </a:endParaRPr>
        </a:p>
      </dgm:t>
    </dgm:pt>
    <dgm:pt modelId="{4B11D551-621F-492D-B9E2-A14C967C40FF}" type="parTrans" cxnId="{EFD1AF35-171F-4B5E-AD76-99886B0BCCDF}">
      <dgm:prSet/>
      <dgm:spPr/>
      <dgm:t>
        <a:bodyPr/>
        <a:lstStyle/>
        <a:p>
          <a:endParaRPr lang="en-US"/>
        </a:p>
      </dgm:t>
    </dgm:pt>
    <dgm:pt modelId="{46310D51-AC67-458C-82DB-7EA92235E9E2}" type="sibTrans" cxnId="{EFD1AF35-171F-4B5E-AD76-99886B0BCCDF}">
      <dgm:prSet/>
      <dgm:spPr/>
      <dgm:t>
        <a:bodyPr/>
        <a:lstStyle/>
        <a:p>
          <a:endParaRPr lang="en-US"/>
        </a:p>
      </dgm:t>
    </dgm:pt>
    <dgm:pt modelId="{0272FA50-4AE9-4BAA-8E9A-0AA212AF5C3D}">
      <dgm:prSet phldrT="[Text]" custT="1"/>
      <dgm:spPr/>
      <dgm:t>
        <a:bodyPr/>
        <a:lstStyle/>
        <a:p>
          <a:r>
            <a:rPr lang="en-US" sz="4000" dirty="0" smtClean="0">
              <a:solidFill>
                <a:schemeClr val="bg2"/>
              </a:solidFill>
            </a:rPr>
            <a:t>C</a:t>
          </a:r>
          <a:endParaRPr lang="en-US" sz="4000" dirty="0">
            <a:solidFill>
              <a:schemeClr val="bg2"/>
            </a:solidFill>
          </a:endParaRPr>
        </a:p>
      </dgm:t>
    </dgm:pt>
    <dgm:pt modelId="{CFE033B3-F218-4490-B18E-86521246E8F0}" type="parTrans" cxnId="{92DDFFAF-4DBA-43D5-BA20-07A61A25C3A7}">
      <dgm:prSet/>
      <dgm:spPr/>
      <dgm:t>
        <a:bodyPr/>
        <a:lstStyle/>
        <a:p>
          <a:endParaRPr lang="en-US"/>
        </a:p>
      </dgm:t>
    </dgm:pt>
    <dgm:pt modelId="{0C4DD7C1-E5B1-494C-9B07-A9CCED690563}" type="sibTrans" cxnId="{92DDFFAF-4DBA-43D5-BA20-07A61A25C3A7}">
      <dgm:prSet/>
      <dgm:spPr/>
      <dgm:t>
        <a:bodyPr/>
        <a:lstStyle/>
        <a:p>
          <a:endParaRPr lang="en-US"/>
        </a:p>
      </dgm:t>
    </dgm:pt>
    <dgm:pt modelId="{6A707436-676B-43BB-9C2A-6F5C62E3E226}" type="pres">
      <dgm:prSet presAssocID="{89458F77-E7B5-4E0D-A0CF-0E64F65BB05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332EEEB-610A-406F-B24F-A969B6BFEC4B}" type="pres">
      <dgm:prSet presAssocID="{59B553F2-C198-4443-92B7-201812D863D3}" presName="composite" presStyleCnt="0"/>
      <dgm:spPr/>
    </dgm:pt>
    <dgm:pt modelId="{3AAD0F4C-0A32-4993-A208-D1083E738457}" type="pres">
      <dgm:prSet presAssocID="{59B553F2-C198-4443-92B7-201812D863D3}" presName="LShape" presStyleLbl="alignNode1" presStyleIdx="0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B3729673-4D74-4073-84FD-67F3254F2CB2}" type="pres">
      <dgm:prSet presAssocID="{59B553F2-C198-4443-92B7-201812D863D3}" presName="ParentText" presStyleLbl="revTx" presStyleIdx="0" presStyleCnt="3" custLinFactNeighborX="747" custLinFactNeighborY="2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422A5-DB66-4396-A656-2BBA417BD858}" type="pres">
      <dgm:prSet presAssocID="{59B553F2-C198-4443-92B7-201812D863D3}" presName="Triangle" presStyleLbl="alignNode1" presStyleIdx="1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FB4B27C9-35F2-4B2D-B72E-6198FDE47BBC}" type="pres">
      <dgm:prSet presAssocID="{346F7DBE-342D-456A-9201-5BDC986C87FA}" presName="sibTrans" presStyleCnt="0"/>
      <dgm:spPr/>
    </dgm:pt>
    <dgm:pt modelId="{E5E30AF3-CEF8-4005-8B51-BF2253BDF6D8}" type="pres">
      <dgm:prSet presAssocID="{346F7DBE-342D-456A-9201-5BDC986C87FA}" presName="space" presStyleCnt="0"/>
      <dgm:spPr/>
    </dgm:pt>
    <dgm:pt modelId="{2A9BD5C1-C24F-4ED3-AE07-ED3593EBBD17}" type="pres">
      <dgm:prSet presAssocID="{628E8FF8-D792-4D68-BCE4-86ED7E9F741C}" presName="composite" presStyleCnt="0"/>
      <dgm:spPr/>
    </dgm:pt>
    <dgm:pt modelId="{569CFF5C-7ECC-477E-9173-34CD8AA52D46}" type="pres">
      <dgm:prSet presAssocID="{628E8FF8-D792-4D68-BCE4-86ED7E9F741C}" presName="LShape" presStyleLbl="alignNode1" presStyleIdx="2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4CDB768A-51AE-4411-A797-30EDA64C7D04}" type="pres">
      <dgm:prSet presAssocID="{628E8FF8-D792-4D68-BCE4-86ED7E9F741C}" presName="ParentText" presStyleLbl="revTx" presStyleIdx="1" presStyleCnt="3" custLinFactNeighborX="20766" custLinFactNeighborY="-36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1ADFB-3EBC-442A-8045-E4E741E0932A}" type="pres">
      <dgm:prSet presAssocID="{628E8FF8-D792-4D68-BCE4-86ED7E9F741C}" presName="Triangle" presStyleLbl="alignNode1" presStyleIdx="3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20EE22D3-ECB3-4CF2-9597-36E633E259B6}" type="pres">
      <dgm:prSet presAssocID="{46310D51-AC67-458C-82DB-7EA92235E9E2}" presName="sibTrans" presStyleCnt="0"/>
      <dgm:spPr/>
    </dgm:pt>
    <dgm:pt modelId="{D9FCD199-6FB5-4BF1-A852-B130A1712A95}" type="pres">
      <dgm:prSet presAssocID="{46310D51-AC67-458C-82DB-7EA92235E9E2}" presName="space" presStyleCnt="0"/>
      <dgm:spPr/>
    </dgm:pt>
    <dgm:pt modelId="{50A6DCFE-A236-43CF-8A4B-F7A86FF0ADD1}" type="pres">
      <dgm:prSet presAssocID="{0272FA50-4AE9-4BAA-8E9A-0AA212AF5C3D}" presName="composite" presStyleCnt="0"/>
      <dgm:spPr/>
    </dgm:pt>
    <dgm:pt modelId="{FDED1D6A-D6E8-4705-9A60-0597C3DBD574}" type="pres">
      <dgm:prSet presAssocID="{0272FA50-4AE9-4BAA-8E9A-0AA212AF5C3D}" presName="LShape" presStyleLbl="alignNode1" presStyleIdx="4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724F08F3-610E-41A2-B287-B6B01FFE7BDF}" type="pres">
      <dgm:prSet presAssocID="{0272FA50-4AE9-4BAA-8E9A-0AA212AF5C3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2E15D-13C8-4750-A0E4-4CCC56B09CD9}" type="presOf" srcId="{59B553F2-C198-4443-92B7-201812D863D3}" destId="{B3729673-4D74-4073-84FD-67F3254F2CB2}" srcOrd="0" destOrd="0" presId="urn:microsoft.com/office/officeart/2009/3/layout/StepUpProcess"/>
    <dgm:cxn modelId="{E9535FD1-5140-4633-9539-B44C39A87AE7}" type="presOf" srcId="{628E8FF8-D792-4D68-BCE4-86ED7E9F741C}" destId="{4CDB768A-51AE-4411-A797-30EDA64C7D04}" srcOrd="0" destOrd="0" presId="urn:microsoft.com/office/officeart/2009/3/layout/StepUpProcess"/>
    <dgm:cxn modelId="{B5985366-64EF-4994-AD0F-22D8D01965CA}" type="presOf" srcId="{89458F77-E7B5-4E0D-A0CF-0E64F65BB050}" destId="{6A707436-676B-43BB-9C2A-6F5C62E3E226}" srcOrd="0" destOrd="0" presId="urn:microsoft.com/office/officeart/2009/3/layout/StepUpProcess"/>
    <dgm:cxn modelId="{92DDFFAF-4DBA-43D5-BA20-07A61A25C3A7}" srcId="{89458F77-E7B5-4E0D-A0CF-0E64F65BB050}" destId="{0272FA50-4AE9-4BAA-8E9A-0AA212AF5C3D}" srcOrd="2" destOrd="0" parTransId="{CFE033B3-F218-4490-B18E-86521246E8F0}" sibTransId="{0C4DD7C1-E5B1-494C-9B07-A9CCED690563}"/>
    <dgm:cxn modelId="{93E8C044-1C01-46EE-A887-F1BAD792A689}" srcId="{89458F77-E7B5-4E0D-A0CF-0E64F65BB050}" destId="{59B553F2-C198-4443-92B7-201812D863D3}" srcOrd="0" destOrd="0" parTransId="{F4208A5D-1697-4F0C-89EC-B5B28F41BA28}" sibTransId="{346F7DBE-342D-456A-9201-5BDC986C87FA}"/>
    <dgm:cxn modelId="{EFD1AF35-171F-4B5E-AD76-99886B0BCCDF}" srcId="{89458F77-E7B5-4E0D-A0CF-0E64F65BB050}" destId="{628E8FF8-D792-4D68-BCE4-86ED7E9F741C}" srcOrd="1" destOrd="0" parTransId="{4B11D551-621F-492D-B9E2-A14C967C40FF}" sibTransId="{46310D51-AC67-458C-82DB-7EA92235E9E2}"/>
    <dgm:cxn modelId="{4B4051FF-D56D-4F5E-A61F-23E6FB560534}" type="presOf" srcId="{0272FA50-4AE9-4BAA-8E9A-0AA212AF5C3D}" destId="{724F08F3-610E-41A2-B287-B6B01FFE7BDF}" srcOrd="0" destOrd="0" presId="urn:microsoft.com/office/officeart/2009/3/layout/StepUpProcess"/>
    <dgm:cxn modelId="{49624F01-EB84-4805-A160-3020B6F7FB0E}" type="presParOf" srcId="{6A707436-676B-43BB-9C2A-6F5C62E3E226}" destId="{3332EEEB-610A-406F-B24F-A969B6BFEC4B}" srcOrd="0" destOrd="0" presId="urn:microsoft.com/office/officeart/2009/3/layout/StepUpProcess"/>
    <dgm:cxn modelId="{1AE8BCD1-6838-4BD6-BE2A-1F84815DF81D}" type="presParOf" srcId="{3332EEEB-610A-406F-B24F-A969B6BFEC4B}" destId="{3AAD0F4C-0A32-4993-A208-D1083E738457}" srcOrd="0" destOrd="0" presId="urn:microsoft.com/office/officeart/2009/3/layout/StepUpProcess"/>
    <dgm:cxn modelId="{A97065D6-4336-4452-994E-A6D7E4CA8F04}" type="presParOf" srcId="{3332EEEB-610A-406F-B24F-A969B6BFEC4B}" destId="{B3729673-4D74-4073-84FD-67F3254F2CB2}" srcOrd="1" destOrd="0" presId="urn:microsoft.com/office/officeart/2009/3/layout/StepUpProcess"/>
    <dgm:cxn modelId="{1FDCBD3E-6A20-42C9-A28E-B0F4FC7D5DDC}" type="presParOf" srcId="{3332EEEB-610A-406F-B24F-A969B6BFEC4B}" destId="{E9C422A5-DB66-4396-A656-2BBA417BD858}" srcOrd="2" destOrd="0" presId="urn:microsoft.com/office/officeart/2009/3/layout/StepUpProcess"/>
    <dgm:cxn modelId="{4A18F749-97E6-4936-A114-59BFF4E7C528}" type="presParOf" srcId="{6A707436-676B-43BB-9C2A-6F5C62E3E226}" destId="{FB4B27C9-35F2-4B2D-B72E-6198FDE47BBC}" srcOrd="1" destOrd="0" presId="urn:microsoft.com/office/officeart/2009/3/layout/StepUpProcess"/>
    <dgm:cxn modelId="{359ACD70-E01B-43D5-B50F-BB4070416DBF}" type="presParOf" srcId="{FB4B27C9-35F2-4B2D-B72E-6198FDE47BBC}" destId="{E5E30AF3-CEF8-4005-8B51-BF2253BDF6D8}" srcOrd="0" destOrd="0" presId="urn:microsoft.com/office/officeart/2009/3/layout/StepUpProcess"/>
    <dgm:cxn modelId="{2E060E31-5FBE-4A2B-BFC2-FA3A34C1C56D}" type="presParOf" srcId="{6A707436-676B-43BB-9C2A-6F5C62E3E226}" destId="{2A9BD5C1-C24F-4ED3-AE07-ED3593EBBD17}" srcOrd="2" destOrd="0" presId="urn:microsoft.com/office/officeart/2009/3/layout/StepUpProcess"/>
    <dgm:cxn modelId="{CC88DDEA-F014-46A6-BFFE-F6EC0D35ADF5}" type="presParOf" srcId="{2A9BD5C1-C24F-4ED3-AE07-ED3593EBBD17}" destId="{569CFF5C-7ECC-477E-9173-34CD8AA52D46}" srcOrd="0" destOrd="0" presId="urn:microsoft.com/office/officeart/2009/3/layout/StepUpProcess"/>
    <dgm:cxn modelId="{5F42E256-FF34-48B4-9D34-40D0D97A5A8D}" type="presParOf" srcId="{2A9BD5C1-C24F-4ED3-AE07-ED3593EBBD17}" destId="{4CDB768A-51AE-4411-A797-30EDA64C7D04}" srcOrd="1" destOrd="0" presId="urn:microsoft.com/office/officeart/2009/3/layout/StepUpProcess"/>
    <dgm:cxn modelId="{6EF0DDBA-F4D2-4A9F-ADFB-CD9A641C9AF0}" type="presParOf" srcId="{2A9BD5C1-C24F-4ED3-AE07-ED3593EBBD17}" destId="{E9D1ADFB-3EBC-442A-8045-E4E741E0932A}" srcOrd="2" destOrd="0" presId="urn:microsoft.com/office/officeart/2009/3/layout/StepUpProcess"/>
    <dgm:cxn modelId="{7257422C-EEC5-44FE-A32D-2FB2F43E98F1}" type="presParOf" srcId="{6A707436-676B-43BB-9C2A-6F5C62E3E226}" destId="{20EE22D3-ECB3-4CF2-9597-36E633E259B6}" srcOrd="3" destOrd="0" presId="urn:microsoft.com/office/officeart/2009/3/layout/StepUpProcess"/>
    <dgm:cxn modelId="{B44CDCFA-52C1-498E-98A5-F4B95658BD87}" type="presParOf" srcId="{20EE22D3-ECB3-4CF2-9597-36E633E259B6}" destId="{D9FCD199-6FB5-4BF1-A852-B130A1712A95}" srcOrd="0" destOrd="0" presId="urn:microsoft.com/office/officeart/2009/3/layout/StepUpProcess"/>
    <dgm:cxn modelId="{641ACCEC-71B2-4D18-BE5B-B14FBF211AE8}" type="presParOf" srcId="{6A707436-676B-43BB-9C2A-6F5C62E3E226}" destId="{50A6DCFE-A236-43CF-8A4B-F7A86FF0ADD1}" srcOrd="4" destOrd="0" presId="urn:microsoft.com/office/officeart/2009/3/layout/StepUpProcess"/>
    <dgm:cxn modelId="{E9C9902F-0A4A-4C6B-87CC-8EA90C3BDBF0}" type="presParOf" srcId="{50A6DCFE-A236-43CF-8A4B-F7A86FF0ADD1}" destId="{FDED1D6A-D6E8-4705-9A60-0597C3DBD574}" srcOrd="0" destOrd="0" presId="urn:microsoft.com/office/officeart/2009/3/layout/StepUpProcess"/>
    <dgm:cxn modelId="{4204475E-1A76-4D6E-99A5-29F8CC3FAEF9}" type="presParOf" srcId="{50A6DCFE-A236-43CF-8A4B-F7A86FF0ADD1}" destId="{724F08F3-610E-41A2-B287-B6B01FFE7BD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D0F4C-0A32-4993-A208-D1083E738457}">
      <dsp:nvSpPr>
        <dsp:cNvPr id="0" name=""/>
        <dsp:cNvSpPr/>
      </dsp:nvSpPr>
      <dsp:spPr>
        <a:xfrm rot="5400000">
          <a:off x="168588" y="723126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9673-4D74-4073-84FD-67F3254F2CB2}">
      <dsp:nvSpPr>
        <dsp:cNvPr id="0" name=""/>
        <dsp:cNvSpPr/>
      </dsp:nvSpPr>
      <dsp:spPr>
        <a:xfrm>
          <a:off x="90001" y="990004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2"/>
              </a:solidFill>
            </a:rPr>
            <a:t>A</a:t>
          </a:r>
          <a:endParaRPr lang="en-US" sz="4000" kern="1200" dirty="0">
            <a:solidFill>
              <a:schemeClr val="bg2"/>
            </a:solidFill>
          </a:endParaRPr>
        </a:p>
      </dsp:txBody>
      <dsp:txXfrm>
        <a:off x="90001" y="990004"/>
        <a:ext cx="758219" cy="664623"/>
      </dsp:txXfrm>
    </dsp:sp>
    <dsp:sp modelId="{E9C422A5-DB66-4396-A656-2BBA417BD858}">
      <dsp:nvSpPr>
        <dsp:cNvPr id="0" name=""/>
        <dsp:cNvSpPr/>
      </dsp:nvSpPr>
      <dsp:spPr>
        <a:xfrm>
          <a:off x="699496" y="661295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CFF5C-7ECC-477E-9173-34CD8AA52D46}">
      <dsp:nvSpPr>
        <dsp:cNvPr id="0" name=""/>
        <dsp:cNvSpPr/>
      </dsp:nvSpPr>
      <dsp:spPr>
        <a:xfrm rot="5400000">
          <a:off x="1096796" y="493440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B768A-51AE-4411-A797-30EDA64C7D04}">
      <dsp:nvSpPr>
        <dsp:cNvPr id="0" name=""/>
        <dsp:cNvSpPr/>
      </dsp:nvSpPr>
      <dsp:spPr>
        <a:xfrm>
          <a:off x="1169997" y="720002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2"/>
              </a:solidFill>
            </a:rPr>
            <a:t>B</a:t>
          </a:r>
          <a:endParaRPr lang="en-US" sz="4000" kern="1200" dirty="0">
            <a:solidFill>
              <a:schemeClr val="bg2"/>
            </a:solidFill>
          </a:endParaRPr>
        </a:p>
      </dsp:txBody>
      <dsp:txXfrm>
        <a:off x="1169997" y="720002"/>
        <a:ext cx="758219" cy="664623"/>
      </dsp:txXfrm>
    </dsp:sp>
    <dsp:sp modelId="{E9D1ADFB-3EBC-442A-8045-E4E741E0932A}">
      <dsp:nvSpPr>
        <dsp:cNvPr id="0" name=""/>
        <dsp:cNvSpPr/>
      </dsp:nvSpPr>
      <dsp:spPr>
        <a:xfrm>
          <a:off x="1627705" y="431609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D1D6A-D6E8-4705-9A60-0597C3DBD574}">
      <dsp:nvSpPr>
        <dsp:cNvPr id="0" name=""/>
        <dsp:cNvSpPr/>
      </dsp:nvSpPr>
      <dsp:spPr>
        <a:xfrm rot="5400000">
          <a:off x="2025005" y="263754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08F3-610E-41A2-B287-B6B01FFE7BDF}">
      <dsp:nvSpPr>
        <dsp:cNvPr id="0" name=""/>
        <dsp:cNvSpPr/>
      </dsp:nvSpPr>
      <dsp:spPr>
        <a:xfrm>
          <a:off x="1940754" y="514687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2"/>
              </a:solidFill>
            </a:rPr>
            <a:t>C</a:t>
          </a:r>
          <a:endParaRPr lang="en-US" sz="4000" kern="1200" dirty="0">
            <a:solidFill>
              <a:schemeClr val="bg2"/>
            </a:solidFill>
          </a:endParaRPr>
        </a:p>
      </dsp:txBody>
      <dsp:txXfrm>
        <a:off x="1940754" y="514687"/>
        <a:ext cx="758219" cy="664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123805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538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59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6527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30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75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64268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36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48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7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14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5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8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9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8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4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6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2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7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1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42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47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6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15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462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2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516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39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0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85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6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17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7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8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7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680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1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39384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63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23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11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74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39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61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99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576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284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0486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69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412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313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20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652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83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81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998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07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1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6730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31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41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466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03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922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40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79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78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34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3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948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975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86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69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25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05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711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650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99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736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78779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778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897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80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33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548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26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1634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009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35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8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TopoSortDFS.html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08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grapht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Fundamentals, Terminology, </a:t>
            </a:r>
            <a:r>
              <a:rPr lang="en-US" dirty="0" smtClean="0"/>
              <a:t>Traversal and </a:t>
            </a:r>
            <a:r>
              <a:rPr lang="en-US" dirty="0"/>
              <a:t>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Path that ends back at the starting node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Example of cycle:</a:t>
            </a:r>
            <a:r>
              <a:rPr lang="bg-BG" dirty="0">
                <a:sym typeface="Symbol" pitchFamily="18" charset="2"/>
              </a:rPr>
              <a:t> </a:t>
            </a:r>
            <a:r>
              <a:rPr lang="en-US" dirty="0"/>
              <a:t>A, B, C, G, 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path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cycles in 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Acyclic graph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Graph with no cycles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Acyclic undirected graphs are trees</a:t>
            </a:r>
          </a:p>
          <a:p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(6)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69"/>
          <p:cNvGrpSpPr/>
          <p:nvPr/>
        </p:nvGrpSpPr>
        <p:grpSpPr>
          <a:xfrm>
            <a:off x="6803066" y="3248026"/>
            <a:ext cx="3510844" cy="2466396"/>
            <a:chOff x="4572000" y="3810000"/>
            <a:chExt cx="3510844" cy="2466396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16033" y="571500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flipH="1">
              <a:off x="5618207" y="5275223"/>
              <a:ext cx="437425" cy="5212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61207" y="57203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>
              <a:off x="6450214" y="5275223"/>
              <a:ext cx="397153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flipH="1">
              <a:off x="6531934" y="5078628"/>
              <a:ext cx="962576" cy="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94510" y="48006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flipH="1">
              <a:off x="7263381" y="5275223"/>
              <a:ext cx="317289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6538608" y="2909048"/>
            <a:ext cx="3421063" cy="2187387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Topological Sorting</a:t>
            </a:r>
          </a:p>
        </p:txBody>
      </p:sp>
      <p:sp>
        <p:nvSpPr>
          <p:cNvPr id="6" name="Oval 5"/>
          <p:cNvSpPr/>
          <p:nvPr/>
        </p:nvSpPr>
        <p:spPr>
          <a:xfrm>
            <a:off x="1295401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8237377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501883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293447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9876454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4" name="Oval 23"/>
          <p:cNvSpPr/>
          <p:nvPr/>
        </p:nvSpPr>
        <p:spPr>
          <a:xfrm>
            <a:off x="476638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9563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5057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30551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62461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01539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1627497" y="1853999"/>
            <a:ext cx="7215673" cy="1186945"/>
          </a:xfrm>
          <a:prstGeom prst="curvedDown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6912593" y="4199122"/>
            <a:ext cx="3596951" cy="939878"/>
          </a:xfrm>
          <a:prstGeom prst="curvedUpArrow">
            <a:avLst/>
          </a:prstGeom>
          <a:solidFill>
            <a:srgbClr val="F2A40D"/>
          </a:solidFill>
          <a:ln>
            <a:solidFill>
              <a:srgbClr val="24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267270" y="4199122"/>
            <a:ext cx="3590731" cy="939878"/>
          </a:xfrm>
          <a:prstGeom prst="curvedUp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2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1000" y="1404000"/>
            <a:ext cx="10949531" cy="4462669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sortedNodes = { }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linked list to hold the result</a:t>
            </a:r>
          </a:p>
          <a:p>
            <a:r>
              <a:rPr lang="en-US" dirty="0"/>
              <a:t>visitedNodes = { }  </a:t>
            </a:r>
            <a:r>
              <a:rPr lang="en-US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dirty="0"/>
              <a:t>foreach node in graphNodes</a:t>
            </a:r>
          </a:p>
          <a:p>
            <a:r>
              <a:rPr lang="en-US" dirty="0"/>
              <a:t>    </a:t>
            </a:r>
            <a:r>
              <a:rPr lang="en-US" dirty="0" smtClean="0"/>
              <a:t>topSortDFS(node</a:t>
            </a:r>
            <a:r>
              <a:rPr lang="en-US" dirty="0"/>
              <a:t>) </a:t>
            </a:r>
          </a:p>
          <a:p>
            <a:r>
              <a:rPr lang="en-US" dirty="0" smtClean="0"/>
              <a:t>topSortDFS(node</a:t>
            </a:r>
            <a:r>
              <a:rPr lang="en-US" dirty="0"/>
              <a:t>)</a:t>
            </a:r>
          </a:p>
          <a:p>
            <a:r>
              <a:rPr lang="en-US" dirty="0"/>
              <a:t>    if node ∉ visitedNodes</a:t>
            </a:r>
          </a:p>
          <a:p>
            <a:r>
              <a:rPr lang="en-US" dirty="0"/>
              <a:t>        visitedNodes ← node</a:t>
            </a:r>
          </a:p>
          <a:p>
            <a:r>
              <a:rPr lang="en-US" dirty="0"/>
              <a:t>        for each child c of node</a:t>
            </a:r>
          </a:p>
          <a:p>
            <a:r>
              <a:rPr lang="en-US" dirty="0"/>
              <a:t>            TopSortDFS(c)</a:t>
            </a:r>
          </a:p>
          <a:p>
            <a:r>
              <a:rPr lang="en-US" dirty="0"/>
              <a:t>        insert node upfront in the sortedNodes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Sorting: DFS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790574" y="6091535"/>
            <a:ext cx="10944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Visualization: </a:t>
            </a:r>
            <a:r>
              <a:rPr lang="en-US" dirty="0">
                <a:hlinkClick r:id="rId3"/>
              </a:rPr>
              <a:t>https://www.cs.usfca.edu/~galles/visualization/TopoSortDFS.html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1205213"/>
            <a:ext cx="10949531" cy="5550338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sz="2200" dirty="0"/>
              <a:t>sortedNodes = { }  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2"/>
                </a:solidFill>
              </a:rPr>
              <a:t>// </a:t>
            </a:r>
            <a:r>
              <a:rPr lang="en-US" sz="2200" dirty="0">
                <a:solidFill>
                  <a:schemeClr val="accent2"/>
                </a:solidFill>
              </a:rPr>
              <a:t>linked list to hold the result</a:t>
            </a:r>
          </a:p>
          <a:p>
            <a:r>
              <a:rPr lang="en-US" sz="2200" dirty="0"/>
              <a:t>visitedNodes = { }  </a:t>
            </a:r>
            <a:r>
              <a:rPr lang="en-US" sz="2200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sz="2200" dirty="0"/>
              <a:t>cycleNodes = { }  </a:t>
            </a:r>
            <a:r>
              <a:rPr lang="en-US" sz="2200" dirty="0" smtClean="0"/>
              <a:t>  </a:t>
            </a:r>
            <a:r>
              <a:rPr lang="en-US" sz="2200" dirty="0">
                <a:solidFill>
                  <a:schemeClr val="accent2"/>
                </a:solidFill>
              </a:rPr>
              <a:t>// set of nodes in the current DFS cycle</a:t>
            </a:r>
          </a:p>
          <a:p>
            <a:r>
              <a:rPr lang="en-US" sz="2200" dirty="0"/>
              <a:t>foreach node in graphNodes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topSortDFS(node</a:t>
            </a:r>
            <a:r>
              <a:rPr lang="en-US" sz="2200" dirty="0"/>
              <a:t>) </a:t>
            </a:r>
          </a:p>
          <a:p>
            <a:r>
              <a:rPr lang="en-US" sz="2200" dirty="0" smtClean="0"/>
              <a:t>topSortDFS(node</a:t>
            </a:r>
            <a:r>
              <a:rPr lang="en-US" sz="2200" dirty="0"/>
              <a:t>)</a:t>
            </a:r>
          </a:p>
          <a:p>
            <a:r>
              <a:rPr lang="en-US" sz="2200" dirty="0"/>
              <a:t>    if node </a:t>
            </a:r>
            <a:r>
              <a:rPr lang="el-GR" sz="2200" dirty="0"/>
              <a:t>ϵ </a:t>
            </a:r>
            <a:r>
              <a:rPr lang="en-US" sz="2200" dirty="0"/>
              <a:t>cycleNodes</a:t>
            </a:r>
          </a:p>
          <a:p>
            <a:r>
              <a:rPr lang="en-US" sz="2200" dirty="0"/>
              <a:t>        return "Error: cycle detected"</a:t>
            </a:r>
          </a:p>
          <a:p>
            <a:r>
              <a:rPr lang="en-US" sz="2200" dirty="0"/>
              <a:t>    if node ∉ visitedNodes</a:t>
            </a:r>
          </a:p>
          <a:p>
            <a:r>
              <a:rPr lang="en-US" sz="2200" dirty="0"/>
              <a:t>        visitedNodes ← node</a:t>
            </a:r>
          </a:p>
          <a:p>
            <a:r>
              <a:rPr lang="en-US" sz="2200" dirty="0"/>
              <a:t>        cycleNodes ← node</a:t>
            </a:r>
          </a:p>
          <a:p>
            <a:r>
              <a:rPr lang="en-US" sz="2200" dirty="0"/>
              <a:t>        for each child c of node</a:t>
            </a:r>
          </a:p>
          <a:p>
            <a:r>
              <a:rPr lang="en-US" sz="2200" dirty="0"/>
              <a:t>            </a:t>
            </a:r>
            <a:r>
              <a:rPr lang="en-US" sz="2200" dirty="0" smtClean="0"/>
              <a:t>topSortDFS(c</a:t>
            </a:r>
            <a:r>
              <a:rPr lang="en-US" sz="2200" dirty="0"/>
              <a:t>)</a:t>
            </a:r>
          </a:p>
          <a:p>
            <a:r>
              <a:rPr lang="en-US" sz="2200" dirty="0"/>
              <a:t>        remove node from cycleNodes</a:t>
            </a:r>
          </a:p>
          <a:p>
            <a:r>
              <a:rPr lang="en-US" sz="2200" dirty="0"/>
              <a:t>        insert node upfront in the </a:t>
            </a:r>
            <a:r>
              <a:rPr lang="en-US" sz="2200" dirty="0" smtClean="0"/>
              <a:t>sortedNodes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TopSort</a:t>
            </a:r>
            <a:r>
              <a:rPr lang="en-US" dirty="0"/>
              <a:t>: DFS Algorithm +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9381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Shortest Path in Unweighted Graph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unweighted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graphs</a:t>
            </a:r>
            <a:r>
              <a:rPr lang="en-US" dirty="0"/>
              <a:t> finding the 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can be done with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(all edges ha</a:t>
            </a:r>
            <a:r>
              <a:rPr lang="en-US" sz="2800" b="1" dirty="0">
                <a:latin typeface="Calibri" pitchFamily="34" charset="0"/>
              </a:rPr>
              <a:t>v</a:t>
            </a:r>
            <a:r>
              <a:rPr lang="en-US" dirty="0"/>
              <a:t>e the same weight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71717" y="2541896"/>
            <a:ext cx="7437900" cy="3734348"/>
            <a:chOff x="2105521" y="2514051"/>
            <a:chExt cx="7437900" cy="3734348"/>
          </a:xfrm>
        </p:grpSpPr>
        <p:cxnSp>
          <p:nvCxnSpPr>
            <p:cNvPr id="9" name="Straight Arrow Connector 8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V="1">
              <a:off x="4817002" y="4569232"/>
              <a:ext cx="793300" cy="10339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3795624" y="4902827"/>
              <a:ext cx="451165" cy="67515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5" idx="5"/>
              <a:endCxn id="13" idx="1"/>
            </p:cNvCxnSpPr>
            <p:nvPr/>
          </p:nvCxnSpPr>
          <p:spPr bwMode="auto">
            <a:xfrm flipH="1">
              <a:off x="6336581" y="4795118"/>
              <a:ext cx="920836" cy="8975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12" idx="5"/>
              <a:endCxn id="7" idx="0"/>
            </p:cNvCxnSpPr>
            <p:nvPr/>
          </p:nvCxnSpPr>
          <p:spPr bwMode="auto">
            <a:xfrm flipH="1">
              <a:off x="5962470" y="3363097"/>
              <a:ext cx="250183" cy="88057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H="1" flipV="1">
              <a:off x="6685033" y="3363097"/>
              <a:ext cx="572384" cy="97161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9" idx="2"/>
              <a:endCxn id="8" idx="6"/>
            </p:cNvCxnSpPr>
            <p:nvPr/>
          </p:nvCxnSpPr>
          <p:spPr bwMode="auto">
            <a:xfrm>
              <a:off x="3309395" y="4360529"/>
              <a:ext cx="839561" cy="312093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10800000" flipV="1">
              <a:off x="2605059" y="4034970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21" idx="4"/>
              <a:endCxn id="8" idx="0"/>
            </p:cNvCxnSpPr>
            <p:nvPr/>
          </p:nvCxnSpPr>
          <p:spPr bwMode="auto">
            <a:xfrm flipH="1">
              <a:off x="4482979" y="3593113"/>
              <a:ext cx="23012" cy="75395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21" idx="2"/>
              <a:endCxn id="12" idx="6"/>
            </p:cNvCxnSpPr>
            <p:nvPr/>
          </p:nvCxnSpPr>
          <p:spPr bwMode="auto">
            <a:xfrm flipV="1">
              <a:off x="4858159" y="3132893"/>
              <a:ext cx="1256661" cy="13466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8" idx="3"/>
              <a:endCxn id="13" idx="7"/>
            </p:cNvCxnSpPr>
            <p:nvPr/>
          </p:nvCxnSpPr>
          <p:spPr bwMode="auto">
            <a:xfrm>
              <a:off x="4719169" y="4902826"/>
              <a:ext cx="1119372" cy="78981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7" idx="2"/>
              <a:endCxn id="15" idx="6"/>
            </p:cNvCxnSpPr>
            <p:nvPr/>
          </p:nvCxnSpPr>
          <p:spPr bwMode="auto">
            <a:xfrm flipV="1">
              <a:off x="6314638" y="4564914"/>
              <a:ext cx="839631" cy="43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 flipH="1">
              <a:off x="8365057" y="5040947"/>
              <a:ext cx="577176" cy="51192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15" idx="4"/>
              <a:endCxn id="37" idx="7"/>
            </p:cNvCxnSpPr>
            <p:nvPr/>
          </p:nvCxnSpPr>
          <p:spPr bwMode="auto">
            <a:xfrm>
              <a:off x="7506437" y="4890472"/>
              <a:ext cx="360580" cy="662401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47" idx="6"/>
              <a:endCxn id="12" idx="2"/>
            </p:cNvCxnSpPr>
            <p:nvPr/>
          </p:nvCxnSpPr>
          <p:spPr bwMode="auto">
            <a:xfrm flipH="1" flipV="1">
              <a:off x="6782866" y="3132893"/>
              <a:ext cx="1381861" cy="21262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47" idx="3"/>
              <a:endCxn id="39" idx="0"/>
            </p:cNvCxnSpPr>
            <p:nvPr/>
          </p:nvCxnSpPr>
          <p:spPr bwMode="auto">
            <a:xfrm>
              <a:off x="8765915" y="3575725"/>
              <a:ext cx="425338" cy="90945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21" idx="6"/>
              <a:endCxn id="19" idx="1"/>
            </p:cNvCxnSpPr>
            <p:nvPr/>
          </p:nvCxnSpPr>
          <p:spPr bwMode="auto">
            <a:xfrm flipH="1">
              <a:off x="3206247" y="3267555"/>
              <a:ext cx="947576" cy="86276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47" idx="5"/>
              <a:endCxn id="15" idx="1"/>
            </p:cNvCxnSpPr>
            <p:nvPr/>
          </p:nvCxnSpPr>
          <p:spPr bwMode="auto">
            <a:xfrm flipH="1">
              <a:off x="7755457" y="3575725"/>
              <a:ext cx="512418" cy="75898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105521" y="3320376"/>
              <a:ext cx="10077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Start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063" y="2514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12546" y="3918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09621" y="2604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64463" y="504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59187" y="3905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2954" y="5179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85664" y="2693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81551" y="4082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14951" y="548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80015" y="4255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10800000" flipV="1">
              <a:off x="8839085" y="4485184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10800000" flipV="1">
              <a:off x="7763869" y="5457519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610302" y="4243673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6114820" y="2807334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K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5735393" y="559728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0800000" flipV="1">
              <a:off x="7154269" y="4239355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10800000" flipV="1">
              <a:off x="8164727" y="301996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4148956" y="4347063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I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194435" y="5482628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B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4153823" y="2941996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3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1494000"/>
            <a:ext cx="10949531" cy="4867844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 smtClean="0"/>
              <a:t>bfs(G</a:t>
            </a:r>
            <a:r>
              <a:rPr lang="en-US" dirty="0"/>
              <a:t>, </a:t>
            </a:r>
            <a:r>
              <a:rPr lang="en-US" dirty="0" smtClean="0"/>
              <a:t>start, end)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visited[start] = true    </a:t>
            </a:r>
          </a:p>
          <a:p>
            <a:r>
              <a:rPr lang="en-US" dirty="0" smtClean="0"/>
              <a:t>    queue.offer(start)</a:t>
            </a:r>
          </a:p>
          <a:p>
            <a:r>
              <a:rPr lang="en-US" dirty="0"/>
              <a:t> </a:t>
            </a:r>
            <a:r>
              <a:rPr lang="en-US" dirty="0" smtClean="0"/>
              <a:t>   while (!queue.isEmpty())</a:t>
            </a:r>
            <a:endParaRPr lang="en-US" dirty="0"/>
          </a:p>
          <a:p>
            <a:r>
              <a:rPr lang="en-US" dirty="0" smtClean="0"/>
              <a:t>          </a:t>
            </a:r>
            <a:r>
              <a:rPr lang="en-US" dirty="0"/>
              <a:t>v </a:t>
            </a:r>
            <a:r>
              <a:rPr lang="en-US" dirty="0" smtClean="0"/>
              <a:t>= queue.poll()</a:t>
            </a:r>
            <a:endParaRPr lang="en-US" dirty="0"/>
          </a:p>
          <a:p>
            <a:r>
              <a:rPr lang="en-US" dirty="0" smtClean="0"/>
              <a:t>          if </a:t>
            </a:r>
            <a:r>
              <a:rPr lang="en-US" dirty="0"/>
              <a:t>v </a:t>
            </a:r>
            <a:r>
              <a:rPr lang="en-US" dirty="0" smtClean="0"/>
              <a:t>is end </a:t>
            </a:r>
          </a:p>
          <a:p>
            <a:r>
              <a:rPr lang="en-US" dirty="0"/>
              <a:t> </a:t>
            </a:r>
            <a:r>
              <a:rPr lang="en-US" dirty="0" smtClean="0"/>
              <a:t>         return </a:t>
            </a:r>
            <a:r>
              <a:rPr lang="en-US" dirty="0"/>
              <a:t>v</a:t>
            </a:r>
          </a:p>
          <a:p>
            <a:r>
              <a:rPr lang="en-US" dirty="0" smtClean="0"/>
              <a:t>          </a:t>
            </a:r>
            <a:r>
              <a:rPr lang="en-US" dirty="0"/>
              <a:t>for all edges from v to w in </a:t>
            </a:r>
            <a:r>
              <a:rPr lang="en-US" dirty="0" smtClean="0"/>
              <a:t>G.adjacentEdges(v</a:t>
            </a:r>
            <a:r>
              <a:rPr lang="en-US" dirty="0"/>
              <a:t>) do</a:t>
            </a:r>
          </a:p>
          <a:p>
            <a:r>
              <a:rPr lang="en-US" dirty="0" smtClean="0"/>
              <a:t>             </a:t>
            </a:r>
            <a:r>
              <a:rPr lang="en-US" dirty="0"/>
              <a:t>if w is not labeled as discovered then</a:t>
            </a:r>
          </a:p>
          <a:p>
            <a:r>
              <a:rPr lang="en-US" dirty="0" smtClean="0"/>
              <a:t>                 </a:t>
            </a:r>
            <a:r>
              <a:rPr lang="en-US" dirty="0"/>
              <a:t>label w as discovered</a:t>
            </a:r>
          </a:p>
          <a:p>
            <a:r>
              <a:rPr lang="en-US" dirty="0" smtClean="0"/>
              <a:t>                 </a:t>
            </a:r>
            <a:r>
              <a:rPr lang="en-US" dirty="0"/>
              <a:t>w.parent </a:t>
            </a:r>
            <a:r>
              <a:rPr lang="en-US" dirty="0" smtClean="0"/>
              <a:t>= </a:t>
            </a:r>
            <a:r>
              <a:rPr lang="en-US" dirty="0"/>
              <a:t>v</a:t>
            </a:r>
          </a:p>
          <a:p>
            <a:r>
              <a:rPr lang="en-US" dirty="0" smtClean="0"/>
              <a:t>                 queue.offer(w)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Shortest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7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Representing graphs in memory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list </a:t>
            </a:r>
            <a:r>
              <a:rPr lang="en-US" sz="3000" dirty="0">
                <a:solidFill>
                  <a:schemeClr val="bg2"/>
                </a:solidFill>
              </a:rPr>
              <a:t>holding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the children for each node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List of edges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Numbering the nodes for faster access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Depth-First Search (</a:t>
            </a:r>
            <a:r>
              <a:rPr lang="en-US" sz="3000" b="1" dirty="0">
                <a:solidFill>
                  <a:schemeClr val="bg1"/>
                </a:solidFill>
              </a:rPr>
              <a:t>DF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) – recursive in-depth traversal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Breadth-First Search 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– in-width traversal with a queue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Topological sorting </a:t>
            </a:r>
            <a:r>
              <a:rPr lang="en-US" sz="3200" dirty="0"/>
              <a:t>– source removal algorithms and DFS algorithm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106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6438718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6423328" y="5549091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716816" y="4343400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nodes are </a:t>
            </a:r>
            <a:r>
              <a:rPr lang="en-US" b="1" dirty="0">
                <a:solidFill>
                  <a:schemeClr val="bg1"/>
                </a:solidFill>
              </a:rPr>
              <a:t>reachable</a:t>
            </a:r>
            <a:r>
              <a:rPr lang="en-US" dirty="0"/>
              <a:t> if</a:t>
            </a:r>
            <a:r>
              <a:rPr lang="bg-BG" dirty="0"/>
              <a:t> а</a:t>
            </a:r>
            <a:r>
              <a:rPr lang="en-US" dirty="0"/>
              <a:t> path exists between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graph</a:t>
            </a:r>
          </a:p>
          <a:p>
            <a:pPr lvl="1"/>
            <a:r>
              <a:rPr lang="en-US" dirty="0"/>
              <a:t>Every two nodes are reachable from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(7)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01999" y="5755561"/>
            <a:ext cx="438418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G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040917" y="5130786"/>
            <a:ext cx="487131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J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126517" y="4646612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F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64517" y="5637212"/>
            <a:ext cx="438417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D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stCxn id="45" idx="7"/>
            <a:endCxn id="46" idx="3"/>
          </p:cNvCxnSpPr>
          <p:nvPr/>
        </p:nvCxnSpPr>
        <p:spPr bwMode="auto">
          <a:xfrm flipV="1">
            <a:off x="4876213" y="5499363"/>
            <a:ext cx="236043" cy="31943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4588749" y="4862520"/>
            <a:ext cx="523506" cy="3315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4091734" y="5344327"/>
            <a:ext cx="740373" cy="2085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3802932" y="5853122"/>
            <a:ext cx="699068" cy="1183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3623837" y="5130081"/>
            <a:ext cx="685262" cy="45548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22019" y="4690421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A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3484252" y="4862521"/>
            <a:ext cx="642265" cy="4380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3051820" y="5323550"/>
            <a:ext cx="578214" cy="175586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4" name="Freeform 23"/>
          <p:cNvSpPr/>
          <p:nvPr/>
        </p:nvSpPr>
        <p:spPr>
          <a:xfrm>
            <a:off x="6222015" y="3657600"/>
            <a:ext cx="3372912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0311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1920254" y="3233081"/>
            <a:ext cx="2434742" cy="1091899"/>
          </a:xfrm>
          <a:prstGeom prst="wedgeRoundRectCallout">
            <a:avLst>
              <a:gd name="adj1" fmla="val 27308"/>
              <a:gd name="adj2" fmla="val 850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 smtClean="0">
                <a:solidFill>
                  <a:srgbClr val="FFFFFF"/>
                </a:solidFill>
                <a:latin typeface="Calibri"/>
              </a:rPr>
              <a:t>Connected graph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9238671" y="2488465"/>
            <a:ext cx="2780349" cy="2762048"/>
          </a:xfrm>
          <a:prstGeom prst="wedgeRoundRectCallout">
            <a:avLst>
              <a:gd name="adj1" fmla="val -57873"/>
              <a:gd name="adj2" fmla="val 22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 smtClean="0">
                <a:solidFill>
                  <a:srgbClr val="FFFFFF"/>
                </a:solidFill>
                <a:latin typeface="Calibri"/>
              </a:rPr>
              <a:t>Unconnected graph holding two connected components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5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Graphs have many real-world applications</a:t>
            </a:r>
          </a:p>
          <a:p>
            <a:pPr lvl="1"/>
            <a:r>
              <a:rPr lang="en-US" dirty="0"/>
              <a:t>Modeling a </a:t>
            </a:r>
            <a:r>
              <a:rPr lang="en-US" b="1" dirty="0">
                <a:solidFill>
                  <a:schemeClr val="bg1"/>
                </a:solidFill>
              </a:rPr>
              <a:t>computer network </a:t>
            </a:r>
            <a:r>
              <a:rPr lang="en-US" dirty="0"/>
              <a:t>like the Internet</a:t>
            </a:r>
          </a:p>
          <a:p>
            <a:pPr lvl="2"/>
            <a:r>
              <a:rPr lang="en-US" dirty="0"/>
              <a:t>Routes are simple paths in the network</a:t>
            </a:r>
          </a:p>
          <a:p>
            <a:pPr lvl="1"/>
            <a:r>
              <a:rPr lang="en-US" dirty="0"/>
              <a:t>Modeling a city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pPr lvl="2"/>
            <a:r>
              <a:rPr lang="en-US" dirty="0"/>
              <a:t>Streets are edges, crossings are vertices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Social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networks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People are nodes and their connections are edges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machines</a:t>
            </a:r>
          </a:p>
          <a:p>
            <a:pPr lvl="2"/>
            <a:r>
              <a:rPr lang="en-US" dirty="0"/>
              <a:t>States are nodes, transitions are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and Their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8000" y="4638484"/>
            <a:ext cx="1296058" cy="1778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2.bp.blogspot.com/-kydxfTuUQbw/Uepycjta4FI/AAAAAAAAI-I/qf06jDW67lc/s1600/situated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818" y="2570477"/>
            <a:ext cx="2876313" cy="19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088" y="1303166"/>
            <a:ext cx="2500313" cy="1037426"/>
          </a:xfrm>
          <a:prstGeom prst="roundRect">
            <a:avLst>
              <a:gd name="adj" fmla="val 2833"/>
            </a:avLst>
          </a:prstGeom>
        </p:spPr>
      </p:pic>
    </p:spTree>
    <p:extLst>
      <p:ext uri="{BB962C8B-B14F-4D97-AF65-F5344CB8AC3E}">
        <p14:creationId xmlns:p14="http://schemas.microsoft.com/office/powerpoint/2010/main" val="29468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Classic and OOP Ways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81000" y="1629000"/>
            <a:ext cx="2438400" cy="1800000"/>
          </a:xfrm>
          <a:prstGeom prst="roundRect">
            <a:avLst>
              <a:gd name="adj" fmla="val 18762"/>
            </a:avLst>
          </a:prstGeom>
          <a:noFill/>
          <a:ln w="6350" algn="ctr">
            <a:noFill/>
            <a:round/>
            <a:headEnd/>
            <a:tailEnd/>
          </a:ln>
          <a:effectLst/>
          <a:extLst>
            <a:ext uri="{31F19639-BCED-4A60-ADC4-E9642A236FB7}">
              <a14:hiddenScene3d xmlns:a14="http://schemas.microsoft.com/office/drawing/2010/main">
                <a:camera prst="perspectiveRelaxedModerately">
                  <a:rot lat="0" lon="0" rev="0"/>
                </a:camera>
                <a:lightRig rig="threePt" dir="t"/>
              </a14:hiddenScene3d>
            </a:ext>
          </a:extLst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</p:spTree>
    <p:extLst>
      <p:ext uri="{BB962C8B-B14F-4D97-AF65-F5344CB8AC3E}">
        <p14:creationId xmlns:p14="http://schemas.microsoft.com/office/powerpoint/2010/main" val="12496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node holds a list </a:t>
            </a:r>
            <a:br>
              <a:rPr lang="en-US" dirty="0"/>
            </a:br>
            <a:r>
              <a:rPr lang="en-US" dirty="0"/>
              <a:t>of its neighbors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cell keeps whether and </a:t>
            </a:r>
            <a:br>
              <a:rPr lang="en-US" dirty="0"/>
            </a:br>
            <a:r>
              <a:rPr lang="en-US" dirty="0"/>
              <a:t>how two nodes are connected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of edges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87374" y="41608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7374" y="46224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87374" y="509325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87374" y="55424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08039" y="376576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16110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33627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61302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9085" y="1285445"/>
            <a:ext cx="2200388" cy="2065680"/>
            <a:chOff x="7890077" y="944526"/>
            <a:chExt cx="2657071" cy="2505149"/>
          </a:xfrm>
          <a:noFill/>
        </p:grpSpPr>
        <p:sp>
          <p:nvSpPr>
            <p:cNvPr id="31" name="Freeform 30"/>
            <p:cNvSpPr/>
            <p:nvPr/>
          </p:nvSpPr>
          <p:spPr>
            <a:xfrm>
              <a:off x="7890077" y="944526"/>
              <a:ext cx="2657071" cy="2505149"/>
            </a:xfrm>
            <a:custGeom>
              <a:avLst/>
              <a:gdLst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6" fmla="*/ 338137 w 2776537"/>
                <a:gd name="connsiteY6" fmla="*/ 1223962 h 2362199"/>
                <a:gd name="connsiteX0" fmla="*/ 250825 w 2708275"/>
                <a:gd name="connsiteY0" fmla="*/ 1157287 h 2362199"/>
                <a:gd name="connsiteX1" fmla="*/ 269875 w 2708275"/>
                <a:gd name="connsiteY1" fmla="*/ 357187 h 2362199"/>
                <a:gd name="connsiteX2" fmla="*/ 2298700 w 2708275"/>
                <a:gd name="connsiteY2" fmla="*/ 271462 h 2362199"/>
                <a:gd name="connsiteX3" fmla="*/ 2384425 w 2708275"/>
                <a:gd name="connsiteY3" fmla="*/ 1985962 h 2362199"/>
                <a:gd name="connsiteX4" fmla="*/ 355600 w 2708275"/>
                <a:gd name="connsiteY4" fmla="*/ 2224087 h 2362199"/>
                <a:gd name="connsiteX5" fmla="*/ 250825 w 2708275"/>
                <a:gd name="connsiteY5" fmla="*/ 1157287 h 2362199"/>
                <a:gd name="connsiteX0" fmla="*/ 234950 w 2711450"/>
                <a:gd name="connsiteY0" fmla="*/ 347662 h 2497137"/>
                <a:gd name="connsiteX1" fmla="*/ 273050 w 2711450"/>
                <a:gd name="connsiteY1" fmla="*/ 357187 h 2497137"/>
                <a:gd name="connsiteX2" fmla="*/ 2301875 w 2711450"/>
                <a:gd name="connsiteY2" fmla="*/ 271462 h 2497137"/>
                <a:gd name="connsiteX3" fmla="*/ 2387600 w 2711450"/>
                <a:gd name="connsiteY3" fmla="*/ 1985962 h 2497137"/>
                <a:gd name="connsiteX4" fmla="*/ 358775 w 2711450"/>
                <a:gd name="connsiteY4" fmla="*/ 2224087 h 2497137"/>
                <a:gd name="connsiteX5" fmla="*/ 234950 w 2711450"/>
                <a:gd name="connsiteY5" fmla="*/ 347662 h 2497137"/>
                <a:gd name="connsiteX0" fmla="*/ 409575 w 2762250"/>
                <a:gd name="connsiteY0" fmla="*/ 2224087 h 2495549"/>
                <a:gd name="connsiteX1" fmla="*/ 323850 w 2762250"/>
                <a:gd name="connsiteY1" fmla="*/ 357187 h 2495549"/>
                <a:gd name="connsiteX2" fmla="*/ 2352675 w 2762250"/>
                <a:gd name="connsiteY2" fmla="*/ 271462 h 2495549"/>
                <a:gd name="connsiteX3" fmla="*/ 2438400 w 2762250"/>
                <a:gd name="connsiteY3" fmla="*/ 1985962 h 2495549"/>
                <a:gd name="connsiteX4" fmla="*/ 409575 w 2762250"/>
                <a:gd name="connsiteY4" fmla="*/ 2224087 h 2495549"/>
                <a:gd name="connsiteX0" fmla="*/ 333375 w 2686050"/>
                <a:gd name="connsiteY0" fmla="*/ 2212975 h 2473325"/>
                <a:gd name="connsiteX1" fmla="*/ 361950 w 2686050"/>
                <a:gd name="connsiteY1" fmla="*/ 412750 h 2473325"/>
                <a:gd name="connsiteX2" fmla="*/ 2276475 w 2686050"/>
                <a:gd name="connsiteY2" fmla="*/ 260350 h 2473325"/>
                <a:gd name="connsiteX3" fmla="*/ 2362200 w 2686050"/>
                <a:gd name="connsiteY3" fmla="*/ 1974850 h 2473325"/>
                <a:gd name="connsiteX4" fmla="*/ 333375 w 2686050"/>
                <a:gd name="connsiteY4" fmla="*/ 2212975 h 2473325"/>
                <a:gd name="connsiteX0" fmla="*/ 333375 w 2652712"/>
                <a:gd name="connsiteY0" fmla="*/ 2089150 h 2349500"/>
                <a:gd name="connsiteX1" fmla="*/ 333375 w 2652712"/>
                <a:gd name="connsiteY1" fmla="*/ 412750 h 2349500"/>
                <a:gd name="connsiteX2" fmla="*/ 2247900 w 2652712"/>
                <a:gd name="connsiteY2" fmla="*/ 260350 h 2349500"/>
                <a:gd name="connsiteX3" fmla="*/ 2333625 w 2652712"/>
                <a:gd name="connsiteY3" fmla="*/ 1974850 h 2349500"/>
                <a:gd name="connsiteX4" fmla="*/ 333375 w 2652712"/>
                <a:gd name="connsiteY4" fmla="*/ 2089150 h 2349500"/>
                <a:gd name="connsiteX0" fmla="*/ 319087 w 2538412"/>
                <a:gd name="connsiteY0" fmla="*/ 2108200 h 2413000"/>
                <a:gd name="connsiteX1" fmla="*/ 319087 w 2538412"/>
                <a:gd name="connsiteY1" fmla="*/ 431800 h 2413000"/>
                <a:gd name="connsiteX2" fmla="*/ 2233612 w 2538412"/>
                <a:gd name="connsiteY2" fmla="*/ 279400 h 2413000"/>
                <a:gd name="connsiteX3" fmla="*/ 2147887 w 2538412"/>
                <a:gd name="connsiteY3" fmla="*/ 2108200 h 2413000"/>
                <a:gd name="connsiteX4" fmla="*/ 319087 w 2538412"/>
                <a:gd name="connsiteY4" fmla="*/ 2108200 h 2413000"/>
                <a:gd name="connsiteX0" fmla="*/ 304800 w 2438400"/>
                <a:gd name="connsiteY0" fmla="*/ 1955800 h 2235200"/>
                <a:gd name="connsiteX1" fmla="*/ 304800 w 2438400"/>
                <a:gd name="connsiteY1" fmla="*/ 279400 h 2235200"/>
                <a:gd name="connsiteX2" fmla="*/ 2133600 w 2438400"/>
                <a:gd name="connsiteY2" fmla="*/ 279400 h 2235200"/>
                <a:gd name="connsiteX3" fmla="*/ 2133600 w 2438400"/>
                <a:gd name="connsiteY3" fmla="*/ 1955800 h 2235200"/>
                <a:gd name="connsiteX4" fmla="*/ 304800 w 2438400"/>
                <a:gd name="connsiteY4" fmla="*/ 19558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235200">
                  <a:moveTo>
                    <a:pt x="304800" y="1955800"/>
                  </a:moveTo>
                  <a:cubicBezTo>
                    <a:pt x="0" y="1676400"/>
                    <a:pt x="0" y="558800"/>
                    <a:pt x="304800" y="279400"/>
                  </a:cubicBezTo>
                  <a:cubicBezTo>
                    <a:pt x="609600" y="0"/>
                    <a:pt x="1828800" y="0"/>
                    <a:pt x="2133600" y="279400"/>
                  </a:cubicBezTo>
                  <a:cubicBezTo>
                    <a:pt x="2438400" y="558800"/>
                    <a:pt x="2438400" y="1676400"/>
                    <a:pt x="2133600" y="1955800"/>
                  </a:cubicBezTo>
                  <a:cubicBezTo>
                    <a:pt x="1828800" y="2235200"/>
                    <a:pt x="609600" y="2235200"/>
                    <a:pt x="304800" y="1955800"/>
                  </a:cubicBezTo>
                  <a:close/>
                </a:path>
              </a:pathLst>
            </a:custGeom>
            <a:grpFill/>
            <a:ln w="6350" algn="ctr">
              <a:noFill/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380411" y="1435100"/>
              <a:ext cx="1676402" cy="1491865"/>
              <a:chOff x="5812704" y="5001881"/>
              <a:chExt cx="1885060" cy="1654933"/>
            </a:xfrm>
            <a:grpFill/>
          </p:grpSpPr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097973" y="5001881"/>
                <a:ext cx="599791" cy="59170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2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7097971" y="6100760"/>
                <a:ext cx="599791" cy="55605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4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5812704" y="6100759"/>
                <a:ext cx="599791" cy="556055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1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812705" y="5001883"/>
                <a:ext cx="599791" cy="591703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3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7144281" y="5847172"/>
                <a:ext cx="507174" cy="1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8" name="Straight Arrow Connector 37"/>
              <p:cNvCxnSpPr>
                <a:cxnSpLocks noChangeShapeType="1"/>
                <a:stCxn id="34" idx="2"/>
                <a:endCxn id="35" idx="6"/>
              </p:cNvCxnSpPr>
              <p:nvPr/>
            </p:nvCxnSpPr>
            <p:spPr bwMode="auto">
              <a:xfrm rot="10800000">
                <a:off x="6412496" y="6378788"/>
                <a:ext cx="685476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9" name="Straight Arrow Connector 38"/>
              <p:cNvCxnSpPr>
                <a:cxnSpLocks noChangeShapeType="1"/>
                <a:stCxn id="33" idx="3"/>
                <a:endCxn id="35" idx="7"/>
              </p:cNvCxnSpPr>
              <p:nvPr/>
            </p:nvCxnSpPr>
            <p:spPr bwMode="auto">
              <a:xfrm rot="5400000">
                <a:off x="6417606" y="5413985"/>
                <a:ext cx="675259" cy="86115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0" name="Straight Arrow Connector 39"/>
              <p:cNvCxnSpPr>
                <a:cxnSpLocks noChangeShapeType="1"/>
                <a:stCxn id="36" idx="6"/>
                <a:endCxn id="33" idx="2"/>
              </p:cNvCxnSpPr>
              <p:nvPr/>
            </p:nvCxnSpPr>
            <p:spPr bwMode="auto">
              <a:xfrm>
                <a:off x="6412496" y="5297734"/>
                <a:ext cx="685477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>
                <a:cxnSpLocks noChangeShapeType="1"/>
                <a:stCxn id="35" idx="0"/>
                <a:endCxn id="36" idx="4"/>
              </p:cNvCxnSpPr>
              <p:nvPr/>
            </p:nvCxnSpPr>
            <p:spPr bwMode="auto">
              <a:xfrm rot="5400000" flipH="1" flipV="1">
                <a:off x="5859014" y="5847161"/>
                <a:ext cx="507174" cy="1786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</p:grpSp>
      </p:grp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179450" y="1209563"/>
            <a:ext cx="2587835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1 </a:t>
            </a:r>
            <a:r>
              <a:rPr lang="en-US" dirty="0" smtClean="0"/>
              <a:t>-&gt; </a:t>
            </a:r>
            <a:r>
              <a:rPr lang="en-US" dirty="0"/>
              <a:t>{2, 4}</a:t>
            </a:r>
          </a:p>
          <a:p>
            <a:r>
              <a:rPr lang="en-US" dirty="0"/>
              <a:t>2 </a:t>
            </a:r>
            <a:r>
              <a:rPr lang="en-US" dirty="0" smtClean="0"/>
              <a:t>-&gt; </a:t>
            </a:r>
            <a:r>
              <a:rPr lang="en-US" dirty="0"/>
              <a:t>{3}</a:t>
            </a:r>
          </a:p>
          <a:p>
            <a:r>
              <a:rPr lang="en-US" dirty="0"/>
              <a:t>3 </a:t>
            </a:r>
            <a:r>
              <a:rPr lang="en-US" dirty="0" smtClean="0"/>
              <a:t>-&gt; </a:t>
            </a:r>
            <a:r>
              <a:rPr lang="en-US" dirty="0"/>
              <a:t>{1}</a:t>
            </a:r>
          </a:p>
          <a:p>
            <a:r>
              <a:rPr lang="en-US" dirty="0"/>
              <a:t>4 </a:t>
            </a:r>
            <a:r>
              <a:rPr lang="en-US" dirty="0" smtClean="0"/>
              <a:t>-&gt; </a:t>
            </a:r>
            <a:r>
              <a:rPr lang="en-US" dirty="0"/>
              <a:t>{2}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937269" y="5784507"/>
            <a:ext cx="6491577" cy="740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{1,2</a:t>
            </a:r>
            <a:r>
              <a:rPr lang="en-US" dirty="0" smtClean="0"/>
              <a:t>}, {</a:t>
            </a:r>
            <a:r>
              <a:rPr lang="en-US" dirty="0"/>
              <a:t>1,4</a:t>
            </a:r>
            <a:r>
              <a:rPr lang="en-US" dirty="0" smtClean="0"/>
              <a:t>}, {</a:t>
            </a:r>
            <a:r>
              <a:rPr lang="en-US" dirty="0"/>
              <a:t>2,3</a:t>
            </a:r>
            <a:r>
              <a:rPr lang="en-US" dirty="0" smtClean="0"/>
              <a:t>}, {</a:t>
            </a:r>
            <a:r>
              <a:rPr lang="en-US" dirty="0"/>
              <a:t>3,1</a:t>
            </a:r>
            <a:r>
              <a:rPr lang="en-US" dirty="0" smtClean="0"/>
              <a:t>}, {</a:t>
            </a:r>
            <a:r>
              <a:rPr lang="en-US" dirty="0"/>
              <a:t>4,2}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11769"/>
              </p:ext>
            </p:extLst>
          </p:nvPr>
        </p:nvGraphicFramePr>
        <p:xfrm>
          <a:off x="8334154" y="4096114"/>
          <a:ext cx="2039000" cy="1827532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509750">
                  <a:extLst>
                    <a:ext uri="{9D8B030D-6E8A-4147-A177-3AD203B41FA5}">
                      <a16:colId xmlns:a16="http://schemas.microsoft.com/office/drawing/2014/main" val="1291539693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312791880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292043872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989931600"/>
                    </a:ext>
                  </a:extLst>
                </a:gridCol>
              </a:tblGrid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658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6245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27417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5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0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539000"/>
            <a:ext cx="8280000" cy="4850147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 List&lt;List&lt;Integer&gt;&gt; graph = new ArrayList&lt;&gt;();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graph.add(</a:t>
            </a:r>
            <a:r>
              <a:rPr lang="en-US" dirty="0" err="1" smtClean="0"/>
              <a:t>List.of</a:t>
            </a:r>
            <a:r>
              <a:rPr lang="en-US" dirty="0" smtClean="0"/>
              <a:t>(3</a:t>
            </a:r>
            <a:r>
              <a:rPr lang="en-US" dirty="0"/>
              <a:t>, 6));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graph.add(</a:t>
            </a:r>
            <a:r>
              <a:rPr lang="en-US" dirty="0" err="1" smtClean="0"/>
              <a:t>List.of</a:t>
            </a:r>
            <a:r>
              <a:rPr lang="en-US" dirty="0" smtClean="0"/>
              <a:t>(2</a:t>
            </a:r>
            <a:r>
              <a:rPr lang="en-US" dirty="0"/>
              <a:t>, 3, 4, 5, 6));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/>
              <a:t>graph.add(</a:t>
            </a:r>
            <a:r>
              <a:rPr lang="en-US" dirty="0" err="1"/>
              <a:t>List.of</a:t>
            </a:r>
            <a:r>
              <a:rPr lang="en-US" dirty="0"/>
              <a:t>(1, 4, 5));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graph.add(</a:t>
            </a:r>
            <a:r>
              <a:rPr lang="en-US" dirty="0" err="1" smtClean="0"/>
              <a:t>List.of</a:t>
            </a:r>
            <a:r>
              <a:rPr lang="en-US" dirty="0" smtClean="0"/>
              <a:t>(0</a:t>
            </a:r>
            <a:r>
              <a:rPr lang="en-US" dirty="0"/>
              <a:t>, 1, 5));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graph.add(</a:t>
            </a:r>
            <a:r>
              <a:rPr lang="en-US" dirty="0" err="1" smtClean="0"/>
              <a:t>List.of</a:t>
            </a:r>
            <a:r>
              <a:rPr lang="en-US" dirty="0" smtClean="0"/>
              <a:t>(1</a:t>
            </a:r>
            <a:r>
              <a:rPr lang="en-US" dirty="0"/>
              <a:t>, 2, 6));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 graph.add(</a:t>
            </a:r>
            <a:r>
              <a:rPr lang="en-US" dirty="0" err="1" smtClean="0"/>
              <a:t>List.of</a:t>
            </a:r>
            <a:r>
              <a:rPr lang="en-US" dirty="0" smtClean="0"/>
              <a:t>(1</a:t>
            </a:r>
            <a:r>
              <a:rPr lang="en-US" dirty="0"/>
              <a:t>, 2, 3));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graph.add(</a:t>
            </a:r>
            <a:r>
              <a:rPr lang="en-US" dirty="0" err="1" smtClean="0"/>
              <a:t>List.of</a:t>
            </a:r>
            <a:r>
              <a:rPr lang="en-US" dirty="0" smtClean="0"/>
              <a:t>(0</a:t>
            </a:r>
            <a:r>
              <a:rPr lang="en-US" dirty="0"/>
              <a:t>, 1, 4));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Add an edge { 3 </a:t>
            </a:r>
            <a:r>
              <a:rPr lang="en-US" dirty="0" smtClean="0">
                <a:solidFill>
                  <a:schemeClr val="accent2"/>
                </a:solidFill>
              </a:rPr>
              <a:t>-&gt; </a:t>
            </a:r>
            <a:r>
              <a:rPr lang="en-US" dirty="0">
                <a:solidFill>
                  <a:schemeClr val="accent2"/>
                </a:solidFill>
              </a:rPr>
              <a:t>6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graph.get(3</a:t>
            </a:r>
            <a:r>
              <a:rPr lang="en-US" dirty="0"/>
              <a:t>).add(6);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List the children of node #1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List&lt;Integer</a:t>
            </a:r>
            <a:r>
              <a:rPr lang="en-US" dirty="0"/>
              <a:t>&gt; childNodes = graph.get(1);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List</a:t>
            </a:r>
          </a:p>
        </p:txBody>
      </p:sp>
    </p:spTree>
    <p:extLst>
      <p:ext uri="{BB962C8B-B14F-4D97-AF65-F5344CB8AC3E}">
        <p14:creationId xmlns:p14="http://schemas.microsoft.com/office/powerpoint/2010/main" val="116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16000" y="1178898"/>
            <a:ext cx="7300594" cy="5625102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int[][] graph = new int[][]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0  1  2  3  4  5  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{ 0, 0, 0, 1, 0, 0, 1 }, </a:t>
            </a:r>
            <a:r>
              <a:rPr lang="en-US" dirty="0">
                <a:solidFill>
                  <a:schemeClr val="accent2"/>
                </a:solidFill>
              </a:rPr>
              <a:t>// node 0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0, 1, 1, 1, 1, 1 }, </a:t>
            </a:r>
            <a:r>
              <a:rPr lang="en-US" dirty="0">
                <a:solidFill>
                  <a:schemeClr val="accent2"/>
                </a:solidFill>
              </a:rPr>
              <a:t>// node 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0, 0, 1, 1, 0 }, </a:t>
            </a:r>
            <a:r>
              <a:rPr lang="en-US" dirty="0">
                <a:solidFill>
                  <a:schemeClr val="accent2"/>
                </a:solidFill>
              </a:rPr>
              <a:t>// node 2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0, 1, 0 }, </a:t>
            </a:r>
            <a:r>
              <a:rPr lang="en-US" dirty="0">
                <a:solidFill>
                  <a:schemeClr val="accent2"/>
                </a:solidFill>
              </a:rPr>
              <a:t>// node 3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0, 0, 0, 1 }, </a:t>
            </a:r>
            <a:r>
              <a:rPr lang="en-US" dirty="0">
                <a:solidFill>
                  <a:schemeClr val="accent2"/>
                </a:solidFill>
              </a:rPr>
              <a:t>// node 4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1, 0, 0, 0 }, </a:t>
            </a:r>
            <a:r>
              <a:rPr lang="en-US" dirty="0">
                <a:solidFill>
                  <a:schemeClr val="accent2"/>
                </a:solidFill>
              </a:rPr>
              <a:t>// node 5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1, 0, 0 }, </a:t>
            </a:r>
            <a:r>
              <a:rPr lang="en-US" dirty="0">
                <a:solidFill>
                  <a:schemeClr val="accent2"/>
                </a:solidFill>
              </a:rPr>
              <a:t>// node 6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};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Add an edge { 3 </a:t>
            </a:r>
            <a:r>
              <a:rPr lang="en-US" dirty="0" smtClean="0">
                <a:solidFill>
                  <a:schemeClr val="accent2"/>
                </a:solidFill>
              </a:rPr>
              <a:t>-&gt; </a:t>
            </a:r>
            <a:r>
              <a:rPr lang="en-US" dirty="0">
                <a:solidFill>
                  <a:schemeClr val="accent2"/>
                </a:solidFill>
              </a:rPr>
              <a:t>6 }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graph[3][6] = 1;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int[] childNodes = graph[1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3696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458" y="1199947"/>
            <a:ext cx="11763023" cy="5461361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class Edge {</a:t>
            </a:r>
            <a:br>
              <a:rPr lang="en-US" dirty="0"/>
            </a:br>
            <a:r>
              <a:rPr lang="en-US" dirty="0"/>
              <a:t>    public int parent;</a:t>
            </a:r>
            <a:br>
              <a:rPr lang="en-US" dirty="0"/>
            </a:br>
            <a:r>
              <a:rPr lang="en-US" dirty="0"/>
              <a:t>    public int child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public Edge(int parent, int child) {</a:t>
            </a:r>
            <a:br>
              <a:rPr lang="en-US" dirty="0"/>
            </a:br>
            <a:r>
              <a:rPr lang="en-US" dirty="0"/>
              <a:t>        this.parent = parent;</a:t>
            </a:r>
            <a:br>
              <a:rPr lang="en-US" dirty="0"/>
            </a:br>
            <a:r>
              <a:rPr lang="en-US" dirty="0"/>
              <a:t>        this.child = child;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>List&lt;Edge&gt; graph = </a:t>
            </a:r>
            <a:r>
              <a:rPr lang="en-US" dirty="0" smtClean="0"/>
              <a:t>Arrays.asList(new </a:t>
            </a:r>
            <a:r>
              <a:rPr lang="en-US" dirty="0"/>
              <a:t>Edge(0, 3</a:t>
            </a:r>
            <a:r>
              <a:rPr lang="en-US" dirty="0" smtClean="0"/>
              <a:t>), new </a:t>
            </a:r>
            <a:r>
              <a:rPr lang="en-US" dirty="0"/>
              <a:t>Edge(0, 6</a:t>
            </a:r>
            <a:r>
              <a:rPr lang="en-US" dirty="0" smtClean="0"/>
              <a:t>));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graph.add(new Edge(3, 6));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List&lt;Edge&gt; childNodes = graph.stream()</a:t>
            </a:r>
            <a:br>
              <a:rPr lang="en-US" dirty="0"/>
            </a:br>
            <a:r>
              <a:rPr lang="en-US" dirty="0"/>
              <a:t>        .filter(e -&gt; e.parent == 1</a:t>
            </a:r>
            <a:r>
              <a:rPr lang="en-US" dirty="0" smtClean="0"/>
              <a:t>).</a:t>
            </a:r>
            <a:r>
              <a:rPr lang="en-US" dirty="0"/>
              <a:t>collect(</a:t>
            </a:r>
            <a:r>
              <a:rPr lang="en-US" dirty="0" err="1"/>
              <a:t>Collectors.toList</a:t>
            </a:r>
            <a:r>
              <a:rPr lang="en-US" dirty="0" smtClean="0"/>
              <a:t>());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List of Edges</a:t>
            </a:r>
          </a:p>
        </p:txBody>
      </p:sp>
    </p:spTree>
    <p:extLst>
      <p:ext uri="{BB962C8B-B14F-4D97-AF65-F5344CB8AC3E}">
        <p14:creationId xmlns:p14="http://schemas.microsoft.com/office/powerpoint/2010/main" val="32287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common technique to </a:t>
            </a:r>
            <a:r>
              <a:rPr lang="en-US" b="1" dirty="0">
                <a:solidFill>
                  <a:schemeClr val="bg1"/>
                </a:solidFill>
              </a:rPr>
              <a:t>speed 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working with graphs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Numbering the nodes </a:t>
            </a:r>
            <a:r>
              <a:rPr lang="en-US" dirty="0"/>
              <a:t>and accessing them by index (not by name)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95852" y="3048000"/>
            <a:ext cx="2743200" cy="2378075"/>
            <a:chOff x="6387407" y="1779589"/>
            <a:chExt cx="2625969" cy="2378075"/>
          </a:xfrm>
        </p:grpSpPr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12"/>
            <p:cNvCxnSpPr>
              <a:cxnSpLocks noChangeAspect="1" noChangeShapeType="1"/>
              <a:stCxn id="6" idx="2"/>
              <a:endCxn id="7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Aspect="1" noChangeShapeType="1"/>
              <a:stCxn id="6" idx="6"/>
              <a:endCxn id="23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Aspect="1" noChangeShapeType="1"/>
              <a:stCxn id="23" idx="4"/>
              <a:endCxn id="10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Aspect="1" noChangeShapeType="1"/>
              <a:stCxn id="7" idx="5"/>
              <a:endCxn id="9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Aspect="1" noChangeShapeType="1"/>
              <a:stCxn id="7" idx="4"/>
              <a:endCxn id="8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Aspect="1" noChangeShapeType="1"/>
              <a:stCxn id="8" idx="5"/>
              <a:endCxn id="11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5"/>
            <p:cNvCxnSpPr>
              <a:cxnSpLocks noChangeAspect="1" noChangeShapeType="1"/>
              <a:stCxn id="23" idx="2"/>
              <a:endCxn id="9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Aspect="1" noChangeShapeType="1"/>
              <a:stCxn id="9" idx="4"/>
              <a:endCxn id="11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7"/>
            <p:cNvCxnSpPr>
              <a:cxnSpLocks noChangeAspect="1" noChangeShapeType="1"/>
              <a:stCxn id="10" idx="3"/>
              <a:endCxn id="11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8"/>
            <p:cNvCxnSpPr>
              <a:cxnSpLocks noChangeAspect="1" noChangeShapeType="1"/>
              <a:stCxn id="8" idx="6"/>
              <a:endCxn id="9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9"/>
            <p:cNvCxnSpPr>
              <a:cxnSpLocks noChangeAspect="1" noChangeShapeType="1"/>
              <a:stCxn id="9" idx="5"/>
              <a:endCxn id="10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3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94476" y="2819401"/>
            <a:ext cx="4425924" cy="2822553"/>
            <a:chOff x="6557591" y="1785456"/>
            <a:chExt cx="2331507" cy="2318083"/>
          </a:xfrm>
        </p:grpSpPr>
        <p:sp>
          <p:nvSpPr>
            <p:cNvPr id="25" name="Oval 6"/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Ruse</a:t>
              </a:r>
            </a:p>
          </p:txBody>
        </p:sp>
        <p:sp>
          <p:nvSpPr>
            <p:cNvPr id="26" name="Oval 7"/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Plovdiv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Bourgas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9"/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Sofia</a:t>
              </a:r>
            </a:p>
          </p:txBody>
        </p:sp>
        <p:sp>
          <p:nvSpPr>
            <p:cNvPr id="29" name="Oval 10"/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Stara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Zagora</a:t>
              </a:r>
            </a:p>
          </p:txBody>
        </p:sp>
        <p:sp>
          <p:nvSpPr>
            <p:cNvPr id="30" name="Oval 11"/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31" name="AutoShape 12"/>
            <p:cNvCxnSpPr>
              <a:cxnSpLocks noChangeAspect="1" noChangeShapeType="1"/>
              <a:stCxn id="25" idx="2"/>
              <a:endCxn id="26" idx="6"/>
            </p:cNvCxnSpPr>
            <p:nvPr/>
          </p:nvCxnSpPr>
          <p:spPr bwMode="auto">
            <a:xfrm flipH="1">
              <a:off x="7247174" y="2037075"/>
              <a:ext cx="225731" cy="22193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13"/>
            <p:cNvCxnSpPr>
              <a:cxnSpLocks noChangeAspect="1" noChangeShapeType="1"/>
              <a:stCxn id="25" idx="6"/>
              <a:endCxn id="42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4"/>
            <p:cNvCxnSpPr>
              <a:cxnSpLocks noChangeAspect="1" noChangeShapeType="1"/>
              <a:stCxn id="42" idx="4"/>
              <a:endCxn id="29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4" name="AutoShape 15"/>
            <p:cNvCxnSpPr>
              <a:cxnSpLocks noChangeAspect="1" noChangeShapeType="1"/>
              <a:stCxn id="26" idx="5"/>
              <a:endCxn id="28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16"/>
            <p:cNvCxnSpPr>
              <a:cxnSpLocks noChangeAspect="1" noChangeShapeType="1"/>
              <a:stCxn id="26" idx="4"/>
              <a:endCxn id="27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17"/>
            <p:cNvCxnSpPr>
              <a:cxnSpLocks noChangeAspect="1" noChangeShapeType="1"/>
              <a:stCxn id="27" idx="5"/>
              <a:endCxn id="30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25"/>
            <p:cNvCxnSpPr>
              <a:cxnSpLocks noChangeAspect="1" noChangeShapeType="1"/>
              <a:stCxn id="42" idx="2"/>
              <a:endCxn id="28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8" name="AutoShape 26"/>
            <p:cNvCxnSpPr>
              <a:cxnSpLocks noChangeAspect="1" noChangeShapeType="1"/>
              <a:stCxn id="28" idx="4"/>
              <a:endCxn id="30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27"/>
            <p:cNvCxnSpPr>
              <a:cxnSpLocks noChangeAspect="1" noChangeShapeType="1"/>
              <a:stCxn id="29" idx="3"/>
              <a:endCxn id="30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28"/>
            <p:cNvCxnSpPr>
              <a:cxnSpLocks noChangeAspect="1" noChangeShapeType="1"/>
              <a:stCxn id="27" idx="6"/>
              <a:endCxn id="28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Aspect="1" noChangeShapeType="1"/>
              <a:stCxn id="28" idx="5"/>
              <a:endCxn id="29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42" name="Oval 30"/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83" name="Left-Right Arrow 82"/>
          <p:cNvSpPr/>
          <p:nvPr/>
        </p:nvSpPr>
        <p:spPr>
          <a:xfrm>
            <a:off x="4953000" y="4056373"/>
            <a:ext cx="838200" cy="355844"/>
          </a:xfrm>
          <a:prstGeom prst="leftRightArrow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7" name="TextBox 86"/>
          <p:cNvSpPr txBox="1"/>
          <p:nvPr/>
        </p:nvSpPr>
        <p:spPr>
          <a:xfrm>
            <a:off x="597934" y="5875581"/>
            <a:ext cx="5625835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numbered nodes</a:t>
            </a:r>
            <a:r>
              <a:rPr lang="en-US" sz="2800" dirty="0"/>
              <a:t>: [0…6]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44554" y="5877580"/>
            <a:ext cx="3989234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named nodes</a:t>
            </a:r>
          </a:p>
        </p:txBody>
      </p:sp>
    </p:spTree>
    <p:extLst>
      <p:ext uri="{BB962C8B-B14F-4D97-AF65-F5344CB8AC3E}">
        <p14:creationId xmlns:p14="http://schemas.microsoft.com/office/powerpoint/2010/main" val="298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Suppose we have a </a:t>
            </a:r>
            <a:r>
              <a:rPr lang="en-US" sz="3200" b="1" dirty="0">
                <a:solidFill>
                  <a:schemeClr val="bg1"/>
                </a:solidFill>
              </a:rPr>
              <a:t>graph of </a:t>
            </a:r>
            <a:r>
              <a:rPr lang="en-US" sz="3200" b="1" i="1" dirty="0">
                <a:solidFill>
                  <a:schemeClr val="bg1"/>
                </a:solidFill>
              </a:rPr>
              <a:t>n</a:t>
            </a:r>
            <a:r>
              <a:rPr lang="en-US" sz="3200" b="1" dirty="0">
                <a:solidFill>
                  <a:schemeClr val="bg1"/>
                </a:solidFill>
              </a:rPr>
              <a:t> nodes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</a:t>
            </a:r>
            <a:r>
              <a:rPr lang="en-US" sz="3000" dirty="0">
                <a:sym typeface="Wingdings" panose="05000000000000000000" pitchFamily="2" charset="2"/>
              </a:rPr>
              <a:t>e can assign a number for each node in the range [0…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</a:t>
            </a:r>
            <a:r>
              <a:rPr lang="en-US" sz="3000" dirty="0">
                <a:sym typeface="Wingdings" panose="05000000000000000000" pitchFamily="2" charset="2"/>
              </a:rPr>
              <a:t>-1</a:t>
            </a:r>
            <a:r>
              <a:rPr lang="en-US" sz="3000" dirty="0" smtClean="0">
                <a:sym typeface="Wingdings" panose="05000000000000000000" pitchFamily="2" charset="2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 – How?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38058"/>
              </p:ext>
            </p:extLst>
          </p:nvPr>
        </p:nvGraphicFramePr>
        <p:xfrm>
          <a:off x="4791000" y="2619000"/>
          <a:ext cx="2124901" cy="37348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Ruse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Varna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Bourgas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Stara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Plovdiv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/>
              <a:t>Graph Definitions and Terminology</a:t>
            </a:r>
          </a:p>
          <a:p>
            <a:pPr marL="514350" indent="-514350"/>
            <a:r>
              <a:rPr lang="en-US" dirty="0"/>
              <a:t>Representing Graphs </a:t>
            </a:r>
          </a:p>
          <a:p>
            <a:pPr marL="514350" indent="-514350"/>
            <a:r>
              <a:rPr lang="en-US" dirty="0"/>
              <a:t>Graph Traversal Algorithms</a:t>
            </a:r>
          </a:p>
          <a:p>
            <a:pPr marL="631825" lvl="1" indent="-328613"/>
            <a:r>
              <a:rPr lang="en-US" dirty="0"/>
              <a:t>Depth-First-Search (DFS)</a:t>
            </a:r>
          </a:p>
          <a:p>
            <a:pPr marL="631825" lvl="1" indent="-328613"/>
            <a:r>
              <a:rPr lang="en-US" dirty="0"/>
              <a:t>Breadth-First-Search (BFS)</a:t>
            </a:r>
          </a:p>
          <a:p>
            <a:pPr marL="514350" indent="-514350"/>
            <a:r>
              <a:rPr lang="en-US" dirty="0"/>
              <a:t>Connected Components</a:t>
            </a:r>
          </a:p>
          <a:p>
            <a:pPr marL="514350" indent="-514350"/>
            <a:r>
              <a:rPr lang="en-US" dirty="0"/>
              <a:t>Topological Sorting</a:t>
            </a:r>
          </a:p>
          <a:p>
            <a:pPr lvl="1"/>
            <a:r>
              <a:rPr lang="en-US" dirty="0"/>
              <a:t>Source Removal and DFS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OOP: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</a:p>
          <a:p>
            <a:pPr lvl="1"/>
            <a:r>
              <a:rPr lang="en-US" dirty="0"/>
              <a:t>Optional classes</a:t>
            </a:r>
          </a:p>
          <a:p>
            <a:pPr lvl="1"/>
            <a:r>
              <a:rPr lang="en-US" dirty="0"/>
              <a:t>Algorithm classes</a:t>
            </a:r>
          </a:p>
          <a:p>
            <a:r>
              <a:rPr lang="en-US" dirty="0"/>
              <a:t>Using external graph and algorithms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JGraphT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hlinkClick r:id="rId3"/>
              </a:rPr>
              <a:t>https://jgrapht.org/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OOP-Based-Graph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Depth-First Search (DFS)and Breadth-First Search (BFS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 Traversals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graph </a:t>
            </a:r>
            <a:r>
              <a:rPr lang="en-US" dirty="0"/>
              <a:t>means to visit each of its nodes exactly once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The order of visiting nodes may vary on the traversal algorithm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(DFS)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Usually implemented by </a:t>
            </a:r>
            <a:r>
              <a:rPr lang="en-US" sz="3398" b="1" dirty="0">
                <a:solidFill>
                  <a:schemeClr val="bg1"/>
                </a:solidFill>
              </a:rPr>
              <a:t>recursion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Implemented with a </a:t>
            </a:r>
            <a:r>
              <a:rPr lang="en-US" sz="3398" b="1" dirty="0">
                <a:solidFill>
                  <a:schemeClr val="bg1"/>
                </a:solidFill>
              </a:rPr>
              <a:t>queue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64312" y="2338102"/>
            <a:ext cx="4889489" cy="3910299"/>
            <a:chOff x="6462723" y="2338101"/>
            <a:chExt cx="4889489" cy="3910299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8409090" y="439184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V="1">
              <a:off x="6783404" y="2750060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9069188" y="4780385"/>
              <a:ext cx="110281" cy="7672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 flipV="1">
              <a:off x="9419441" y="4753491"/>
              <a:ext cx="433226" cy="78753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9629614" y="4391847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434962" y="2517335"/>
            <a:ext cx="5770086" cy="4064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visited[0 … n-1] = false;</a:t>
            </a:r>
          </a:p>
          <a:p>
            <a:r>
              <a:rPr lang="en-US" dirty="0"/>
              <a:t>for (v = 0 … n-1) </a:t>
            </a:r>
            <a:r>
              <a:rPr lang="en-US" dirty="0" smtClean="0"/>
              <a:t>dfs(v</a:t>
            </a:r>
            <a:r>
              <a:rPr lang="en-US" dirty="0"/>
              <a:t>)</a:t>
            </a:r>
          </a:p>
          <a:p>
            <a:r>
              <a:rPr lang="en-US" dirty="0" smtClean="0"/>
              <a:t>dfs </a:t>
            </a:r>
            <a:r>
              <a:rPr lang="en-US" dirty="0"/>
              <a:t>(node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if not visited[node] {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 each child c of node</a:t>
            </a:r>
          </a:p>
          <a:p>
            <a:r>
              <a:rPr lang="en-US" dirty="0"/>
              <a:t>      </a:t>
            </a:r>
            <a:r>
              <a:rPr lang="en-US" dirty="0" smtClean="0"/>
              <a:t>dfs(c</a:t>
            </a:r>
            <a:r>
              <a:rPr lang="en-US" dirty="0"/>
              <a:t>);</a:t>
            </a:r>
          </a:p>
          <a:p>
            <a:r>
              <a:rPr lang="en-US" dirty="0"/>
              <a:t>    print node;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9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Stack: 1</a:t>
            </a:r>
          </a:p>
          <a:p>
            <a:r>
              <a:rPr lang="en-US" dirty="0" smtClean="0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1)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5882905" y="1391158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8290276" y="1359000"/>
            <a:ext cx="3231448" cy="1389920"/>
          </a:xfrm>
          <a:prstGeom prst="wedgeRoundRectCallout">
            <a:avLst>
              <a:gd name="adj1" fmla="val -88797"/>
              <a:gd name="adj2" fmla="val 199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 smtClean="0">
                <a:solidFill>
                  <a:srgbClr val="FFFFFF"/>
                </a:solidFill>
                <a:latin typeface="Calibri"/>
              </a:rPr>
              <a:t>Start DFS from the initial node </a:t>
            </a:r>
            <a:r>
              <a:rPr lang="en-GB" sz="3200" b="1" dirty="0" smtClean="0">
                <a:solidFill>
                  <a:schemeClr val="bg1"/>
                </a:solidFill>
                <a:latin typeface="Calibri"/>
              </a:rPr>
              <a:t>1</a:t>
            </a:r>
            <a:endParaRPr lang="en-US" sz="3200" b="1" noProof="1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3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(empty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6" y="2611755"/>
              <a:ext cx="849844" cy="1014086"/>
            </a:xfrm>
            <a:prstGeom prst="line">
              <a:avLst/>
            </a:prstGeom>
            <a:noFill/>
            <a:ln w="69850" cap="sq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81608" y="3078857"/>
            <a:ext cx="3231448" cy="1389920"/>
          </a:xfrm>
          <a:prstGeom prst="wedgeRoundRectCallout">
            <a:avLst>
              <a:gd name="adj1" fmla="val 57422"/>
              <a:gd name="adj2" fmla="val 12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442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01381" y="3565925"/>
            <a:ext cx="3231448" cy="1389920"/>
          </a:xfrm>
          <a:prstGeom prst="wedgeRoundRectCallout">
            <a:avLst>
              <a:gd name="adj1" fmla="val 53046"/>
              <a:gd name="adj2" fmla="val 71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95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7, 1</a:t>
            </a:r>
          </a:p>
          <a:p>
            <a:r>
              <a:rPr lang="en-US" dirty="0"/>
              <a:t>Output: (empty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 rot="5400000">
            <a:off x="5883464" y="1378830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764707" y="1379506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911425" y="1367229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Node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rgbClr val="FFFFFF"/>
                </a:solidFill>
              </a:rPr>
              <a:t> already visited -</a:t>
            </a:r>
            <a:r>
              <a:rPr lang="en-US" sz="3200" b="1" dirty="0" smtClean="0">
                <a:solidFill>
                  <a:srgbClr val="FFFFFF"/>
                </a:solidFill>
              </a:rPr>
              <a:t> </a:t>
            </a:r>
            <a:r>
              <a:rPr lang="en-US" sz="3200" b="1" dirty="0">
                <a:solidFill>
                  <a:srgbClr val="FFFFFF"/>
                </a:solidFill>
              </a:rPr>
              <a:t>return back</a:t>
            </a:r>
          </a:p>
        </p:txBody>
      </p:sp>
    </p:spTree>
    <p:extLst>
      <p:ext uri="{BB962C8B-B14F-4D97-AF65-F5344CB8AC3E}">
        <p14:creationId xmlns:p14="http://schemas.microsoft.com/office/powerpoint/2010/main" val="25613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6" cy="4038600"/>
            <a:chOff x="3453500" y="1905000"/>
            <a:chExt cx="4902316" cy="40386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054116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0" y="4232739"/>
              <a:ext cx="606502" cy="973040"/>
            </a:xfrm>
            <a:prstGeom prst="line">
              <a:avLst/>
            </a:prstGeom>
            <a:noFill/>
            <a:ln w="38100" cmpd="sng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760776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7086717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472706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571953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584686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7056568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612431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73458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762902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34588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483468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087604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471271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4839612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8056575" y="1359000"/>
            <a:ext cx="3717744" cy="1961281"/>
          </a:xfrm>
          <a:prstGeom prst="wedgeRoundRectCallout">
            <a:avLst>
              <a:gd name="adj1" fmla="val -79595"/>
              <a:gd name="adj2" fmla="val 24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Return back from recursion and print the last visited </a:t>
            </a:r>
            <a:r>
              <a:rPr lang="en-US" sz="3200" b="1" dirty="0" smtClean="0">
                <a:solidFill>
                  <a:srgbClr val="FFFFFF"/>
                </a:solidFill>
              </a:rPr>
              <a:t>node - </a:t>
            </a:r>
            <a:r>
              <a:rPr lang="en-US" sz="3200" b="1" dirty="0" smtClean="0">
                <a:solidFill>
                  <a:schemeClr val="bg1"/>
                </a:solidFill>
              </a:rPr>
              <a:t>7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</a:t>
            </a: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12</a:t>
            </a:r>
          </a:p>
          <a:p>
            <a:r>
              <a:rPr lang="en-US" dirty="0"/>
              <a:t>Output: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1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3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061507">
            <a:off x="5439247" y="3393941"/>
            <a:ext cx="380424" cy="246956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24651" y="3803027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1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6</a:t>
            </a:r>
          </a:p>
          <a:p>
            <a:r>
              <a:rPr lang="en-US" dirty="0"/>
              <a:t>Output: 7,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547420" y="53892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74237" y="37974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1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7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23, 21</a:t>
            </a:r>
          </a:p>
          <a:p>
            <a:r>
              <a:rPr lang="en-US" dirty="0"/>
              <a:t>Output: 7, 12,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443376">
            <a:off x="5437878" y="331626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Graph</a:t>
            </a:r>
            <a:r>
              <a:rPr lang="bg-BG" sz="3000" dirty="0"/>
              <a:t>, </a:t>
            </a:r>
            <a:r>
              <a:rPr lang="en-US" sz="3000" dirty="0"/>
              <a:t>denoted as </a:t>
            </a:r>
            <a:r>
              <a:rPr lang="en-US" sz="3000" b="1" dirty="0">
                <a:solidFill>
                  <a:schemeClr val="bg1"/>
                </a:solidFill>
              </a:rPr>
              <a:t>G(V, 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Set of nodes </a:t>
            </a:r>
            <a:r>
              <a:rPr lang="en-US" sz="3000" b="1" dirty="0">
                <a:solidFill>
                  <a:schemeClr val="bg1"/>
                </a:solidFill>
              </a:rPr>
              <a:t>V</a:t>
            </a:r>
            <a:r>
              <a:rPr lang="en-US" sz="2800" dirty="0"/>
              <a:t> with many-to-many relationship between them (edges </a:t>
            </a:r>
            <a:r>
              <a:rPr lang="en-US" sz="3000" b="1" dirty="0">
                <a:solidFill>
                  <a:schemeClr val="bg1"/>
                </a:solidFill>
              </a:rPr>
              <a:t>E</a:t>
            </a:r>
            <a:r>
              <a:rPr lang="en-US" sz="2800" dirty="0"/>
              <a:t>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node</a:t>
            </a:r>
            <a:r>
              <a:rPr lang="en-US" sz="2800" dirty="0"/>
              <a:t> (</a:t>
            </a:r>
            <a:r>
              <a:rPr lang="en-US" sz="3000" b="1" dirty="0">
                <a:solidFill>
                  <a:schemeClr val="bg1"/>
                </a:solidFill>
              </a:rPr>
              <a:t>vertex</a:t>
            </a:r>
            <a:r>
              <a:rPr lang="en-US" sz="2800" dirty="0"/>
              <a:t>) has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predecessors and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/>
              <a:t> successors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Edges</a:t>
            </a:r>
            <a:r>
              <a:rPr lang="en-US" sz="2800" dirty="0"/>
              <a:t> connect two nodes (vertices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24250" y="4114787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745807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arrow" w="med" len="med"/>
          </a:ln>
          <a:effectLst/>
        </p:spPr>
      </p:cxn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5149372" y="3551474"/>
            <a:ext cx="1324062" cy="688889"/>
          </a:xfrm>
          <a:prstGeom prst="wedgeRoundRectCallout">
            <a:avLst>
              <a:gd name="adj1" fmla="val 51946"/>
              <a:gd name="adj2" fmla="val 69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 smtClean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400269" y="3764802"/>
            <a:ext cx="3773417" cy="1229476"/>
          </a:xfrm>
          <a:prstGeom prst="wedgeRoundRectCallout">
            <a:avLst>
              <a:gd name="adj1" fmla="val 53695"/>
              <a:gd name="adj2" fmla="val 33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</a:rPr>
              <a:t>Node with multiple </a:t>
            </a:r>
            <a:r>
              <a:rPr lang="en-GB" sz="3200" b="1" dirty="0" smtClean="0">
                <a:solidFill>
                  <a:srgbClr val="FFFFFF"/>
                </a:solidFill>
              </a:rPr>
              <a:t>predecessors</a:t>
            </a:r>
            <a:endParaRPr lang="en-GB" sz="3200" b="1" dirty="0">
              <a:solidFill>
                <a:srgbClr val="FFFFFF"/>
              </a:solidFill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494601" y="5458166"/>
            <a:ext cx="1324062" cy="688889"/>
          </a:xfrm>
          <a:prstGeom prst="wedgeRoundRectCallout">
            <a:avLst>
              <a:gd name="adj1" fmla="val 94664"/>
              <a:gd name="adj2" fmla="val 171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 smtClean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7910566" y="3022377"/>
            <a:ext cx="3773417" cy="1229476"/>
          </a:xfrm>
          <a:prstGeom prst="wedgeRoundRectCallout">
            <a:avLst>
              <a:gd name="adj1" fmla="val -60973"/>
              <a:gd name="adj2" fmla="val 50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</a:rPr>
              <a:t>Node with multiple </a:t>
            </a:r>
            <a:r>
              <a:rPr lang="en-GB" sz="3200" b="1" dirty="0" smtClean="0">
                <a:solidFill>
                  <a:srgbClr val="FFFFFF"/>
                </a:solidFill>
              </a:rPr>
              <a:t>successors</a:t>
            </a:r>
            <a:endParaRPr lang="en-GB" sz="3200" b="1" dirty="0">
              <a:solidFill>
                <a:srgbClr val="FFFFFF"/>
              </a:solidFill>
            </a:endParaRP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8886000" y="5373898"/>
            <a:ext cx="3149452" cy="1147311"/>
          </a:xfrm>
          <a:prstGeom prst="wedgeRoundRectCallout">
            <a:avLst>
              <a:gd name="adj1" fmla="val -58578"/>
              <a:gd name="adj2" fmla="val -674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 smtClean="0">
                <a:solidFill>
                  <a:srgbClr val="FFFFFF"/>
                </a:solidFill>
              </a:rPr>
              <a:t>Self-relationship (loop)</a:t>
            </a:r>
            <a:endParaRPr lang="en-GB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6,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0800000">
            <a:off x="8046520" y="378945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12, 6, </a:t>
            </a:r>
            <a:r>
              <a:rPr lang="en-US" dirty="0" smtClean="0"/>
              <a:t>23, 14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693967">
            <a:off x="5437871" y="329896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5644552" y="616342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</a:t>
            </a:r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</a:t>
            </a:r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42411">
            <a:off x="5426359" y="3333071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</a:t>
            </a:r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02473">
            <a:off x="5402271" y="333182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14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8029595" y="3793903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5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(vertex)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Element of a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Keeps a list of adjacent nodes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Connection between two nodes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directed / undirected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weighted / unweighted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001000" y="22860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696200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372600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B</a:t>
            </a:r>
            <a:endParaRPr lang="bg-BG" sz="3000" b="1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8305800" y="5410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177169" y="4224467"/>
            <a:ext cx="1324062" cy="688889"/>
          </a:xfrm>
          <a:prstGeom prst="wedgeRoundRectCallout">
            <a:avLst>
              <a:gd name="adj1" fmla="val 3532"/>
              <a:gd name="adj2" fmla="val 100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 smtClean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8931000" y="1480248"/>
            <a:ext cx="1324062" cy="688889"/>
          </a:xfrm>
          <a:prstGeom prst="wedgeRoundRectCallout">
            <a:avLst>
              <a:gd name="adj1" fmla="val -73359"/>
              <a:gd name="adj2" fmla="val 67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 smtClean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2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(empty)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14, 21, 31, 19,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Breadth-First Search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) first visits the neighbor nodes, </a:t>
            </a:r>
            <a:r>
              <a:rPr lang="en-US" sz="3400" dirty="0" smtClean="0"/>
              <a:t>     then </a:t>
            </a:r>
            <a:r>
              <a:rPr lang="en-US" sz="3400" dirty="0"/>
              <a:t>the neighbors of neighbors, then their neighbors, etc</a:t>
            </a:r>
            <a:r>
              <a:rPr lang="en-US" sz="3400" dirty="0" smtClean="0"/>
              <a:t>.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16712" y="2338102"/>
            <a:ext cx="4889489" cy="3910299"/>
            <a:chOff x="6615123" y="2338101"/>
            <a:chExt cx="4889489" cy="3910299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90425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3005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8204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8121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7729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3720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2719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7993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6238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90445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3972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7794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8534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3618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4038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8191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1685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151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68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749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422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035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295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987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5902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65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8566660" y="4379273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 flipV="1">
              <a:off x="6940974" y="2737487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 flipV="1">
              <a:off x="9209333" y="4767812"/>
              <a:ext cx="127707" cy="78896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Line 13"/>
            <p:cNvSpPr>
              <a:spLocks noChangeShapeType="1"/>
            </p:cNvSpPr>
            <p:nvPr/>
          </p:nvSpPr>
          <p:spPr bwMode="auto">
            <a:xfrm flipH="1" flipV="1">
              <a:off x="9563562" y="4740917"/>
              <a:ext cx="452506" cy="8001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 flipV="1">
              <a:off x="9787184" y="4379274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86758" y="2288038"/>
            <a:ext cx="5572159" cy="4433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bfs(node) {</a:t>
            </a:r>
            <a:endParaRPr lang="en-US" dirty="0"/>
          </a:p>
          <a:p>
            <a:r>
              <a:rPr lang="en-US" dirty="0"/>
              <a:t>  queue </a:t>
            </a:r>
            <a:r>
              <a:rPr lang="en-US" dirty="0" smtClean="0"/>
              <a:t>   node</a:t>
            </a:r>
            <a:endParaRPr lang="en-US" dirty="0"/>
          </a:p>
          <a:p>
            <a:r>
              <a:rPr lang="en-US" dirty="0"/>
              <a:t>  visited[node] = true</a:t>
            </a:r>
          </a:p>
          <a:p>
            <a:r>
              <a:rPr lang="en-US" dirty="0"/>
              <a:t>  while queue not empty</a:t>
            </a:r>
          </a:p>
          <a:p>
            <a:r>
              <a:rPr lang="en-US" dirty="0"/>
              <a:t>    v </a:t>
            </a:r>
            <a:r>
              <a:rPr lang="en-US" dirty="0" smtClean="0"/>
              <a:t>   queue</a:t>
            </a:r>
            <a:endParaRPr lang="en-US" dirty="0"/>
          </a:p>
          <a:p>
            <a:r>
              <a:rPr lang="en-US" dirty="0"/>
              <a:t>    print v</a:t>
            </a:r>
          </a:p>
          <a:p>
            <a:r>
              <a:rPr lang="en-US" dirty="0"/>
              <a:t>    for each child c of v</a:t>
            </a:r>
          </a:p>
          <a:p>
            <a:r>
              <a:rPr lang="en-US" dirty="0"/>
              <a:t>      if not visited[c]</a:t>
            </a:r>
          </a:p>
          <a:p>
            <a:r>
              <a:rPr lang="en-US" dirty="0"/>
              <a:t>        queue </a:t>
            </a:r>
            <a:r>
              <a:rPr lang="en-US" dirty="0" smtClean="0"/>
              <a:t>    c</a:t>
            </a:r>
            <a:endParaRPr lang="en-US" dirty="0"/>
          </a:p>
          <a:p>
            <a:r>
              <a:rPr lang="en-US" dirty="0"/>
              <a:t>        visited[c] = true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 rot="10800000">
            <a:off x="1956000" y="4037523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7" name="Right Arrow 66"/>
          <p:cNvSpPr/>
          <p:nvPr/>
        </p:nvSpPr>
        <p:spPr bwMode="auto">
          <a:xfrm rot="10800000">
            <a:off x="2316000" y="2928169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8" name="Right Arrow 67"/>
          <p:cNvSpPr/>
          <p:nvPr/>
        </p:nvSpPr>
        <p:spPr bwMode="auto">
          <a:xfrm rot="10800000">
            <a:off x="3372837" y="5445826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7" grpId="0" animBg="1"/>
      <p:bldP spid="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 7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Right Arrow 3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</a:t>
            </a:r>
          </a:p>
          <a:p>
            <a:r>
              <a:rPr lang="en-US" dirty="0"/>
              <a:t>Output: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4174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</a:t>
            </a:r>
          </a:p>
          <a:p>
            <a:r>
              <a:rPr lang="en-US" dirty="0"/>
              <a:t>Output: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56675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357258" y="2714171"/>
              <a:ext cx="893533" cy="106407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2205" y="135667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2963" y="13566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6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3232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0545" y="133546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462895" y="2636875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1219201" y="2514600"/>
            <a:ext cx="4092809" cy="40386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indent="-304747" defTabSz="914400" fontAlgn="base">
              <a:buClr>
                <a:schemeClr val="tx1"/>
              </a:buClr>
              <a:buSzPct val="100000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Edges have direction</a:t>
            </a:r>
          </a:p>
          <a:p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(2)</a:t>
            </a:r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6099450" y="1192811"/>
            <a:ext cx="4191000" cy="1295400"/>
          </a:xfrm>
          <a:prstGeom prst="rect">
            <a:avLst/>
          </a:prstGeom>
        </p:spPr>
        <p:txBody>
          <a:bodyPr/>
          <a:lstStyle/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dirty="0" smtClean="0">
                <a:solidFill>
                  <a:schemeClr val="bg1"/>
                </a:solidFill>
              </a:rPr>
              <a:t>Undirected graph</a:t>
            </a:r>
          </a:p>
          <a:p>
            <a:pPr lvl="1" indent="-231606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 smtClean="0"/>
              <a:t>Undirected edges</a:t>
            </a:r>
            <a:endParaRPr lang="en-US" sz="3200" dirty="0"/>
          </a:p>
        </p:txBody>
      </p:sp>
      <p:grpSp>
        <p:nvGrpSpPr>
          <p:cNvPr id="275" name="Group 274"/>
          <p:cNvGrpSpPr/>
          <p:nvPr/>
        </p:nvGrpSpPr>
        <p:grpSpPr>
          <a:xfrm>
            <a:off x="1540259" y="2819401"/>
            <a:ext cx="3301222" cy="3416057"/>
            <a:chOff x="724051" y="2819400"/>
            <a:chExt cx="3301222" cy="341605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133600" y="287294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flipH="1">
              <a:off x="2691622" y="3097428"/>
              <a:ext cx="584978" cy="535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276600" y="28194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879266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99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1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645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021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021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000" y="134803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000" y="134803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</a:t>
            </a:r>
            <a:r>
              <a:rPr lang="bg-BG" dirty="0" smtClean="0"/>
              <a:t>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6337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667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667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Right Arrow 54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36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22409" y="1319754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32009" y="133801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Line 10"/>
          <p:cNvSpPr>
            <a:spLocks noChangeShapeType="1"/>
          </p:cNvSpPr>
          <p:nvPr/>
        </p:nvSpPr>
        <p:spPr bwMode="auto">
          <a:xfrm flipH="1">
            <a:off x="5055706" y="27360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5762366" y="20574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4474297" y="37185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6573543" y="5313637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7586276" y="53149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H="1">
            <a:off x="7058158" y="44572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7614021" y="44705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6375049" y="27486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 flipH="1">
            <a:off x="6136179" y="28018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5485058" y="53463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3455089" y="53417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H="1">
            <a:off x="3990859" y="43851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5089193" y="43995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4472860" y="53415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4841202" y="44838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5764492" y="37183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7088307" y="37231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ight Arrow 83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</a:t>
            </a:r>
            <a:r>
              <a:rPr lang="bg-BG" dirty="0" smtClean="0"/>
              <a:t>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90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145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8238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</a:t>
            </a:r>
            <a:r>
              <a:rPr lang="bg-BG" dirty="0" smtClean="0"/>
              <a:t>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596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614" y="131152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199" y="131152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1152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</a:t>
            </a:r>
            <a:r>
              <a:rPr lang="bg-BG" dirty="0" smtClean="0"/>
              <a:t>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5609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9197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9385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16" y="1311527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250" y="132645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29227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3551" y="1316388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0408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187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1762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295401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865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91154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9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Weighted graph</a:t>
            </a:r>
          </a:p>
          <a:p>
            <a:pPr lvl="1"/>
            <a:r>
              <a:rPr lang="en-US" dirty="0"/>
              <a:t>Weight (cost) is associated with each 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(3)</a:t>
            </a:r>
            <a:endParaRPr 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438400" y="2638427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4175" y="5086352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18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 smtClean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9638" y="13574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746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746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5746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22033" y="1354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36832" y="135130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2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</a:t>
            </a:r>
            <a:r>
              <a:rPr lang="bg-BG" dirty="0" smtClean="0"/>
              <a:t>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433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6007" y="13590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1298" y="13590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7675" y="13590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41075" y="13590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2429" y="13590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2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</a:t>
            </a:r>
            <a:r>
              <a:rPr lang="bg-BG" dirty="0" smtClean="0"/>
              <a:t>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592" y="132384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6225" y="1329339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4844" y="1329339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5" y="132383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47378" y="1323839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11971" y="132385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1739" y="1323839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</a:t>
            </a:r>
            <a:r>
              <a:rPr lang="bg-BG" dirty="0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6948" y="1354138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59126" y="135413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95395" y="1354137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48561" y="134520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59676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91212" y="135053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09921" y="135130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06812" y="1354137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6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</a:t>
            </a:r>
            <a:r>
              <a:rPr lang="bg-BG" dirty="0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59187" y="133751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747" y="13605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269" y="133751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9" y="13414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236" y="136609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03345" y="136059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4755" y="1360597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97793" y="1341442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5055706" y="27378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762366" y="20592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4474297" y="37203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6573543" y="5315437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91" name="Oval 9"/>
          <p:cNvSpPr>
            <a:spLocks noChangeArrowheads="1"/>
          </p:cNvSpPr>
          <p:nvPr/>
        </p:nvSpPr>
        <p:spPr bwMode="auto">
          <a:xfrm>
            <a:off x="7586276" y="5316707"/>
            <a:ext cx="771130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 flipH="1">
            <a:off x="7058158" y="44590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Line 12"/>
          <p:cNvSpPr>
            <a:spLocks noChangeShapeType="1"/>
          </p:cNvSpPr>
          <p:nvPr/>
        </p:nvSpPr>
        <p:spPr bwMode="auto">
          <a:xfrm>
            <a:off x="7614021" y="44723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>
            <a:off x="6375049" y="27504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>
            <a:off x="6136179" y="28036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5485058" y="53481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7" name="Oval 7"/>
          <p:cNvSpPr>
            <a:spLocks noChangeArrowheads="1"/>
          </p:cNvSpPr>
          <p:nvPr/>
        </p:nvSpPr>
        <p:spPr bwMode="auto">
          <a:xfrm>
            <a:off x="3455089" y="53435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8" name="Line 10"/>
          <p:cNvSpPr>
            <a:spLocks noChangeShapeType="1"/>
          </p:cNvSpPr>
          <p:nvPr/>
        </p:nvSpPr>
        <p:spPr bwMode="auto">
          <a:xfrm flipH="1">
            <a:off x="3990859" y="43869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Line 13"/>
          <p:cNvSpPr>
            <a:spLocks noChangeShapeType="1"/>
          </p:cNvSpPr>
          <p:nvPr/>
        </p:nvSpPr>
        <p:spPr bwMode="auto">
          <a:xfrm>
            <a:off x="5089193" y="44013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Oval 6"/>
          <p:cNvSpPr>
            <a:spLocks noChangeArrowheads="1"/>
          </p:cNvSpPr>
          <p:nvPr/>
        </p:nvSpPr>
        <p:spPr bwMode="auto">
          <a:xfrm>
            <a:off x="4472860" y="53433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1" name="Line 13"/>
          <p:cNvSpPr>
            <a:spLocks noChangeShapeType="1"/>
          </p:cNvSpPr>
          <p:nvPr/>
        </p:nvSpPr>
        <p:spPr bwMode="auto">
          <a:xfrm>
            <a:off x="4841202" y="44856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5764492" y="37201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7088307" y="37249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</a:t>
            </a:r>
            <a:r>
              <a:rPr lang="bg-BG" dirty="0" smtClean="0"/>
              <a:t>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159" y="135080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139" y="135080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5948" y="135080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0864" y="134127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0570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3691" y="1350804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64401" y="1350804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75959" y="1350804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05308" y="1353992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39883" y="133097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8684" y="133097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6602" y="133097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230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355905" y="1323042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8559" y="133096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8887" y="133562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67608" y="1329288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15607" y="1329287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200" dirty="0"/>
              <a:t>What will happen if in the </a:t>
            </a:r>
            <a:r>
              <a:rPr lang="en-US" sz="3200" b="1" dirty="0">
                <a:solidFill>
                  <a:schemeClr val="bg1"/>
                </a:solidFill>
              </a:rPr>
              <a:t>Breadth-First Search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algorithm we change the </a:t>
            </a:r>
            <a:r>
              <a:rPr lang="en-US" sz="3200" b="1" dirty="0">
                <a:solidFill>
                  <a:schemeClr val="bg1"/>
                </a:solidFill>
              </a:rPr>
              <a:t>queue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stack</a:t>
            </a:r>
            <a:r>
              <a:rPr lang="en-US" sz="3200" dirty="0"/>
              <a:t>?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sz="3000" dirty="0"/>
              <a:t>An iterative stack-based </a:t>
            </a:r>
            <a:r>
              <a:rPr lang="en-US" sz="3200" b="1" dirty="0">
                <a:solidFill>
                  <a:schemeClr val="bg1"/>
                </a:solidFill>
              </a:rPr>
              <a:t>Depth-First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Search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DFS</a:t>
            </a:r>
            <a:r>
              <a:rPr lang="en-US" sz="3000" dirty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and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921000" y="3021337"/>
            <a:ext cx="4607917" cy="3417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 smtClean="0"/>
              <a:t>bfs(node) {</a:t>
            </a:r>
            <a:endParaRPr lang="en-US" sz="1800" dirty="0"/>
          </a:p>
          <a:p>
            <a:r>
              <a:rPr lang="en-US" sz="1800" dirty="0"/>
              <a:t>  queue  </a:t>
            </a:r>
            <a:r>
              <a:rPr lang="en-US" sz="1800" dirty="0" smtClean="0"/>
              <a:t>  node</a:t>
            </a:r>
            <a:endParaRPr lang="en-US" sz="1800" dirty="0"/>
          </a:p>
          <a:p>
            <a:r>
              <a:rPr lang="en-US" sz="1800" dirty="0"/>
              <a:t>  visited[node] = true</a:t>
            </a:r>
          </a:p>
          <a:p>
            <a:r>
              <a:rPr lang="en-US" sz="1800" dirty="0"/>
              <a:t>  while queue not empty</a:t>
            </a:r>
          </a:p>
          <a:p>
            <a:r>
              <a:rPr lang="en-US" sz="1800" dirty="0"/>
              <a:t>    v </a:t>
            </a:r>
            <a:r>
              <a:rPr lang="en-US" sz="1800" dirty="0" smtClean="0"/>
              <a:t>  queue</a:t>
            </a:r>
            <a:endParaRPr lang="en-US" sz="1800" dirty="0"/>
          </a:p>
          <a:p>
            <a:r>
              <a:rPr lang="en-US" sz="1800" dirty="0"/>
              <a:t>    print v</a:t>
            </a:r>
          </a:p>
          <a:p>
            <a:r>
              <a:rPr lang="en-US" sz="1800" dirty="0"/>
              <a:t>    for each child c of v</a:t>
            </a:r>
          </a:p>
          <a:p>
            <a:r>
              <a:rPr lang="en-US" sz="1800" dirty="0"/>
              <a:t>      if not visited[c]</a:t>
            </a:r>
          </a:p>
          <a:p>
            <a:r>
              <a:rPr lang="en-US" sz="1800" dirty="0"/>
              <a:t>        queue </a:t>
            </a:r>
            <a:r>
              <a:rPr lang="en-US" sz="1800" dirty="0" smtClean="0"/>
              <a:t>   c</a:t>
            </a:r>
            <a:endParaRPr lang="en-US" sz="1800" dirty="0"/>
          </a:p>
          <a:p>
            <a:r>
              <a:rPr lang="en-US" sz="1800" dirty="0"/>
              <a:t>        visited[c] = true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6681000" y="3021337"/>
            <a:ext cx="4607917" cy="3417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d</a:t>
            </a:r>
            <a:r>
              <a:rPr lang="en-US" sz="1800" dirty="0" smtClean="0"/>
              <a:t>fs(node) {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stack    node</a:t>
            </a:r>
            <a:endParaRPr lang="en-US" sz="1800" dirty="0"/>
          </a:p>
          <a:p>
            <a:r>
              <a:rPr lang="en-US" sz="1800" dirty="0"/>
              <a:t>  visited[node] = true</a:t>
            </a:r>
          </a:p>
          <a:p>
            <a:r>
              <a:rPr lang="en-US" sz="1800" dirty="0"/>
              <a:t>  while </a:t>
            </a:r>
            <a:r>
              <a:rPr lang="en-US" sz="1800" dirty="0" smtClean="0"/>
              <a:t>stack </a:t>
            </a:r>
            <a:r>
              <a:rPr lang="en-US" sz="1800" dirty="0"/>
              <a:t>not empty</a:t>
            </a:r>
          </a:p>
          <a:p>
            <a:r>
              <a:rPr lang="en-US" sz="1800" dirty="0"/>
              <a:t>    v </a:t>
            </a:r>
            <a:r>
              <a:rPr lang="en-US" sz="1800" dirty="0" smtClean="0"/>
              <a:t>    stack</a:t>
            </a:r>
            <a:endParaRPr lang="en-US" sz="1800" dirty="0"/>
          </a:p>
          <a:p>
            <a:r>
              <a:rPr lang="en-US" sz="1800" dirty="0"/>
              <a:t>    print v</a:t>
            </a:r>
          </a:p>
          <a:p>
            <a:r>
              <a:rPr lang="en-US" sz="1800" dirty="0"/>
              <a:t>    for each child c of v</a:t>
            </a:r>
          </a:p>
          <a:p>
            <a:r>
              <a:rPr lang="en-US" sz="1800" dirty="0"/>
              <a:t>      if not visited[c]</a:t>
            </a:r>
          </a:p>
          <a:p>
            <a:r>
              <a:rPr lang="en-US" sz="1800" dirty="0"/>
              <a:t>        </a:t>
            </a:r>
            <a:r>
              <a:rPr lang="en-US" sz="1800" dirty="0" smtClean="0"/>
              <a:t>stack    c</a:t>
            </a:r>
          </a:p>
          <a:p>
            <a:r>
              <a:rPr lang="en-US" sz="1800" dirty="0" smtClean="0"/>
              <a:t>        visited[c] = true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2316000" y="360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2086762" y="441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0800000">
            <a:off x="3112458" y="549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8121000" y="360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0800000">
            <a:off x="7896000" y="441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8872458" y="5507899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Connected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</a:p>
        </p:txBody>
      </p:sp>
      <p:pic>
        <p:nvPicPr>
          <p:cNvPr id="4098" name="Picture 2" descr="http://scienceblogs.com/goodmath/wp-content/blogs.dir/476/files/2012/04/i-67136650eb7d6940eedf0d95002406f3-connected-components-p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00" y="1719000"/>
            <a:ext cx="2690904" cy="1763400"/>
          </a:xfrm>
          <a:prstGeom prst="roundRect">
            <a:avLst>
              <a:gd name="adj" fmla="val 12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Connected component </a:t>
            </a:r>
            <a:r>
              <a:rPr lang="en-US" dirty="0"/>
              <a:t>of undirected graph</a:t>
            </a:r>
          </a:p>
          <a:p>
            <a:pPr lvl="1"/>
            <a:r>
              <a:rPr lang="en-US" dirty="0"/>
              <a:t>A sub-graph in which </a:t>
            </a:r>
            <a:r>
              <a:rPr lang="en-US" b="1" dirty="0">
                <a:solidFill>
                  <a:schemeClr val="bg1"/>
                </a:solidFill>
              </a:rPr>
              <a:t>any two nodes are connected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each other by paths</a:t>
            </a:r>
          </a:p>
          <a:p>
            <a:pPr lvl="1"/>
            <a:r>
              <a:rPr lang="en-US" dirty="0"/>
              <a:t>E.g. the graph </a:t>
            </a:r>
            <a:r>
              <a:rPr lang="en-US" dirty="0" smtClean="0"/>
              <a:t>below consists </a:t>
            </a:r>
            <a:r>
              <a:rPr lang="en-US" dirty="0"/>
              <a:t>of 3 connected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82644" y="4735937"/>
            <a:ext cx="1761719" cy="1184911"/>
            <a:chOff x="2098057" y="2753734"/>
            <a:chExt cx="2537232" cy="174822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11" idx="6"/>
              <a:endCxn id="8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1"/>
              <a:endCxn id="11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001006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81115" y="5493840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9" idx="3"/>
            <a:endCxn id="20" idx="7"/>
          </p:cNvCxnSpPr>
          <p:nvPr/>
        </p:nvCxnSpPr>
        <p:spPr bwMode="auto">
          <a:xfrm flipH="1">
            <a:off x="4641005" y="5080549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869599" y="469748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2" idx="6"/>
            <a:endCxn id="19" idx="2"/>
          </p:cNvCxnSpPr>
          <p:nvPr/>
        </p:nvCxnSpPr>
        <p:spPr bwMode="auto">
          <a:xfrm>
            <a:off x="4314139" y="4900487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20" idx="1"/>
            <a:endCxn id="22" idx="4"/>
          </p:cNvCxnSpPr>
          <p:nvPr/>
        </p:nvCxnSpPr>
        <p:spPr bwMode="auto">
          <a:xfrm flipH="1" flipV="1">
            <a:off x="4091869" y="5103489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743801" y="5400735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  <a:stCxn id="25" idx="7"/>
          </p:cNvCxnSpPr>
          <p:nvPr/>
        </p:nvCxnSpPr>
        <p:spPr bwMode="auto">
          <a:xfrm flipV="1">
            <a:off x="6103691" y="4950928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804057" y="5334174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>
            <a:cxnSpLocks noChangeShapeType="1"/>
            <a:stCxn id="19" idx="6"/>
          </p:cNvCxnSpPr>
          <p:nvPr/>
        </p:nvCxnSpPr>
        <p:spPr bwMode="auto">
          <a:xfrm flipV="1">
            <a:off x="5445547" y="4807383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9" name="Straight Arrow Connector 28"/>
          <p:cNvCxnSpPr>
            <a:cxnSpLocks noChangeShapeType="1"/>
            <a:stCxn id="19" idx="5"/>
            <a:endCxn id="25" idx="1"/>
          </p:cNvCxnSpPr>
          <p:nvPr/>
        </p:nvCxnSpPr>
        <p:spPr bwMode="auto">
          <a:xfrm>
            <a:off x="5380445" y="5080548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0" name="Straight Arrow Connector 29"/>
          <p:cNvCxnSpPr>
            <a:cxnSpLocks noChangeShapeType="1"/>
            <a:stCxn id="20" idx="6"/>
            <a:endCxn id="25" idx="2"/>
          </p:cNvCxnSpPr>
          <p:nvPr/>
        </p:nvCxnSpPr>
        <p:spPr bwMode="auto">
          <a:xfrm flipV="1">
            <a:off x="4702752" y="5603739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1" name="Straight Arrow Connector 30"/>
          <p:cNvCxnSpPr>
            <a:cxnSpLocks noChangeShapeType="1"/>
            <a:stCxn id="27" idx="2"/>
            <a:endCxn id="25" idx="6"/>
          </p:cNvCxnSpPr>
          <p:nvPr/>
        </p:nvCxnSpPr>
        <p:spPr bwMode="auto">
          <a:xfrm flipH="1">
            <a:off x="6165438" y="5537178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2" name="Straight Arrow Connector 31"/>
          <p:cNvCxnSpPr>
            <a:cxnSpLocks noChangeShapeType="1"/>
            <a:endCxn id="39" idx="0"/>
          </p:cNvCxnSpPr>
          <p:nvPr/>
        </p:nvCxnSpPr>
        <p:spPr bwMode="auto">
          <a:xfrm>
            <a:off x="8718511" y="5094616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614761" y="550547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9653512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>
            <a:cxnSpLocks noChangeShapeType="1"/>
            <a:stCxn id="33" idx="0"/>
            <a:endCxn id="34" idx="4"/>
          </p:cNvCxnSpPr>
          <p:nvPr/>
        </p:nvCxnSpPr>
        <p:spPr bwMode="auto">
          <a:xfrm flipV="1">
            <a:off x="9825580" y="5140007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6" name="Straight Arrow Connector 35"/>
          <p:cNvCxnSpPr>
            <a:cxnSpLocks noChangeShapeType="1"/>
            <a:endCxn id="34" idx="2"/>
          </p:cNvCxnSpPr>
          <p:nvPr/>
        </p:nvCxnSpPr>
        <p:spPr bwMode="auto">
          <a:xfrm>
            <a:off x="8940781" y="4891613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7" name="Straight Arrow Connector 36"/>
          <p:cNvCxnSpPr>
            <a:cxnSpLocks noChangeShapeType="1"/>
            <a:endCxn id="33" idx="1"/>
          </p:cNvCxnSpPr>
          <p:nvPr/>
        </p:nvCxnSpPr>
        <p:spPr bwMode="auto">
          <a:xfrm>
            <a:off x="8875679" y="5035157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8" name="Straight Arrow Connector 37"/>
          <p:cNvCxnSpPr>
            <a:cxnSpLocks noChangeShapeType="1"/>
            <a:stCxn id="39" idx="6"/>
            <a:endCxn id="33" idx="2"/>
          </p:cNvCxnSpPr>
          <p:nvPr/>
        </p:nvCxnSpPr>
        <p:spPr bwMode="auto">
          <a:xfrm flipV="1">
            <a:off x="8940782" y="5708476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8496241" y="550547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362245" y="460437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8480770" y="472579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undirected graph)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A, B, C is a path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A, B, G, N, K is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K, C is not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G, G, B, N is not a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(4)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400800" y="3785977"/>
            <a:ext cx="3483934" cy="2386224"/>
            <a:chOff x="4572000" y="3808631"/>
            <a:chExt cx="3483934" cy="238622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90483" y="4800599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8322" y="380863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6466785" y="4360822"/>
              <a:ext cx="32961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6006656" y="4086659"/>
              <a:ext cx="698944" cy="775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flipH="1" flipV="1">
              <a:off x="5712489" y="4364686"/>
              <a:ext cx="359714" cy="5173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60462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5048301" y="4283254"/>
              <a:ext cx="456181" cy="52257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flipH="1">
              <a:off x="5607574" y="5275222"/>
              <a:ext cx="464629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>
              <a:off x="6466785" y="5275222"/>
              <a:ext cx="324975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flipH="1">
              <a:off x="6548505" y="5002428"/>
              <a:ext cx="919095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63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the connected components in a graph</a:t>
            </a:r>
          </a:p>
          <a:p>
            <a:pPr lvl="1"/>
            <a:r>
              <a:rPr lang="en-US" dirty="0"/>
              <a:t>Loop through all nodes and start a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traversing from any </a:t>
            </a:r>
            <a:r>
              <a:rPr lang="en-US" b="1" dirty="0">
                <a:solidFill>
                  <a:schemeClr val="bg1"/>
                </a:solidFill>
              </a:rPr>
              <a:t>unvisited</a:t>
            </a:r>
            <a:r>
              <a:rPr lang="en-US" dirty="0"/>
              <a:t> node</a:t>
            </a:r>
          </a:p>
          <a:p>
            <a:r>
              <a:rPr lang="en-US" dirty="0"/>
              <a:t>Each time you start a new traversal</a:t>
            </a:r>
          </a:p>
          <a:p>
            <a:pPr lvl="1"/>
            <a:r>
              <a:rPr lang="en-US" dirty="0"/>
              <a:t>You find a new connected component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All Graph Connected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Connected Components: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45906" y="5240898"/>
            <a:ext cx="1761719" cy="1184911"/>
            <a:chOff x="2098057" y="2753734"/>
            <a:chExt cx="2537232" cy="174822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7" idx="6"/>
              <a:endCxn id="10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1" idx="1"/>
              <a:endCxn id="17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141991" y="5274705"/>
            <a:ext cx="1060256" cy="1057998"/>
            <a:chOff x="6068479" y="4898025"/>
            <a:chExt cx="1060256" cy="1057998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68479" y="5550016"/>
              <a:ext cx="421637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84194" y="4898025"/>
              <a:ext cx="444541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2" idx="7"/>
              <a:endCxn id="23" idx="3"/>
            </p:cNvCxnSpPr>
            <p:nvPr/>
          </p:nvCxnSpPr>
          <p:spPr bwMode="auto">
            <a:xfrm flipV="1">
              <a:off x="6428369" y="5244574"/>
              <a:ext cx="320927" cy="3649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506781" y="594467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H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718691" y="5311222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998800" y="607106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  <a:stCxn id="30" idx="3"/>
            <a:endCxn id="31" idx="7"/>
          </p:cNvCxnSpPr>
          <p:nvPr/>
        </p:nvCxnSpPr>
        <p:spPr bwMode="auto">
          <a:xfrm flipH="1">
            <a:off x="6358690" y="5657771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587284" y="527470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cxnSpLocks noChangeShapeType="1"/>
            <a:stCxn id="33" idx="6"/>
            <a:endCxn id="30" idx="2"/>
          </p:cNvCxnSpPr>
          <p:nvPr/>
        </p:nvCxnSpPr>
        <p:spPr bwMode="auto">
          <a:xfrm>
            <a:off x="6031824" y="5477709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5" name="Straight Arrow Connector 34"/>
          <p:cNvCxnSpPr>
            <a:cxnSpLocks noChangeShapeType="1"/>
            <a:stCxn id="31" idx="1"/>
            <a:endCxn id="33" idx="4"/>
          </p:cNvCxnSpPr>
          <p:nvPr/>
        </p:nvCxnSpPr>
        <p:spPr bwMode="auto">
          <a:xfrm flipH="1" flipV="1">
            <a:off x="5809554" y="5680711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461486" y="5977957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8077201" y="5181601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9" name="Straight Arrow Connector 38"/>
          <p:cNvCxnSpPr>
            <a:cxnSpLocks noChangeShapeType="1"/>
            <a:stCxn id="37" idx="7"/>
            <a:endCxn id="38" idx="3"/>
          </p:cNvCxnSpPr>
          <p:nvPr/>
        </p:nvCxnSpPr>
        <p:spPr bwMode="auto">
          <a:xfrm flipV="1">
            <a:off x="7821376" y="5528150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521742" y="591139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  <a:stCxn id="30" idx="6"/>
            <a:endCxn id="38" idx="2"/>
          </p:cNvCxnSpPr>
          <p:nvPr/>
        </p:nvCxnSpPr>
        <p:spPr bwMode="auto">
          <a:xfrm flipV="1">
            <a:off x="7163232" y="5384605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  <a:stCxn id="30" idx="5"/>
            <a:endCxn id="37" idx="1"/>
          </p:cNvCxnSpPr>
          <p:nvPr/>
        </p:nvCxnSpPr>
        <p:spPr bwMode="auto">
          <a:xfrm>
            <a:off x="7098130" y="5657770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  <a:stCxn id="31" idx="6"/>
            <a:endCxn id="37" idx="2"/>
          </p:cNvCxnSpPr>
          <p:nvPr/>
        </p:nvCxnSpPr>
        <p:spPr bwMode="auto">
          <a:xfrm flipV="1">
            <a:off x="6420437" y="6180961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0" idx="2"/>
            <a:endCxn id="37" idx="6"/>
          </p:cNvCxnSpPr>
          <p:nvPr/>
        </p:nvCxnSpPr>
        <p:spPr bwMode="auto">
          <a:xfrm flipH="1">
            <a:off x="7883123" y="6114400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9599589" y="519534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5" name="Straight Arrow Connector 64"/>
          <p:cNvCxnSpPr>
            <a:cxnSpLocks noChangeShapeType="1"/>
            <a:stCxn id="64" idx="4"/>
            <a:endCxn id="72" idx="0"/>
          </p:cNvCxnSpPr>
          <p:nvPr/>
        </p:nvCxnSpPr>
        <p:spPr bwMode="auto">
          <a:xfrm>
            <a:off x="9821859" y="5601352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10718109" y="6012208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0756860" y="524073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cxnSpLocks noChangeShapeType="1"/>
            <a:stCxn id="66" idx="0"/>
            <a:endCxn id="67" idx="4"/>
          </p:cNvCxnSpPr>
          <p:nvPr/>
        </p:nvCxnSpPr>
        <p:spPr bwMode="auto">
          <a:xfrm flipV="1">
            <a:off x="10928928" y="5646743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69" name="Straight Arrow Connector 68"/>
          <p:cNvCxnSpPr>
            <a:cxnSpLocks noChangeShapeType="1"/>
            <a:stCxn id="64" idx="6"/>
            <a:endCxn id="67" idx="2"/>
          </p:cNvCxnSpPr>
          <p:nvPr/>
        </p:nvCxnSpPr>
        <p:spPr bwMode="auto">
          <a:xfrm>
            <a:off x="10044129" y="5398349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0" name="Straight Arrow Connector 69"/>
          <p:cNvCxnSpPr>
            <a:cxnSpLocks noChangeShapeType="1"/>
            <a:stCxn id="64" idx="5"/>
            <a:endCxn id="66" idx="1"/>
          </p:cNvCxnSpPr>
          <p:nvPr/>
        </p:nvCxnSpPr>
        <p:spPr bwMode="auto">
          <a:xfrm>
            <a:off x="9979027" y="5541893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1" name="Straight Arrow Connector 70"/>
          <p:cNvCxnSpPr>
            <a:cxnSpLocks noChangeShapeType="1"/>
            <a:stCxn id="72" idx="6"/>
            <a:endCxn id="66" idx="2"/>
          </p:cNvCxnSpPr>
          <p:nvPr/>
        </p:nvCxnSpPr>
        <p:spPr bwMode="auto">
          <a:xfrm flipV="1">
            <a:off x="10044130" y="6215212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9599589" y="601220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747505" y="5252147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O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207152" y="1532595"/>
            <a:ext cx="5619148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visited[] = false;</a:t>
            </a:r>
          </a:p>
          <a:p>
            <a:r>
              <a:rPr lang="en-US" dirty="0"/>
              <a:t>foreach node from graph </a:t>
            </a:r>
            <a:r>
              <a:rPr lang="en-US" dirty="0" smtClean="0"/>
              <a:t>G {</a:t>
            </a:r>
            <a:endParaRPr lang="en-US" dirty="0"/>
          </a:p>
          <a:p>
            <a:r>
              <a:rPr lang="en-US" dirty="0"/>
              <a:t>   if (not visited[node</a:t>
            </a:r>
            <a:r>
              <a:rPr lang="en-US" dirty="0" smtClean="0"/>
              <a:t>]) {</a:t>
            </a:r>
          </a:p>
          <a:p>
            <a:r>
              <a:rPr lang="en-US" dirty="0" smtClean="0"/>
              <a:t>      dfs(node</a:t>
            </a:r>
            <a:r>
              <a:rPr lang="en-US" dirty="0"/>
              <a:t>);</a:t>
            </a:r>
          </a:p>
          <a:p>
            <a:r>
              <a:rPr lang="en-US" dirty="0"/>
              <a:t>      countOfComponents++;</a:t>
            </a:r>
          </a:p>
          <a:p>
            <a:r>
              <a:rPr lang="en-US" dirty="0"/>
              <a:t>   }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997745" y="1532595"/>
            <a:ext cx="5937075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dfs(node) {</a:t>
            </a:r>
            <a:endParaRPr lang="en-US" dirty="0"/>
          </a:p>
          <a:p>
            <a:r>
              <a:rPr lang="en-US" dirty="0"/>
              <a:t>  if (not visited[node</a:t>
            </a:r>
            <a:r>
              <a:rPr lang="en-US" dirty="0" smtClean="0"/>
              <a:t>]) { </a:t>
            </a:r>
            <a:endParaRPr lang="en-US" dirty="0"/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foreach c in node.children</a:t>
            </a:r>
          </a:p>
          <a:p>
            <a:r>
              <a:rPr lang="en-US" dirty="0"/>
              <a:t>      </a:t>
            </a:r>
            <a:r>
              <a:rPr lang="en-US" dirty="0" smtClean="0"/>
              <a:t>dfs(c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Ordering a Graph by Set of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219737"/>
              </p:ext>
            </p:extLst>
          </p:nvPr>
        </p:nvGraphicFramePr>
        <p:xfrm>
          <a:off x="4836000" y="1539000"/>
          <a:ext cx="2700000" cy="20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7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Topological sorting </a:t>
            </a:r>
            <a:r>
              <a:rPr lang="en-US" dirty="0"/>
              <a:t>(ordering) of a directed graph </a:t>
            </a:r>
          </a:p>
          <a:p>
            <a:pPr lvl="1"/>
            <a:r>
              <a:rPr lang="en-US" dirty="0"/>
              <a:t>Linear ordering of its vertices, such that</a:t>
            </a:r>
          </a:p>
          <a:p>
            <a:pPr lvl="1"/>
            <a:r>
              <a:rPr lang="en-US" dirty="0"/>
              <a:t>For every directed edge from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to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</a:t>
            </a:r>
            <a:br>
              <a:rPr lang="en-US" dirty="0"/>
            </a:br>
            <a:r>
              <a:rPr lang="en-US" b="1" i="1" dirty="0">
                <a:solidFill>
                  <a:schemeClr val="bg1"/>
                </a:solidFill>
              </a:rPr>
              <a:t>u</a:t>
            </a:r>
            <a:r>
              <a:rPr lang="en-US" dirty="0"/>
              <a:t> comes before </a:t>
            </a:r>
            <a:r>
              <a:rPr lang="en-US" b="1" i="1" dirty="0">
                <a:solidFill>
                  <a:schemeClr val="bg1"/>
                </a:solidFill>
              </a:rPr>
              <a:t>v</a:t>
            </a:r>
            <a:r>
              <a:rPr lang="en-US" dirty="0"/>
              <a:t> in the ordering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7 → 5 → 3 → 11 → 8 → 2 → 9 → 10</a:t>
            </a:r>
          </a:p>
          <a:p>
            <a:pPr lvl="1"/>
            <a:r>
              <a:rPr lang="en-US" dirty="0"/>
              <a:t>3 → 5 → 7 → 8 → 11 → 2 → 9 → 10</a:t>
            </a:r>
          </a:p>
          <a:p>
            <a:pPr lvl="1"/>
            <a:r>
              <a:rPr lang="en-US" dirty="0"/>
              <a:t>5 → 7 → 3 → 8 → 11 → 10 → 9 →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7620000" y="3581401"/>
            <a:ext cx="3733800" cy="2590799"/>
            <a:chOff x="6276646" y="3702477"/>
            <a:chExt cx="3733800" cy="259079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8562646" y="47379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7470846" y="4857709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V="1">
              <a:off x="7987578" y="4982215"/>
              <a:ext cx="575068" cy="1197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6732527" y="5709703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7197545" y="5274689"/>
              <a:ext cx="348975" cy="50655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8991437" y="3702477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8521410" y="58047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" name="Straight Arrow Connector 14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 flipH="1">
              <a:off x="8986428" y="5383534"/>
              <a:ext cx="559000" cy="4927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rot="10800000" flipV="1">
              <a:off x="9465644" y="49665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3" idx="5"/>
              <a:endCxn id="6" idx="0"/>
            </p:cNvCxnSpPr>
            <p:nvPr/>
          </p:nvCxnSpPr>
          <p:spPr bwMode="auto">
            <a:xfrm flipH="1">
              <a:off x="8835047" y="4119457"/>
              <a:ext cx="232064" cy="6184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6" idx="0"/>
              <a:endCxn id="13" idx="3"/>
            </p:cNvCxnSpPr>
            <p:nvPr/>
          </p:nvCxnSpPr>
          <p:spPr bwMode="auto">
            <a:xfrm flipH="1" flipV="1">
              <a:off x="9432495" y="4119457"/>
              <a:ext cx="305550" cy="8470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38" idx="2"/>
              <a:endCxn id="8" idx="6"/>
            </p:cNvCxnSpPr>
            <p:nvPr/>
          </p:nvCxnSpPr>
          <p:spPr bwMode="auto">
            <a:xfrm>
              <a:off x="6821448" y="4867812"/>
              <a:ext cx="649398" cy="2341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rot="10800000" flipV="1">
              <a:off x="6276646" y="4623551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  <a:stCxn id="43" idx="4"/>
              <a:endCxn id="8" idx="0"/>
            </p:cNvCxnSpPr>
            <p:nvPr/>
          </p:nvCxnSpPr>
          <p:spPr bwMode="auto">
            <a:xfrm>
              <a:off x="7680645" y="4259166"/>
              <a:ext cx="48567" cy="59854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rot="10800000" flipV="1">
              <a:off x="7408244" y="377064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3" idx="2"/>
              <a:endCxn id="13" idx="6"/>
            </p:cNvCxnSpPr>
            <p:nvPr/>
          </p:nvCxnSpPr>
          <p:spPr bwMode="auto">
            <a:xfrm flipV="1">
              <a:off x="7953046" y="3946738"/>
              <a:ext cx="1038391" cy="681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8" idx="3"/>
              <a:endCxn id="14" idx="7"/>
            </p:cNvCxnSpPr>
            <p:nvPr/>
          </p:nvCxnSpPr>
          <p:spPr bwMode="auto">
            <a:xfrm>
              <a:off x="7911904" y="5274689"/>
              <a:ext cx="689290" cy="60160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653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We have a set of learning </a:t>
            </a:r>
            <a:r>
              <a:rPr lang="en-US" sz="3200" b="1" dirty="0">
                <a:solidFill>
                  <a:schemeClr val="bg1"/>
                </a:solidFill>
              </a:rPr>
              <a:t>topics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dependencies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Order the topics in such order that all dependencies are met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Example: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Bits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loops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Ordering: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IDEs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loops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bits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7342372" y="3505202"/>
            <a:ext cx="4225628" cy="2952535"/>
            <a:chOff x="7536523" y="3532424"/>
            <a:chExt cx="4225628" cy="29525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variables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IDEs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cxnSpLocks noChangeShapeType="1"/>
              <a:stCxn id="6" idx="6"/>
              <a:endCxn id="5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conditionals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loops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5" idx="2"/>
              <a:endCxn id="21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6" idx="2"/>
              <a:endCxn id="21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bits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cxnSpLocks noChangeShapeType="1"/>
              <a:stCxn id="21" idx="4"/>
              <a:endCxn id="51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5" idx="4"/>
              <a:endCxn id="51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5" idx="0"/>
              <a:endCxn id="20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8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Undirected graphs cannot be </a:t>
            </a:r>
            <a:r>
              <a:rPr lang="en-US" dirty="0" smtClean="0"/>
              <a:t>sorted</a:t>
            </a:r>
            <a:endParaRPr lang="en-US" dirty="0"/>
          </a:p>
          <a:p>
            <a:pPr lvl="1"/>
            <a:r>
              <a:rPr lang="en-US" dirty="0"/>
              <a:t>Graphs with cycles cannot be </a:t>
            </a:r>
            <a:r>
              <a:rPr lang="en-US" dirty="0" smtClean="0"/>
              <a:t>sorted</a:t>
            </a:r>
            <a:endParaRPr lang="en-US" dirty="0"/>
          </a:p>
          <a:p>
            <a:pPr lvl="1"/>
            <a:r>
              <a:rPr lang="en-US" dirty="0"/>
              <a:t>Sorting is not </a:t>
            </a:r>
            <a:r>
              <a:rPr lang="en-US" dirty="0" smtClean="0"/>
              <a:t>unique</a:t>
            </a:r>
            <a:endParaRPr lang="en-US" dirty="0"/>
          </a:p>
          <a:p>
            <a:pPr lvl="1"/>
            <a:r>
              <a:rPr lang="en-US" dirty="0"/>
              <a:t>Various sorting algorithms exists and they give different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 removal top-sort </a:t>
            </a:r>
            <a:r>
              <a:rPr lang="en-US" b="1" dirty="0" smtClean="0">
                <a:solidFill>
                  <a:schemeClr val="bg1"/>
                </a:solidFill>
              </a:rPr>
              <a:t>algorithm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Create </a:t>
            </a:r>
            <a:r>
              <a:rPr lang="en-US" dirty="0"/>
              <a:t>an empty </a:t>
            </a:r>
            <a:r>
              <a:rPr lang="en-US" dirty="0" smtClean="0"/>
              <a:t>list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Repeat until the graph is empty: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Find </a:t>
            </a:r>
            <a:r>
              <a:rPr lang="en-US" dirty="0"/>
              <a:t>a node without incoming </a:t>
            </a:r>
            <a:r>
              <a:rPr lang="en-US" dirty="0" smtClean="0"/>
              <a:t>edges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Print </a:t>
            </a:r>
            <a:r>
              <a:rPr lang="en-US" dirty="0"/>
              <a:t>this </a:t>
            </a:r>
            <a:r>
              <a:rPr lang="en-US" dirty="0" smtClean="0"/>
              <a:t>node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Remove </a:t>
            </a:r>
            <a:r>
              <a:rPr lang="en-US" dirty="0"/>
              <a:t>the edge from the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Topological Sorting: Source Removal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69375"/>
            <a:ext cx="10949531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L ← empty list that will hold the sorted elements (output)</a:t>
            </a:r>
          </a:p>
          <a:p>
            <a:r>
              <a:rPr lang="en-US" dirty="0"/>
              <a:t>S ← set of all nodes with no incoming edges</a:t>
            </a:r>
          </a:p>
          <a:p>
            <a:r>
              <a:rPr lang="en-US" dirty="0"/>
              <a:t>while S is non-empty do</a:t>
            </a:r>
          </a:p>
          <a:p>
            <a:r>
              <a:rPr lang="en-US" dirty="0"/>
              <a:t>    remove some node n from S</a:t>
            </a:r>
          </a:p>
          <a:p>
            <a:r>
              <a:rPr lang="en-US" dirty="0"/>
              <a:t>    append n to L</a:t>
            </a:r>
          </a:p>
          <a:p>
            <a:r>
              <a:rPr lang="en-US" dirty="0"/>
              <a:t>    for each node m with an edge e: { n </a:t>
            </a:r>
            <a:r>
              <a:rPr lang="en-US" dirty="0" smtClean="0"/>
              <a:t>through </a:t>
            </a:r>
            <a:r>
              <a:rPr lang="en-US" dirty="0"/>
              <a:t>m }</a:t>
            </a:r>
          </a:p>
          <a:p>
            <a:r>
              <a:rPr lang="en-US" dirty="0"/>
              <a:t>        remove edge e from the graph</a:t>
            </a:r>
          </a:p>
          <a:p>
            <a:r>
              <a:rPr lang="en-US" dirty="0"/>
              <a:t>        if m has no other incoming edges then</a:t>
            </a:r>
          </a:p>
          <a:p>
            <a:r>
              <a:rPr lang="en-US" dirty="0"/>
              <a:t>            insert m into S</a:t>
            </a:r>
          </a:p>
          <a:p>
            <a:r>
              <a:rPr lang="en-US" dirty="0"/>
              <a:t>if graph is empty</a:t>
            </a:r>
          </a:p>
          <a:p>
            <a:r>
              <a:rPr lang="en-US" dirty="0"/>
              <a:t>   return L (a topologically sorted order)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return "Error: graph has at least one cycle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Removal Algorithm</a:t>
            </a:r>
          </a:p>
        </p:txBody>
      </p:sp>
    </p:spTree>
    <p:extLst>
      <p:ext uri="{BB962C8B-B14F-4D97-AF65-F5344CB8AC3E}">
        <p14:creationId xmlns:p14="http://schemas.microsoft.com/office/powerpoint/2010/main" val="7983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88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6" name="Oval 5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>
              <a:stCxn id="6" idx="6"/>
              <a:endCxn id="9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312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5" name="Oval 84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Straight Arrow Connector 90"/>
            <p:cNvCxnSpPr>
              <a:stCxn id="85" idx="6"/>
              <a:endCxn id="88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3" name="Straight Arrow Connector 92"/>
            <p:cNvCxnSpPr>
              <a:stCxn id="85" idx="4"/>
              <a:endCxn id="86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#2: Remove Node A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92734" y="1714500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44494" y="1843952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09156" y="3053813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urved Right Arrow 52"/>
          <p:cNvSpPr/>
          <p:nvPr/>
        </p:nvSpPr>
        <p:spPr>
          <a:xfrm>
            <a:off x="2596951" y="1806620"/>
            <a:ext cx="1234658" cy="436732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065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/>
            <a:r>
              <a:rPr lang="en-US" dirty="0"/>
              <a:t>Directed 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</a:p>
          <a:p>
            <a:pPr lvl="2"/>
            <a:r>
              <a:rPr lang="en-US" dirty="0"/>
              <a:t>N, G, A, B, C is a path</a:t>
            </a:r>
          </a:p>
          <a:p>
            <a:pPr lvl="2"/>
            <a:r>
              <a:rPr lang="en-US" dirty="0"/>
              <a:t>A, G, K is not a path</a:t>
            </a:r>
          </a:p>
          <a:p>
            <a:pPr lvl="2"/>
            <a:r>
              <a:rPr lang="en-US" dirty="0"/>
              <a:t>H, G, K, N is not a path</a:t>
            </a:r>
          </a:p>
          <a:p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(5)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6400800" y="3787347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4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#3: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90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0" name="Oval 29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9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#4: Remove Node B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91054" y="1634624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731600" y="1861689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638018" y="2656965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7" name="Curved Right Arrow 52"/>
          <p:cNvSpPr/>
          <p:nvPr/>
        </p:nvSpPr>
        <p:spPr>
          <a:xfrm>
            <a:off x="2596951" y="1752029"/>
            <a:ext cx="3759493" cy="44219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1234657 w 3800436"/>
              <a:gd name="connsiteY9" fmla="*/ 359391 h 4421915"/>
              <a:gd name="connsiteX10" fmla="*/ 0 w 3800436"/>
              <a:gd name="connsiteY10" fmla="*/ 2193595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3759493 w 3800436"/>
              <a:gd name="connsiteY9" fmla="*/ 291152 h 4421915"/>
              <a:gd name="connsiteX10" fmla="*/ 0 w 3800436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1234658 w 3759493"/>
              <a:gd name="connsiteY3" fmla="*/ 54592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90129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531072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9493" h="4421915" stroke="0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lose/>
              </a:path>
              <a:path w="3759493" h="4421915" fill="darkenLess" stroke="0" extrusionOk="0">
                <a:moveTo>
                  <a:pt x="3732197" y="318448"/>
                </a:moveTo>
                <a:cubicBezTo>
                  <a:pt x="3095129" y="318448"/>
                  <a:pt x="67922" y="1310995"/>
                  <a:pt x="19050" y="2345995"/>
                </a:cubicBezTo>
                <a:cubicBezTo>
                  <a:pt x="1058" y="1964968"/>
                  <a:pt x="78189" y="1717775"/>
                  <a:pt x="531072" y="1313499"/>
                </a:cubicBezTo>
                <a:cubicBezTo>
                  <a:pt x="1194542" y="767900"/>
                  <a:pt x="3284729" y="13648"/>
                  <a:pt x="3732198" y="13649"/>
                </a:cubicBezTo>
                <a:cubicBezTo>
                  <a:pt x="3732198" y="115249"/>
                  <a:pt x="3732197" y="216848"/>
                  <a:pt x="3732197" y="318448"/>
                </a:cubicBezTo>
                <a:close/>
              </a:path>
              <a:path w="3759493" h="4421915" fill="none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ubicBezTo>
                  <a:pt x="15457" y="944024"/>
                  <a:pt x="3058851" y="0"/>
                  <a:pt x="3732197" y="0"/>
                </a:cubicBezTo>
                <a:lnTo>
                  <a:pt x="3759493" y="291152"/>
                </a:lnTo>
                <a:cubicBezTo>
                  <a:pt x="3122425" y="291152"/>
                  <a:pt x="48872" y="1158595"/>
                  <a:pt x="0" y="2193595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#5: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991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#6: Remove Node E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9700404" y="1932296"/>
            <a:ext cx="1045378" cy="423990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781621" y="180416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879347" y="2672157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#7: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16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#8: Remove Node D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7325693" y="3540457"/>
            <a:ext cx="3420088" cy="2631743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0" fmla="*/ 1234657 w 4039341"/>
              <a:gd name="connsiteY0" fmla="*/ 304800 h 4367324"/>
              <a:gd name="connsiteX1" fmla="*/ 19050 w 4039341"/>
              <a:gd name="connsiteY1" fmla="*/ 2291404 h 4367324"/>
              <a:gd name="connsiteX2" fmla="*/ 162583 w 4039341"/>
              <a:gd name="connsiteY2" fmla="*/ 1040543 h 4367324"/>
              <a:gd name="connsiteX3" fmla="*/ 1234658 w 4039341"/>
              <a:gd name="connsiteY3" fmla="*/ 1 h 4367324"/>
              <a:gd name="connsiteX4" fmla="*/ 1234657 w 4039341"/>
              <a:gd name="connsiteY4" fmla="*/ 304800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8" fmla="*/ 1234657 w 4039341"/>
              <a:gd name="connsiteY8" fmla="*/ 0 h 4367324"/>
              <a:gd name="connsiteX9" fmla="*/ 4039341 w 4039341"/>
              <a:gd name="connsiteY9" fmla="*/ 212776 h 4367324"/>
              <a:gd name="connsiteX10" fmla="*/ 0 w 4039341"/>
              <a:gd name="connsiteY10" fmla="*/ 2139004 h 4367324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1234658 w 4039342"/>
              <a:gd name="connsiteY3" fmla="*/ 69019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01587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47600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342" h="4436342" stroke="0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lose/>
              </a:path>
              <a:path w="4039342" h="4436342" fill="darkenLess" stroke="0" extrusionOk="0">
                <a:moveTo>
                  <a:pt x="4023222" y="258788"/>
                </a:moveTo>
                <a:cubicBezTo>
                  <a:pt x="3386154" y="258788"/>
                  <a:pt x="67922" y="1325422"/>
                  <a:pt x="19050" y="2360422"/>
                </a:cubicBezTo>
                <a:cubicBezTo>
                  <a:pt x="1058" y="1979395"/>
                  <a:pt x="179845" y="1652657"/>
                  <a:pt x="630031" y="1247600"/>
                </a:cubicBezTo>
                <a:cubicBezTo>
                  <a:pt x="1181621" y="928552"/>
                  <a:pt x="3591873" y="-1"/>
                  <a:pt x="4039342" y="0"/>
                </a:cubicBezTo>
                <a:cubicBezTo>
                  <a:pt x="4039342" y="101600"/>
                  <a:pt x="4023222" y="157188"/>
                  <a:pt x="4023222" y="258788"/>
                </a:cubicBezTo>
                <a:close/>
              </a:path>
              <a:path w="4039342" h="4436342" fill="none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ubicBezTo>
                  <a:pt x="15457" y="958451"/>
                  <a:pt x="3365996" y="0"/>
                  <a:pt x="4039342" y="0"/>
                </a:cubicBezTo>
                <a:cubicBezTo>
                  <a:pt x="4039342" y="93931"/>
                  <a:pt x="4039341" y="187863"/>
                  <a:pt x="4039341" y="281794"/>
                </a:cubicBezTo>
                <a:cubicBezTo>
                  <a:pt x="3402273" y="281794"/>
                  <a:pt x="48872" y="1173022"/>
                  <a:pt x="0" y="2208022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0008" y="346710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80130" y="3899178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32684" y="3858437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655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#9: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112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#10: Remove Node C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73685" y="4299209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567822" y="4426486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>
            <a:off x="2956668" y="4440134"/>
            <a:ext cx="847645" cy="15933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685329"/>
                </a:moveTo>
                <a:cubicBezTo>
                  <a:pt x="597589" y="685329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583729"/>
                  <a:pt x="1234657" y="685329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643050"/>
                </a:lnTo>
                <a:cubicBezTo>
                  <a:pt x="597589" y="643050"/>
                  <a:pt x="48872" y="1104004"/>
                  <a:pt x="0" y="2139004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9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577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#12: Remove Node F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498244" y="4318543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 flipH="1">
            <a:off x="9357815" y="4440134"/>
            <a:ext cx="1108745" cy="159331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0" fmla="*/ 1234657 w 1896418"/>
              <a:gd name="connsiteY0" fmla="*/ 685329 h 4367324"/>
              <a:gd name="connsiteX1" fmla="*/ 19050 w 1896418"/>
              <a:gd name="connsiteY1" fmla="*/ 2291404 h 4367324"/>
              <a:gd name="connsiteX2" fmla="*/ 162583 w 1896418"/>
              <a:gd name="connsiteY2" fmla="*/ 1040543 h 4367324"/>
              <a:gd name="connsiteX3" fmla="*/ 1234658 w 1896418"/>
              <a:gd name="connsiteY3" fmla="*/ 1 h 4367324"/>
              <a:gd name="connsiteX4" fmla="*/ 1234657 w 1896418"/>
              <a:gd name="connsiteY4" fmla="*/ 685329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8" fmla="*/ 1896418 w 1896418"/>
              <a:gd name="connsiteY8" fmla="*/ 37410 h 4367324"/>
              <a:gd name="connsiteX9" fmla="*/ 1234657 w 1896418"/>
              <a:gd name="connsiteY9" fmla="*/ 643050 h 4367324"/>
              <a:gd name="connsiteX10" fmla="*/ 0 w 1896418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234658 w 1920054"/>
              <a:gd name="connsiteY3" fmla="*/ 1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896418 w 1920054"/>
              <a:gd name="connsiteY0" fmla="*/ 722738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896418 w 1920054"/>
              <a:gd name="connsiteY4" fmla="*/ 722738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920054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896419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0" fmla="*/ 1896418 w 1967320"/>
              <a:gd name="connsiteY0" fmla="*/ 685328 h 4329914"/>
              <a:gd name="connsiteX1" fmla="*/ 19050 w 1967320"/>
              <a:gd name="connsiteY1" fmla="*/ 2253994 h 4329914"/>
              <a:gd name="connsiteX2" fmla="*/ 162583 w 1967320"/>
              <a:gd name="connsiteY2" fmla="*/ 1003133 h 4329914"/>
              <a:gd name="connsiteX3" fmla="*/ 1967320 w 1967320"/>
              <a:gd name="connsiteY3" fmla="*/ 0 h 4329914"/>
              <a:gd name="connsiteX4" fmla="*/ 1896418 w 1967320"/>
              <a:gd name="connsiteY4" fmla="*/ 685328 h 432991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8" fmla="*/ 1967320 w 1967320"/>
              <a:gd name="connsiteY8" fmla="*/ 0 h 4329914"/>
              <a:gd name="connsiteX9" fmla="*/ 1896419 w 1967320"/>
              <a:gd name="connsiteY9" fmla="*/ 680460 h 4329914"/>
              <a:gd name="connsiteX10" fmla="*/ 0 w 1967320"/>
              <a:gd name="connsiteY10" fmla="*/ 2101594 h 4329914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896419 w 1967320"/>
              <a:gd name="connsiteY9" fmla="*/ 717867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849148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0052" h="4367321" stroke="0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1986601"/>
                </a:lnTo>
                <a:close/>
              </a:path>
              <a:path w="1920052" h="4367321" fill="darkenLess" stroke="0" extrusionOk="0">
                <a:moveTo>
                  <a:pt x="1896418" y="722735"/>
                </a:moveTo>
                <a:cubicBezTo>
                  <a:pt x="1259350" y="722735"/>
                  <a:pt x="67922" y="1256401"/>
                  <a:pt x="19050" y="2291401"/>
                </a:cubicBezTo>
                <a:cubicBezTo>
                  <a:pt x="1058" y="1910374"/>
                  <a:pt x="98162" y="1488801"/>
                  <a:pt x="304387" y="1152765"/>
                </a:cubicBezTo>
                <a:cubicBezTo>
                  <a:pt x="635652" y="549042"/>
                  <a:pt x="1448949" y="37406"/>
                  <a:pt x="1896418" y="37407"/>
                </a:cubicBezTo>
                <a:lnTo>
                  <a:pt x="1896418" y="722735"/>
                </a:lnTo>
                <a:close/>
              </a:path>
              <a:path w="1920052" h="4367321" fill="none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2098828"/>
                </a:lnTo>
                <a:cubicBezTo>
                  <a:pt x="15457" y="1001657"/>
                  <a:pt x="1175802" y="0"/>
                  <a:pt x="1849148" y="0"/>
                </a:cubicBezTo>
                <a:lnTo>
                  <a:pt x="1920052" y="680458"/>
                </a:lnTo>
                <a:cubicBezTo>
                  <a:pt x="1282984" y="680458"/>
                  <a:pt x="48872" y="1104001"/>
                  <a:pt x="0" y="2139001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8618551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144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</TotalTime>
  <Words>6313</Words>
  <Application>Microsoft Office PowerPoint</Application>
  <PresentationFormat>Widescreen</PresentationFormat>
  <Paragraphs>1649</Paragraphs>
  <Slides>110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8" baseType="lpstr">
      <vt:lpstr>맑은 고딕</vt:lpstr>
      <vt:lpstr>Arial</vt:lpstr>
      <vt:lpstr>Calibri</vt:lpstr>
      <vt:lpstr>Consolas</vt:lpstr>
      <vt:lpstr>Symbol</vt:lpstr>
      <vt:lpstr>Wingdings</vt:lpstr>
      <vt:lpstr>Wingdings 2</vt:lpstr>
      <vt:lpstr>SoftUni</vt:lpstr>
      <vt:lpstr>Graphs and Graph Algorithms</vt:lpstr>
      <vt:lpstr>Table of Contents</vt:lpstr>
      <vt:lpstr>Graphs</vt:lpstr>
      <vt:lpstr>Graph Data Structure</vt:lpstr>
      <vt:lpstr>Graph Definitions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</vt:lpstr>
      <vt:lpstr>Graph Representation: Adjacency List</vt:lpstr>
      <vt:lpstr>Graph Representation: Adjacency Matrix</vt:lpstr>
      <vt:lpstr>Graph Representation: List of Edges</vt:lpstr>
      <vt:lpstr>Numbering Graph Nodes</vt:lpstr>
      <vt:lpstr>Numbering Graph Nodes – How?</vt:lpstr>
      <vt:lpstr>OOP-Based-Graph Representation</vt:lpstr>
      <vt:lpstr>Graphs Traversals</vt:lpstr>
      <vt:lpstr>Graph Traversal Algorithms</vt:lpstr>
      <vt:lpstr>Depth-First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DFS in Action (Step 19)</vt:lpstr>
      <vt:lpstr>DFS in Action (Step 20)</vt:lpstr>
      <vt:lpstr>DFS in Action (Step 21)</vt:lpstr>
      <vt:lpstr>DFS in Action (Step 22)</vt:lpstr>
      <vt:lpstr>DFS in Action (Step 23)</vt:lpstr>
      <vt:lpstr>DFS in Action (Step 24)</vt:lpstr>
      <vt:lpstr>DFS in Action (Step 25)</vt:lpstr>
      <vt:lpstr>DFS in Action (Step 26)</vt:lpstr>
      <vt:lpstr>DFS in Action (Step 27)</vt:lpstr>
      <vt:lpstr>DFS in Action (Step 28)</vt:lpstr>
      <vt:lpstr>Breadth-First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BFS in Action (Step 20)</vt:lpstr>
      <vt:lpstr>BFS in Action (Step 21)</vt:lpstr>
      <vt:lpstr>BFS in Action (Step 22)</vt:lpstr>
      <vt:lpstr>BFS in Action (Step 23)</vt:lpstr>
      <vt:lpstr>BFS in Action (Step 24)</vt:lpstr>
      <vt:lpstr>Iterative DFS and BFS</vt:lpstr>
      <vt:lpstr>Graph Connectivity</vt:lpstr>
      <vt:lpstr>Graph Connectivity</vt:lpstr>
      <vt:lpstr>Finding All Graph Connected Components</vt:lpstr>
      <vt:lpstr>Graph Connected Components: Algorithm</vt:lpstr>
      <vt:lpstr>Topological Sorting</vt:lpstr>
      <vt:lpstr>Topological Sorting</vt:lpstr>
      <vt:lpstr>Topological Sorting – Example</vt:lpstr>
      <vt:lpstr>Topological Sorting – Rules</vt:lpstr>
      <vt:lpstr>Topological Sorting: Source Removal Algorithm</vt:lpstr>
      <vt:lpstr>Source Removal Algorithm</vt:lpstr>
      <vt:lpstr>Step #1: Find a Node with No Incoming Edges</vt:lpstr>
      <vt:lpstr>Step #2: Remove Node A with Its Edges</vt:lpstr>
      <vt:lpstr>Step #3: Find a Node with No Incoming Edges</vt:lpstr>
      <vt:lpstr>Step #4: Remove Node B with Its Edges</vt:lpstr>
      <vt:lpstr>Step #5: Find a Node with No Incoming Edges</vt:lpstr>
      <vt:lpstr>Step #6: Remove Node E with Its Edges</vt:lpstr>
      <vt:lpstr>Step #7: Find a Node with No Incoming Edges</vt:lpstr>
      <vt:lpstr>Step #8: Remove Node D with Its Edges</vt:lpstr>
      <vt:lpstr>Step #9: Find a Node with No Incoming Edges</vt:lpstr>
      <vt:lpstr>Step #10: Remove Node C with Its Edges</vt:lpstr>
      <vt:lpstr>Step #11: Find a Node with No Incoming Edges</vt:lpstr>
      <vt:lpstr>Step #12: Remove Node F with Its Edges</vt:lpstr>
      <vt:lpstr>Result: Topological Sorting</vt:lpstr>
      <vt:lpstr>Topological Sorting: DFS Algorithm</vt:lpstr>
      <vt:lpstr>TopSort: DFS Algorithm + Cycle Detection</vt:lpstr>
      <vt:lpstr>Shortest Path</vt:lpstr>
      <vt:lpstr>Shortest Path in Unweighted Graph</vt:lpstr>
      <vt:lpstr>BFS Shortest Path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Martin Paunov</cp:lastModifiedBy>
  <cp:revision>150</cp:revision>
  <dcterms:created xsi:type="dcterms:W3CDTF">2018-05-23T13:08:44Z</dcterms:created>
  <dcterms:modified xsi:type="dcterms:W3CDTF">2020-06-08T00:19:30Z</dcterms:modified>
  <cp:category>computer programming;programming;software development;software engineering</cp:category>
</cp:coreProperties>
</file>