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401" r:id="rId50"/>
    <p:sldId id="405" r:id="rId51"/>
    <p:sldId id="49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9E4943-049C-4EE7-8746-45E780FAA709}">
          <p14:sldIdLst>
            <p14:sldId id="256"/>
            <p14:sldId id="257"/>
            <p14:sldId id="258"/>
          </p14:sldIdLst>
        </p14:section>
        <p14:section name="Streams" id="{8FEB514F-AEC4-4A05-8B19-F2A3CF46318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Basic Stream Types in Java" id="{D7C1B47F-18D7-4B89-9727-66B11E9FFEA3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Files and Paths" id="{3C6876DF-3C17-4332-BD0C-7C998C7977A0}">
          <p14:sldIdLst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File Class in Java" id="{CAB78B52-4E5D-43AA-8394-18FA764F4185}">
          <p14:sldIdLst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Serialization" id="{891B3322-53CB-43D4-81B6-B442E38EEF0C}">
          <p14:sldIdLst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Conclusion" id="{70F6FF3B-CA32-4F30-87C6-7CD662146351}">
          <p14:sldIdLst>
            <p14:sldId id="303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C5802F6-C8C9-41CB-8B18-27D7670A2C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63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E95FE8-BBE3-45A3-8D49-19C8D7E2A7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9014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8401A6-6C03-468D-9C0B-D39B3174B4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8155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8224BDA-7D9E-4AF6-926E-29713C757E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11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493/Streams-Files-And-Directories-La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493/Streams-Files-And-Directories-Lab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Using Streams, Files, Serialization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Streams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754831"/>
            <a:ext cx="2950749" cy="705377"/>
          </a:xfrm>
        </p:spPr>
        <p:txBody>
          <a:bodyPr/>
          <a:lstStyle/>
          <a:p>
            <a:r>
              <a:rPr lang="en-US" dirty="0"/>
              <a:t>Software University</a:t>
            </a:r>
          </a:p>
          <a:p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195143"/>
            <a:ext cx="2950749" cy="642026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  <a:p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971451"/>
            <a:ext cx="2950749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83596"/>
            <a:ext cx="2950749" cy="832014"/>
          </a:xfrm>
        </p:spPr>
        <p:txBody>
          <a:bodyPr/>
          <a:lstStyle/>
          <a:p>
            <a:r>
              <a:rPr lang="en-US" sz="2300" dirty="0"/>
              <a:t>Technical Trainers</a:t>
            </a:r>
          </a:p>
          <a:p>
            <a:endParaRPr lang="bg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9FCC80-8A45-4D95-B836-47DE6A04C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5" y="1616301"/>
            <a:ext cx="2362199" cy="3191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FDECFD-6A13-406D-B03E-9827A8AD7A6E}"/>
              </a:ext>
            </a:extLst>
          </p:cNvPr>
          <p:cNvSpPr txBox="1"/>
          <p:nvPr/>
        </p:nvSpPr>
        <p:spPr>
          <a:xfrm rot="20368003">
            <a:off x="7619846" y="2194375"/>
            <a:ext cx="1307474" cy="6704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7419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8E83DEE-D433-4209-BF8D-AB118F4F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Read File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1732BD-F364-448E-9ABB-65D899C5619F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file</a:t>
            </a:r>
          </a:p>
          <a:p>
            <a:r>
              <a:rPr lang="en-US" dirty="0"/>
              <a:t>Read and print all of its </a:t>
            </a:r>
            <a:r>
              <a:rPr lang="en-US"/>
              <a:t>contents </a:t>
            </a:r>
            <a:r>
              <a:rPr lang="en-US" b="1">
                <a:solidFill>
                  <a:schemeClr val="bg1"/>
                </a:solidFill>
              </a:rPr>
              <a:t>as a sequence of bytes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CA71508-7A75-4413-8FBA-30F8CE6252AD}"/>
              </a:ext>
            </a:extLst>
          </p:cNvPr>
          <p:cNvSpPr txBox="1">
            <a:spLocks/>
          </p:cNvSpPr>
          <p:nvPr/>
        </p:nvSpPr>
        <p:spPr>
          <a:xfrm>
            <a:off x="415125" y="4039386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Two households, both alike in dignity,</a:t>
            </a:r>
            <a:br>
              <a:rPr lang="en-US" sz="2800" dirty="0">
                <a:solidFill>
                  <a:schemeClr val="tx1"/>
                </a:solidFill>
                <a:effectLst/>
              </a:rPr>
            </a:br>
            <a:r>
              <a:rPr lang="en-US" sz="2800" dirty="0">
                <a:solidFill>
                  <a:schemeClr val="tx1"/>
                </a:solidFill>
                <a:effectLst/>
              </a:rPr>
              <a:t>In fair Verona, where we lay our scene,</a:t>
            </a:r>
            <a:endParaRPr lang="bg-BG" sz="2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1F6601-8BA3-4206-A55A-9C69F60548C2}"/>
              </a:ext>
            </a:extLst>
          </p:cNvPr>
          <p:cNvSpPr/>
          <p:nvPr/>
        </p:nvSpPr>
        <p:spPr>
          <a:xfrm>
            <a:off x="5638800" y="4648200"/>
            <a:ext cx="685800" cy="609600"/>
          </a:xfrm>
          <a:prstGeom prst="rightArrow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C02BE7D-4931-4FC0-9D70-F5F3A281FC76}"/>
              </a:ext>
            </a:extLst>
          </p:cNvPr>
          <p:cNvSpPr txBox="1">
            <a:spLocks/>
          </p:cNvSpPr>
          <p:nvPr/>
        </p:nvSpPr>
        <p:spPr>
          <a:xfrm>
            <a:off x="6535788" y="4038600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1010100 1110111 1101111 100000 1101000 1101111 1110101 1110011 1100101 1101000…</a:t>
            </a:r>
            <a:endParaRPr lang="bg-BG" sz="2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2ABE4-E517-4400-863C-748590F97AE2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147473A-E40D-4AD3-9D6C-10C58AE5A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211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658FE3-E5F6-49C4-85D8-1C3197BB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Read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961EDC-6AD0-40F4-B180-4E45EEF9C965}"/>
              </a:ext>
            </a:extLst>
          </p:cNvPr>
          <p:cNvSpPr txBox="1">
            <a:spLocks/>
          </p:cNvSpPr>
          <p:nvPr/>
        </p:nvSpPr>
        <p:spPr>
          <a:xfrm>
            <a:off x="1676400" y="1377772"/>
            <a:ext cx="88392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String path = </a:t>
            </a:r>
            <a:r>
              <a:rPr lang="en-GB" sz="2400" dirty="0">
                <a:solidFill>
                  <a:schemeClr val="bg1"/>
                </a:solidFill>
                <a:effectLst/>
              </a:rPr>
              <a:t>"D:\\input.txt"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try</a:t>
            </a:r>
            <a:r>
              <a:rPr lang="en-GB" sz="2400" dirty="0">
                <a:solidFill>
                  <a:schemeClr val="tx1"/>
                </a:solidFill>
                <a:effectLst/>
              </a:rPr>
              <a:t> (InputStream in = new FileInputStream(path))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int oneByte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</a:t>
            </a:r>
            <a:r>
              <a:rPr lang="en-GB" sz="24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while (oneByte </a:t>
            </a:r>
            <a:r>
              <a:rPr lang="en-GB" sz="2400" dirty="0">
                <a:solidFill>
                  <a:schemeClr val="bg1"/>
                </a:solidFill>
                <a:effectLst/>
              </a:rPr>
              <a:t>&gt;=</a:t>
            </a:r>
            <a:r>
              <a:rPr lang="en-GB" sz="2400" dirty="0">
                <a:solidFill>
                  <a:schemeClr val="tx1"/>
                </a:solidFill>
                <a:effectLst/>
              </a:rPr>
              <a:t> 0)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System.out.printf</a:t>
            </a:r>
            <a:r>
              <a:rPr lang="en-GB" sz="2400" dirty="0">
                <a:solidFill>
                  <a:schemeClr val="tx1"/>
                </a:solidFill>
                <a:effectLst/>
              </a:rPr>
              <a:t>("%s ", 	Integer.toBinaryString(oneByte));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oneByte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</a:t>
            </a:r>
            <a:r>
              <a:rPr lang="en-GB" sz="24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4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e.printStackTrace();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8AAF46-5009-499D-AD65-FFB48B5F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6" y="4541092"/>
            <a:ext cx="1876424" cy="187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3CFBE6B-BCF2-4E41-BF0D-554E1A231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84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D5BF06AE-020F-44D9-815E-EF1DCD49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to File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B2EEAD-217A-48BA-9F12-D774FC772581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a file and write all its content while </a:t>
            </a:r>
            <a:r>
              <a:rPr lang="en-US" b="1" dirty="0">
                <a:solidFill>
                  <a:schemeClr val="bg1"/>
                </a:solidFill>
              </a:rPr>
              <a:t>skipping any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    punctuation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(skip '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en-US" dirty="0"/>
              <a:t>', '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dirty="0"/>
              <a:t>', '</a:t>
            </a:r>
            <a:r>
              <a:rPr lang="en-US" b="1" dirty="0">
                <a:latin typeface="Consolas" panose="020B0609020204030204" pitchFamily="49" charset="0"/>
              </a:rPr>
              <a:t>!</a:t>
            </a:r>
            <a:r>
              <a:rPr lang="en-US" dirty="0"/>
              <a:t>', '</a:t>
            </a:r>
            <a:r>
              <a:rPr lang="en-US" b="1" dirty="0">
                <a:latin typeface="Consolas" panose="020B0609020204030204" pitchFamily="49" charset="0"/>
              </a:rPr>
              <a:t>?</a:t>
            </a:r>
            <a:r>
              <a:rPr lang="en-US" dirty="0"/>
              <a:t>') 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 </a:t>
            </a:r>
            <a:r>
              <a:rPr lang="en-GB" dirty="0"/>
              <a:t>of the program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3EA580-FDE7-4F8D-952E-4C791A4CF97A}"/>
              </a:ext>
            </a:extLst>
          </p:cNvPr>
          <p:cNvGrpSpPr/>
          <p:nvPr/>
        </p:nvGrpSpPr>
        <p:grpSpPr>
          <a:xfrm>
            <a:off x="609601" y="3739821"/>
            <a:ext cx="10623601" cy="1941658"/>
            <a:chOff x="433595" y="4470398"/>
            <a:chExt cx="11096617" cy="194165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26DBCA17-A961-40A4-BC64-8AE56721012F}"/>
                </a:ext>
              </a:extLst>
            </p:cNvPr>
            <p:cNvSpPr/>
            <p:nvPr/>
          </p:nvSpPr>
          <p:spPr>
            <a:xfrm>
              <a:off x="5686720" y="5116656"/>
              <a:ext cx="685800" cy="609600"/>
            </a:xfrm>
            <a:prstGeom prst="rightArrow">
              <a:avLst/>
            </a:prstGeom>
            <a:solidFill>
              <a:srgbClr val="2344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0F287E0B-3E7F-4DC5-AB0F-24ECA8FB956D}"/>
                </a:ext>
              </a:extLst>
            </p:cNvPr>
            <p:cNvSpPr txBox="1">
              <a:spLocks/>
            </p:cNvSpPr>
            <p:nvPr/>
          </p:nvSpPr>
          <p:spPr>
            <a:xfrm>
              <a:off x="433595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Two households, both alike in dignity.</a:t>
              </a:r>
            </a:p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In fair Verona, where we lay our scene.</a:t>
              </a:r>
              <a:endParaRPr lang="bg-BG" sz="2800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3E833DB3-AB1E-4C3E-8A44-E8084051D66E}"/>
                </a:ext>
              </a:extLst>
            </p:cNvPr>
            <p:cNvSpPr txBox="1">
              <a:spLocks/>
            </p:cNvSpPr>
            <p:nvPr/>
          </p:nvSpPr>
          <p:spPr>
            <a:xfrm>
              <a:off x="6641834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Two households both alike in dignity</a:t>
              </a:r>
            </a:p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In fair Verona where we lay our scene</a:t>
              </a:r>
              <a:endParaRPr lang="bg-BG" sz="2800" dirty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56B3CB-5B3F-4150-B061-148765BAAFF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5D1E45D-E555-4823-A616-EDDC3C9CF0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4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0EA8D57C-BFC6-4557-AF47-E028268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File (1)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8B0D41B-2B74-4CF7-9D46-E5C8016EEB5C}"/>
              </a:ext>
            </a:extLst>
          </p:cNvPr>
          <p:cNvSpPr txBox="1">
            <a:spLocks/>
          </p:cNvSpPr>
          <p:nvPr/>
        </p:nvSpPr>
        <p:spPr>
          <a:xfrm>
            <a:off x="614899" y="1596086"/>
            <a:ext cx="9718317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String inputPath = </a:t>
            </a:r>
            <a:r>
              <a:rPr lang="en-GB" sz="2800" dirty="0">
                <a:solidFill>
                  <a:schemeClr val="bg1"/>
                </a:solidFill>
                <a:effectLst/>
              </a:rPr>
              <a:t>"D:\\input.txt"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String outputPath = </a:t>
            </a:r>
            <a:r>
              <a:rPr lang="en-GB" sz="2800" dirty="0">
                <a:solidFill>
                  <a:schemeClr val="bg1"/>
                </a:solidFill>
                <a:effectLst/>
              </a:rPr>
              <a:t>"D:\\output.txt"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List&lt;Character&gt; symbols = new ArrayList&lt;&gt;();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Collections.addAll(symbols, '.', ',', '!', '?');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 continues…</a:t>
            </a:r>
          </a:p>
        </p:txBody>
      </p:sp>
      <p:pic>
        <p:nvPicPr>
          <p:cNvPr id="2050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0A9071F-1325-4C19-8E97-150413CAD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118" y="5026051"/>
            <a:ext cx="1265876" cy="126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565958-4196-4467-AF30-798E65DF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426" y="4940517"/>
            <a:ext cx="1764502" cy="1352993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0424471F-0990-4376-B619-5C5E10A0503C}"/>
              </a:ext>
            </a:extLst>
          </p:cNvPr>
          <p:cNvSpPr/>
          <p:nvPr/>
        </p:nvSpPr>
        <p:spPr bwMode="auto">
          <a:xfrm>
            <a:off x="8964720" y="5500002"/>
            <a:ext cx="648438" cy="399039"/>
          </a:xfrm>
          <a:prstGeom prst="rightArrow">
            <a:avLst/>
          </a:prstGeom>
          <a:solidFill>
            <a:srgbClr val="234465"/>
          </a:solidFill>
          <a:ln w="1905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8A2A8-DD03-4F73-AFF1-F7F883C26B9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861E15-A055-417D-BCF2-9CA462AF7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48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E19E7E0-71F9-4990-A5E6-FF5759E7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File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B337FF-8474-4E80-846D-32B8B8BA1330}"/>
              </a:ext>
            </a:extLst>
          </p:cNvPr>
          <p:cNvSpPr txBox="1">
            <a:spLocks/>
          </p:cNvSpPr>
          <p:nvPr/>
        </p:nvSpPr>
        <p:spPr>
          <a:xfrm>
            <a:off x="616272" y="1606621"/>
            <a:ext cx="10121255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234465"/>
                </a:solidFill>
                <a:effectLst/>
              </a:rPr>
              <a:t>try (InputStream in = new FileInputStream(inputPath);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OutputStream</a:t>
            </a:r>
            <a:r>
              <a:rPr lang="en-GB" sz="2400" dirty="0">
                <a:solidFill>
                  <a:srgbClr val="234465"/>
                </a:solidFill>
                <a:effectLst/>
              </a:rPr>
              <a:t> out =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FileOutputStream</a:t>
            </a:r>
            <a:r>
              <a:rPr lang="en-GB" sz="2400" dirty="0">
                <a:solidFill>
                  <a:srgbClr val="234465"/>
                </a:solidFill>
                <a:effectLst/>
              </a:rPr>
              <a:t>(outputPath))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int oneByte = 0;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while ((oneByte = in.read()) &gt;= 0)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if (!symbols.contains((char)oneByte))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  out</a:t>
            </a:r>
            <a:r>
              <a:rPr lang="en-GB" sz="2400" dirty="0">
                <a:solidFill>
                  <a:schemeClr val="bg1"/>
                </a:solidFill>
                <a:effectLst/>
              </a:rPr>
              <a:t>.write</a:t>
            </a:r>
            <a:r>
              <a:rPr lang="en-GB" sz="2400" dirty="0">
                <a:solidFill>
                  <a:srgbClr val="234465"/>
                </a:solidFill>
                <a:effectLst/>
              </a:rPr>
              <a:t>(oneByte);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}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}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40525-AE1E-4290-808C-04B2C0FA124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EB986F-B11D-4586-8AF4-0718C3769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190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CF8ACD0-B650-42CE-86B4-5D3C112160FB}"/>
              </a:ext>
            </a:extLst>
          </p:cNvPr>
          <p:cNvSpPr txBox="1">
            <a:spLocks noChangeArrowheads="1"/>
          </p:cNvSpPr>
          <p:nvPr/>
        </p:nvSpPr>
        <p:spPr>
          <a:xfrm>
            <a:off x="1626764" y="4832518"/>
            <a:ext cx="8938472" cy="941082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defRPr/>
            </a:pPr>
            <a:r>
              <a:rPr lang="en-GB" altLang="en-US" dirty="0"/>
              <a:t>Basic Stream Types in Java</a:t>
            </a:r>
            <a:endParaRPr lang="bg-BG" alt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DC452F9-0ABF-48B1-9A3A-A5BA2B8EC227}"/>
              </a:ext>
            </a:extLst>
          </p:cNvPr>
          <p:cNvSpPr txBox="1">
            <a:spLocks/>
          </p:cNvSpPr>
          <p:nvPr/>
        </p:nvSpPr>
        <p:spPr>
          <a:xfrm>
            <a:off x="1626764" y="5754968"/>
            <a:ext cx="8938472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Byte</a:t>
            </a:r>
            <a:r>
              <a:rPr lang="bg-BG" dirty="0"/>
              <a:t> </a:t>
            </a:r>
            <a:r>
              <a:rPr lang="en-US" dirty="0"/>
              <a:t>and Character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F0D1B-C19A-4109-82CB-69B518CC4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295400"/>
            <a:ext cx="4724400" cy="25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8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829F974-4767-436C-A8C5-27FF24A5CC57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Byte streams are the </a:t>
            </a:r>
            <a:r>
              <a:rPr lang="en-US" b="1" dirty="0">
                <a:solidFill>
                  <a:schemeClr val="bg1"/>
                </a:solidFill>
              </a:rPr>
              <a:t>lowest level streams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Byte streams can read or write </a:t>
            </a:r>
            <a:r>
              <a:rPr lang="en-US" b="1" dirty="0">
                <a:solidFill>
                  <a:schemeClr val="bg1"/>
                </a:solidFill>
              </a:rPr>
              <a:t>one byte at a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byte streams </a:t>
            </a:r>
            <a:r>
              <a:rPr lang="en-US" b="1" dirty="0">
                <a:solidFill>
                  <a:schemeClr val="bg1"/>
                </a:solidFill>
              </a:rPr>
              <a:t>descend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InputStream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OutputStream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CF3CCC5-3CF1-4387-A09E-A2DE4F757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Byte Stream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5E4C64D-41CD-4E3E-99F7-2B5E217360CF}"/>
              </a:ext>
            </a:extLst>
          </p:cNvPr>
          <p:cNvSpPr txBox="1">
            <a:spLocks/>
          </p:cNvSpPr>
          <p:nvPr/>
        </p:nvSpPr>
        <p:spPr>
          <a:xfrm>
            <a:off x="538034" y="3423373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solidFill>
                  <a:schemeClr val="tx1"/>
                </a:solidFill>
                <a:effectLst/>
              </a:rPr>
              <a:t>InputStream</a:t>
            </a:r>
            <a:endParaRPr lang="bg-BG" sz="36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CA50CAC-34BD-4D8C-990C-9FBD2FD27ED8}"/>
              </a:ext>
            </a:extLst>
          </p:cNvPr>
          <p:cNvSpPr txBox="1">
            <a:spLocks/>
          </p:cNvSpPr>
          <p:nvPr/>
        </p:nvSpPr>
        <p:spPr>
          <a:xfrm>
            <a:off x="538034" y="5095294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solidFill>
                  <a:schemeClr val="tx1"/>
                </a:solidFill>
                <a:effectLst/>
              </a:rPr>
              <a:t>OutputStream</a:t>
            </a:r>
            <a:endParaRPr lang="bg-BG" sz="3600" b="0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BD0043A8-7F34-4350-AAE6-D6816E2FD957}"/>
              </a:ext>
            </a:extLst>
          </p:cNvPr>
          <p:cNvGraphicFramePr>
            <a:graphicFrameLocks/>
          </p:cNvGraphicFramePr>
          <p:nvPr/>
        </p:nvGraphicFramePr>
        <p:xfrm>
          <a:off x="4298248" y="3558971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100101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111111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9C5A9227-24BB-45D0-B0CB-C1228B28C479}"/>
              </a:ext>
            </a:extLst>
          </p:cNvPr>
          <p:cNvGraphicFramePr>
            <a:graphicFrameLocks/>
          </p:cNvGraphicFramePr>
          <p:nvPr/>
        </p:nvGraphicFramePr>
        <p:xfrm>
          <a:off x="4298248" y="5232934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0C955F3A-336A-4834-B163-BF1F7009205B}"/>
              </a:ext>
            </a:extLst>
          </p:cNvPr>
          <p:cNvSpPr txBox="1">
            <a:spLocks noChangeArrowheads="1"/>
          </p:cNvSpPr>
          <p:nvPr/>
        </p:nvSpPr>
        <p:spPr>
          <a:xfrm>
            <a:off x="4753647" y="5249864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100101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DAF47DF-6574-434A-A2DE-F1B5F0ABA8C9}"/>
              </a:ext>
            </a:extLst>
          </p:cNvPr>
          <p:cNvSpPr txBox="1">
            <a:spLocks noChangeArrowheads="1"/>
          </p:cNvSpPr>
          <p:nvPr/>
        </p:nvSpPr>
        <p:spPr>
          <a:xfrm>
            <a:off x="6557834" y="5248157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111111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21F2782-B041-470F-AA94-ECEDD2692510}"/>
              </a:ext>
            </a:extLst>
          </p:cNvPr>
          <p:cNvSpPr txBox="1">
            <a:spLocks noChangeArrowheads="1"/>
          </p:cNvSpPr>
          <p:nvPr/>
        </p:nvSpPr>
        <p:spPr>
          <a:xfrm>
            <a:off x="8310434" y="5247693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100011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9C6F70F-5B40-42D7-886A-6A220E2BF3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28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D98E5D-3647-4729-96D4-0A7345381003}"/>
              </a:ext>
            </a:extLst>
          </p:cNvPr>
          <p:cNvSpPr txBox="1">
            <a:spLocks/>
          </p:cNvSpPr>
          <p:nvPr/>
        </p:nvSpPr>
        <p:spPr>
          <a:xfrm>
            <a:off x="190404" y="1151122"/>
            <a:ext cx="11804831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 a file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its contents </a:t>
            </a:r>
            <a:r>
              <a:rPr lang="en-US" b="1" dirty="0">
                <a:solidFill>
                  <a:schemeClr val="bg1"/>
                </a:solidFill>
              </a:rPr>
              <a:t>to another text file</a:t>
            </a:r>
          </a:p>
          <a:p>
            <a:r>
              <a:rPr lang="en-US" dirty="0"/>
              <a:t>Write characters </a:t>
            </a:r>
            <a:r>
              <a:rPr lang="en-US" b="1" dirty="0">
                <a:solidFill>
                  <a:schemeClr val="bg1"/>
                </a:solidFill>
              </a:rPr>
              <a:t>as bytes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decimal</a:t>
            </a:r>
          </a:p>
          <a:p>
            <a:r>
              <a:rPr lang="en-US" dirty="0"/>
              <a:t>Write </a:t>
            </a:r>
            <a:r>
              <a:rPr lang="en-US" b="1" dirty="0">
                <a:solidFill>
                  <a:schemeClr val="bg1"/>
                </a:solidFill>
              </a:rPr>
              <a:t>every space or new line as it is</a:t>
            </a:r>
            <a:r>
              <a:rPr lang="en-US" dirty="0"/>
              <a:t>, e.g. as a </a:t>
            </a:r>
            <a:br>
              <a:rPr lang="bg-BG" dirty="0"/>
            </a:br>
            <a:r>
              <a:rPr lang="en-US" dirty="0"/>
              <a:t>space or new line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73D7CD7-46D1-415E-9FD2-5E20BD13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Copy Bytes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141D71-CF45-488F-827D-709DFF806124}"/>
              </a:ext>
            </a:extLst>
          </p:cNvPr>
          <p:cNvGrpSpPr/>
          <p:nvPr/>
        </p:nvGrpSpPr>
        <p:grpSpPr>
          <a:xfrm>
            <a:off x="914400" y="3321404"/>
            <a:ext cx="10242600" cy="2469797"/>
            <a:chOff x="912812" y="3473803"/>
            <a:chExt cx="10242600" cy="24697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9A9641-3803-47F8-A43A-75BDE2BBDE8F}"/>
                </a:ext>
              </a:extLst>
            </p:cNvPr>
            <p:cNvGrpSpPr/>
            <p:nvPr/>
          </p:nvGrpSpPr>
          <p:grpSpPr>
            <a:xfrm>
              <a:off x="912812" y="4001942"/>
              <a:ext cx="10242600" cy="1941658"/>
              <a:chOff x="912812" y="3275950"/>
              <a:chExt cx="10242600" cy="1941658"/>
            </a:xfrm>
          </p:grpSpPr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0EB2CF39-B008-4B6B-B7C1-82324A4FD0E4}"/>
                  </a:ext>
                </a:extLst>
              </p:cNvPr>
              <p:cNvSpPr/>
              <p:nvPr/>
            </p:nvSpPr>
            <p:spPr>
              <a:xfrm>
                <a:off x="5713412" y="3961750"/>
                <a:ext cx="685800" cy="6096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49AAFBA0-4558-4ACD-A54D-E5CB237F88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28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Two households, both alike in dignity.</a:t>
                </a:r>
              </a:p>
              <a:p>
                <a:pPr fontAlgn="t"/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In fair Verona, where we lay our scene.</a:t>
                </a:r>
                <a:endParaRPr lang="bg-BG" sz="2800" b="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82F881C8-1CFF-4664-B6D2-B1C433CCB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54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bg-BG" sz="2800" dirty="0">
                    <a:solidFill>
                      <a:schemeClr val="tx1"/>
                    </a:solidFill>
                    <a:effectLst/>
                  </a:rPr>
                  <a:t>84119111 10411111711510110411</a:t>
                </a:r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…</a:t>
                </a:r>
              </a:p>
              <a:p>
                <a:pPr fontAlgn="t"/>
                <a:r>
                  <a:rPr lang="bg-BG" sz="2800" dirty="0">
                    <a:solidFill>
                      <a:schemeClr val="tx1"/>
                    </a:solidFill>
                    <a:effectLst/>
                  </a:rPr>
                  <a:t>73110 10297105114 861011141111109744 1</a:t>
                </a:r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…</a:t>
                </a:r>
                <a:endParaRPr lang="bg-BG" sz="280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310F0F6E-0274-4CAA-84CF-A5F1EEC12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8151" y="3473803"/>
              <a:ext cx="609600" cy="416072"/>
            </a:xfrm>
            <a:prstGeom prst="wedgeRoundRectCallout">
              <a:avLst>
                <a:gd name="adj1" fmla="val 62959"/>
                <a:gd name="adj2" fmla="val 94124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EB7C2186-EA5C-46A9-9312-E1748695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985" y="3473803"/>
              <a:ext cx="609600" cy="416072"/>
            </a:xfrm>
            <a:prstGeom prst="wedgeRoundRectCallout">
              <a:avLst>
                <a:gd name="adj1" fmla="val 32154"/>
                <a:gd name="adj2" fmla="val 96650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utoShape 6">
              <a:extLst>
                <a:ext uri="{FF2B5EF4-FFF2-40B4-BE49-F238E27FC236}">
                  <a16:creationId xmlns:a16="http://schemas.microsoft.com/office/drawing/2014/main" id="{F954FC70-2378-4AE7-98A5-BAD17D2E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819" y="3473803"/>
              <a:ext cx="718966" cy="416072"/>
            </a:xfrm>
            <a:prstGeom prst="wedgeRoundRectCallout">
              <a:avLst>
                <a:gd name="adj1" fmla="val 3245"/>
                <a:gd name="adj2" fmla="val 96650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809311B-28A7-412C-A181-D10375F4BE06}"/>
                </a:ext>
              </a:extLst>
            </p:cNvPr>
            <p:cNvSpPr/>
            <p:nvPr/>
          </p:nvSpPr>
          <p:spPr>
            <a:xfrm>
              <a:off x="6610455" y="4114010"/>
              <a:ext cx="375130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D3CC816-2091-482E-858D-9EB2F9540612}"/>
                </a:ext>
              </a:extLst>
            </p:cNvPr>
            <p:cNvSpPr/>
            <p:nvPr/>
          </p:nvSpPr>
          <p:spPr>
            <a:xfrm>
              <a:off x="6998031" y="4114010"/>
              <a:ext cx="597154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79D9DD3-190A-4BFB-B661-5EC934F0AF2B}"/>
                </a:ext>
              </a:extLst>
            </p:cNvPr>
            <p:cNvSpPr/>
            <p:nvPr/>
          </p:nvSpPr>
          <p:spPr>
            <a:xfrm>
              <a:off x="7595185" y="4114010"/>
              <a:ext cx="597154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2E93591-0F1F-4F4F-99A2-6EDB55ADFC1A}"/>
                </a:ext>
              </a:extLst>
            </p:cNvPr>
            <p:cNvSpPr/>
            <p:nvPr/>
          </p:nvSpPr>
          <p:spPr>
            <a:xfrm>
              <a:off x="8204785" y="4114010"/>
              <a:ext cx="187565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F5C13B21-AE4C-4D13-BD52-7303741FE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5853" y="3478396"/>
              <a:ext cx="1194331" cy="411479"/>
            </a:xfrm>
            <a:prstGeom prst="wedgeRoundRectCallout">
              <a:avLst>
                <a:gd name="adj1" fmla="val -46036"/>
                <a:gd name="adj2" fmla="val 94096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space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61FAD8C-801A-4C6A-B038-5FD15BB1E6D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AB212EB-F0E0-423E-9786-5E2F299F11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180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23A1150-0955-4E94-9D45-A0DFD6E8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32" y="25400"/>
            <a:ext cx="9577597" cy="1110780"/>
          </a:xfrm>
        </p:spPr>
        <p:txBody>
          <a:bodyPr/>
          <a:lstStyle/>
          <a:p>
            <a:r>
              <a:rPr lang="en-US" dirty="0"/>
              <a:t>Solution: Copy Bytes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B28C0C-A85A-4084-BA22-ABBB1700D50C}"/>
              </a:ext>
            </a:extLst>
          </p:cNvPr>
          <p:cNvSpPr txBox="1">
            <a:spLocks/>
          </p:cNvSpPr>
          <p:nvPr/>
        </p:nvSpPr>
        <p:spPr>
          <a:xfrm>
            <a:off x="619126" y="1304926"/>
            <a:ext cx="10121255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 TODO: Open input and output streams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int oneByte = 0;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while ((oneByte = in</a:t>
            </a:r>
            <a:r>
              <a:rPr lang="en-GB" sz="28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2800" dirty="0">
                <a:solidFill>
                  <a:schemeClr val="tx1"/>
                </a:solidFill>
                <a:effectLst/>
              </a:rPr>
              <a:t>) &gt;= 0)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if (oneByte == 10 || oneByte == 32)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out</a:t>
            </a:r>
            <a:r>
              <a:rPr lang="en-GB" sz="2800" dirty="0">
                <a:solidFill>
                  <a:schemeClr val="bg1"/>
                </a:solidFill>
                <a:effectLst/>
              </a:rPr>
              <a:t>.write(oneByte)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 else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String digits = String.valueOf(oneByte);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for (int i = 0; i &lt; digits.length(); i++)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 out</a:t>
            </a:r>
            <a:r>
              <a:rPr lang="en-GB" sz="2800" dirty="0">
                <a:solidFill>
                  <a:schemeClr val="bg1"/>
                </a:solidFill>
                <a:effectLst/>
              </a:rPr>
              <a:t>.write(digits.charAt(i))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i="1" dirty="0">
                <a:solidFill>
                  <a:schemeClr val="accent2"/>
                </a:solidFill>
                <a:effectLst/>
              </a:rPr>
              <a:t>// TODO: handle exceptions</a:t>
            </a:r>
            <a:endParaRPr lang="en-GB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38A4D-F081-4352-920F-49B39061BA0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F879A2-C6B6-40C3-AAF7-4A8AEC988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824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881CF4F4-C8AE-40DA-A0FD-39A8ED05F4F6}"/>
              </a:ext>
            </a:extLst>
          </p:cNvPr>
          <p:cNvSpPr txBox="1">
            <a:spLocks noChangeArrowheads="1"/>
          </p:cNvSpPr>
          <p:nvPr/>
        </p:nvSpPr>
        <p:spPr>
          <a:xfrm>
            <a:off x="1308799" y="111536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noProof="1"/>
              <a:t>All character streams descend from</a:t>
            </a:r>
            <a:r>
              <a:rPr lang="en-US" noProof="1"/>
              <a:t> </a:t>
            </a:r>
            <a:br>
              <a:rPr lang="en-US" noProof="1"/>
            </a:b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and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FileWriter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83C558-3706-4792-9B37-2352D05AD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202" y="12706"/>
            <a:ext cx="9577597" cy="1110780"/>
          </a:xfrm>
        </p:spPr>
        <p:txBody>
          <a:bodyPr/>
          <a:lstStyle/>
          <a:p>
            <a:r>
              <a:rPr lang="en-US" dirty="0"/>
              <a:t>Character Streams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41CF40E-93B7-496C-A8F9-267AF5949CF1}"/>
              </a:ext>
            </a:extLst>
          </p:cNvPr>
          <p:cNvSpPr txBox="1">
            <a:spLocks/>
          </p:cNvSpPr>
          <p:nvPr/>
        </p:nvSpPr>
        <p:spPr>
          <a:xfrm>
            <a:off x="2215397" y="2743201"/>
            <a:ext cx="957759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String path = "D:\\input.txt";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FileReader reader = 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FileReader(</a:t>
            </a:r>
            <a:r>
              <a:rPr lang="en-GB" sz="3200" dirty="0">
                <a:solidFill>
                  <a:schemeClr val="tx1"/>
                </a:solidFill>
                <a:effectLst/>
              </a:rPr>
              <a:t>path</a:t>
            </a:r>
            <a:r>
              <a:rPr lang="en-GB" sz="3200" dirty="0">
                <a:solidFill>
                  <a:schemeClr val="bg1"/>
                </a:solidFill>
                <a:effectLst/>
              </a:rPr>
              <a:t>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D6A61-D460-4409-ABC4-35E20FF7BD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6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Streams Basics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dirty="0"/>
              <a:t>Opening a File Stream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dirty="0"/>
              <a:t>Closing a File Stream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Types of Streams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dirty="0"/>
              <a:t>Combining Streams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File</a:t>
            </a:r>
            <a:r>
              <a:rPr lang="en-GB" dirty="0"/>
              <a:t>s</a:t>
            </a:r>
            <a:r>
              <a:rPr lang="en-US" dirty="0"/>
              <a:t> and Directories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Serialization</a:t>
            </a:r>
          </a:p>
          <a:p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2C309B-0BDC-4344-995D-2481046D96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69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AAF54B7-E567-4DE3-9BD8-DAC6B76A7223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430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Character streams are often "</a:t>
            </a:r>
            <a:r>
              <a:rPr lang="en-GB" b="1" dirty="0">
                <a:solidFill>
                  <a:schemeClr val="bg1"/>
                </a:solidFill>
              </a:rPr>
              <a:t>wrappers</a:t>
            </a:r>
            <a:r>
              <a:rPr lang="en-GB" dirty="0"/>
              <a:t>" for byte streams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uses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FileInputStream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FileWriter</a:t>
            </a:r>
            <a:r>
              <a:rPr lang="en-GB" noProof="1"/>
              <a:t> uses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FileOutputStream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171B6F6-C1D7-4AA2-9743-903970EFC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Combining Streams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CB0400E-45A5-452E-B0A4-537468C82332}"/>
              </a:ext>
            </a:extLst>
          </p:cNvPr>
          <p:cNvSpPr txBox="1">
            <a:spLocks/>
          </p:cNvSpPr>
          <p:nvPr/>
        </p:nvSpPr>
        <p:spPr>
          <a:xfrm>
            <a:off x="609600" y="3374722"/>
            <a:ext cx="1089660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String path = "D:\\input.txt";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Scanner reader = 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Scanner(</a:t>
            </a:r>
            <a:r>
              <a:rPr lang="en-GB" sz="3200" dirty="0">
                <a:solidFill>
                  <a:schemeClr val="tx1"/>
                </a:solidFill>
                <a:effectLst/>
              </a:rPr>
              <a:t>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FileInputStream(</a:t>
            </a:r>
            <a:r>
              <a:rPr lang="en-GB" sz="3200" dirty="0">
                <a:solidFill>
                  <a:schemeClr val="tx1"/>
                </a:solidFill>
                <a:effectLst/>
              </a:rPr>
              <a:t>path</a:t>
            </a:r>
            <a:r>
              <a:rPr lang="en-GB" sz="3200" dirty="0">
                <a:solidFill>
                  <a:schemeClr val="bg1"/>
                </a:solidFill>
                <a:effectLst/>
              </a:rPr>
              <a:t>))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BB3BE82-5CC7-4FEC-B46F-EC645B6BC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000" y="3726426"/>
            <a:ext cx="2071652" cy="942192"/>
          </a:xfrm>
          <a:prstGeom prst="wedgeRoundRectCallout">
            <a:avLst>
              <a:gd name="adj1" fmla="val -51953"/>
              <a:gd name="adj2" fmla="val 74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Wrapping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Stream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B3F5270-D653-4FCF-8803-8F0584B643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27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6C3984-77F5-4F16-BC9D-C348B96BAA9D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 a file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extracts all integers </a:t>
            </a:r>
            <a:r>
              <a:rPr lang="en-US" dirty="0"/>
              <a:t>in a separate file</a:t>
            </a:r>
          </a:p>
          <a:p>
            <a:r>
              <a:rPr lang="en-US" dirty="0"/>
              <a:t>Get only numbers that are </a:t>
            </a:r>
            <a:r>
              <a:rPr lang="en-US" b="1" dirty="0">
                <a:solidFill>
                  <a:schemeClr val="bg1"/>
                </a:solidFill>
              </a:rPr>
              <a:t>not a part of a word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03D65C3-EAF0-41E3-8668-8B2B5DA6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Problem: Extract Integers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7E5463-4B0E-4CA7-85E9-57F6EEABF752}"/>
              </a:ext>
            </a:extLst>
          </p:cNvPr>
          <p:cNvGrpSpPr/>
          <p:nvPr/>
        </p:nvGrpSpPr>
        <p:grpSpPr>
          <a:xfrm>
            <a:off x="1339800" y="3620942"/>
            <a:ext cx="6549912" cy="1941658"/>
            <a:chOff x="882601" y="4470398"/>
            <a:chExt cx="6549912" cy="194165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B168A4CD-36B4-42AA-9B9C-74B782C3050B}"/>
                </a:ext>
              </a:extLst>
            </p:cNvPr>
            <p:cNvSpPr/>
            <p:nvPr/>
          </p:nvSpPr>
          <p:spPr>
            <a:xfrm>
              <a:off x="5749051" y="5154968"/>
              <a:ext cx="685800" cy="609600"/>
            </a:xfrm>
            <a:prstGeom prst="rightArrow">
              <a:avLst/>
            </a:prstGeom>
            <a:solidFill>
              <a:srgbClr val="2344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87B52DB8-E3BC-4DA1-8102-FDC3EFEB1056}"/>
                </a:ext>
              </a:extLst>
            </p:cNvPr>
            <p:cNvSpPr txBox="1">
              <a:spLocks/>
            </p:cNvSpPr>
            <p:nvPr/>
          </p:nvSpPr>
          <p:spPr>
            <a:xfrm>
              <a:off x="882601" y="4470398"/>
              <a:ext cx="4680000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solidFill>
                    <a:schemeClr val="bg1"/>
                  </a:solidFill>
                  <a:effectLst/>
                </a:rPr>
                <a:t>2</a:t>
              </a:r>
              <a:r>
                <a:rPr lang="en-US" sz="2800" dirty="0">
                  <a:solidFill>
                    <a:schemeClr val="tx1"/>
                  </a:solidFill>
                  <a:effectLst/>
                </a:rPr>
                <a:t> households, </a:t>
              </a:r>
              <a:r>
                <a:rPr lang="en-US" sz="2800" dirty="0">
                  <a:solidFill>
                    <a:schemeClr val="bg1"/>
                  </a:solidFill>
                  <a:effectLst/>
                </a:rPr>
                <a:t>22</a:t>
              </a:r>
              <a:r>
                <a:rPr lang="en-US" sz="2800" dirty="0">
                  <a:solidFill>
                    <a:schemeClr val="tx1"/>
                  </a:solidFill>
                  <a:effectLst/>
                </a:rPr>
                <a:t> alike in 3nity,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In fair Verona, where we lay our scene</a:t>
              </a: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61A72715-F998-43D1-B629-DCBA87561BBE}"/>
                </a:ext>
              </a:extLst>
            </p:cNvPr>
            <p:cNvSpPr txBox="1">
              <a:spLocks/>
            </p:cNvSpPr>
            <p:nvPr/>
          </p:nvSpPr>
          <p:spPr>
            <a:xfrm>
              <a:off x="6594313" y="4904378"/>
              <a:ext cx="838200" cy="11107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GB" sz="2800" dirty="0">
                  <a:solidFill>
                    <a:schemeClr val="bg1"/>
                  </a:solidFill>
                  <a:effectLst/>
                </a:rPr>
                <a:t>2</a:t>
              </a:r>
            </a:p>
            <a:p>
              <a:pPr algn="ctr" fontAlgn="t"/>
              <a:r>
                <a:rPr lang="en-GB" sz="2800" dirty="0">
                  <a:solidFill>
                    <a:schemeClr val="bg1"/>
                  </a:solidFill>
                  <a:effectLst/>
                </a:rPr>
                <a:t>22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627A093-17F5-4315-9527-B629CF4BB4C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852D124-D813-4A8F-BDDC-DC4AF399B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11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E84966F-9B8B-437D-AFC9-9F222A41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32" y="15240"/>
            <a:ext cx="9577597" cy="1110780"/>
          </a:xfrm>
        </p:spPr>
        <p:txBody>
          <a:bodyPr/>
          <a:lstStyle/>
          <a:p>
            <a:r>
              <a:rPr lang="en-US" dirty="0"/>
              <a:t>Solution: Extract Integers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F8CDF1-CE54-4B48-B178-A0AD33B7164F}"/>
              </a:ext>
            </a:extLst>
          </p:cNvPr>
          <p:cNvSpPr txBox="1">
            <a:spLocks/>
          </p:cNvSpPr>
          <p:nvPr/>
        </p:nvSpPr>
        <p:spPr>
          <a:xfrm>
            <a:off x="619127" y="1283983"/>
            <a:ext cx="9577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Scanner scanner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Scanner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FileInputStream</a:t>
            </a:r>
            <a:r>
              <a:rPr lang="en-GB" sz="2400" dirty="0">
                <a:solidFill>
                  <a:schemeClr val="tx1"/>
                </a:solidFill>
                <a:effectLst/>
              </a:rPr>
              <a:t>(inputPath));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 out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FileOutputStream</a:t>
            </a:r>
            <a:r>
              <a:rPr lang="en-GB" sz="2400" dirty="0">
                <a:solidFill>
                  <a:schemeClr val="tx1"/>
                </a:solidFill>
                <a:effectLst/>
              </a:rPr>
              <a:t>(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outputPath</a:t>
            </a:r>
            <a:r>
              <a:rPr lang="en-GB" sz="2400" dirty="0">
                <a:solidFill>
                  <a:schemeClr val="tx1"/>
                </a:solidFill>
                <a:effectLst/>
              </a:rPr>
              <a:t>)); 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while (scanner.hasNext())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if (scanner.hasNextInt())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out.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println</a:t>
            </a:r>
            <a:r>
              <a:rPr lang="en-GB" sz="2400" dirty="0">
                <a:solidFill>
                  <a:schemeClr val="tx1"/>
                </a:solidFill>
                <a:effectLst/>
              </a:rPr>
              <a:t>(scanner.nextInt());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scanner.next();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 err="1">
                <a:solidFill>
                  <a:schemeClr val="tx1"/>
                </a:solidFill>
                <a:effectLst/>
              </a:rPr>
              <a:t>out.close</a:t>
            </a:r>
            <a:r>
              <a:rPr lang="en-GB" sz="2400" dirty="0">
                <a:solidFill>
                  <a:schemeClr val="tx1"/>
                </a:solidFill>
                <a:effectLst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5641E-87B3-4BF2-95C0-822968CC093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7C374EC-C43B-4D6B-9B3A-B094E8EB6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2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717D8C3-DDFA-4822-BC74-8DC31B14E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Streams</a:t>
            </a:r>
            <a:endParaRPr lang="bg-BG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5ABF3B-1813-4C25-867C-6F02D81BE403}"/>
              </a:ext>
            </a:extLst>
          </p:cNvPr>
          <p:cNvSpPr txBox="1">
            <a:spLocks/>
          </p:cNvSpPr>
          <p:nvPr/>
        </p:nvSpPr>
        <p:spPr>
          <a:xfrm>
            <a:off x="208473" y="1110286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dirty="0"/>
              <a:t>Reading information in </a:t>
            </a:r>
            <a:r>
              <a:rPr lang="en-US" b="1" dirty="0">
                <a:solidFill>
                  <a:schemeClr val="bg1"/>
                </a:solidFill>
              </a:rPr>
              <a:t>chunks</a:t>
            </a:r>
          </a:p>
          <a:p>
            <a:pPr>
              <a:buClr>
                <a:srgbClr val="234465"/>
              </a:buClr>
            </a:pPr>
            <a:r>
              <a:rPr lang="en-US" dirty="0"/>
              <a:t>Significantly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boost performance</a:t>
            </a:r>
          </a:p>
          <a:p>
            <a:endParaRPr lang="bg-BG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E01BDC72-3BA7-4544-98EB-3F807540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17786"/>
            <a:ext cx="8686800" cy="1185798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3423D10F-F75B-4C87-8D8F-B7CCEE5D8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3517785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0" name="Group 134">
            <a:extLst>
              <a:ext uri="{FF2B5EF4-FFF2-40B4-BE49-F238E27FC236}">
                <a16:creationId xmlns:a16="http://schemas.microsoft.com/office/drawing/2014/main" id="{A9C6EEF5-6AB0-4D82-843B-7D5F6D21B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266717"/>
              </p:ext>
            </p:extLst>
          </p:nvPr>
        </p:nvGraphicFramePr>
        <p:xfrm>
          <a:off x="1922463" y="4054359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Left Brace 20">
            <a:extLst>
              <a:ext uri="{FF2B5EF4-FFF2-40B4-BE49-F238E27FC236}">
                <a16:creationId xmlns:a16="http://schemas.microsoft.com/office/drawing/2014/main" id="{D2668E13-E65C-4139-B072-B6227FECA024}"/>
              </a:ext>
            </a:extLst>
          </p:cNvPr>
          <p:cNvSpPr/>
          <p:nvPr/>
        </p:nvSpPr>
        <p:spPr>
          <a:xfrm rot="5400000">
            <a:off x="5746414" y="-714341"/>
            <a:ext cx="430999" cy="800100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1">
            <a:extLst>
              <a:ext uri="{FF2B5EF4-FFF2-40B4-BE49-F238E27FC236}">
                <a16:creationId xmlns:a16="http://schemas.microsoft.com/office/drawing/2014/main" id="{7DE34256-FCAE-4341-B1A6-5F3F2220D263}"/>
              </a:ext>
            </a:extLst>
          </p:cNvPr>
          <p:cNvSpPr/>
          <p:nvPr/>
        </p:nvSpPr>
        <p:spPr>
          <a:xfrm rot="10800000">
            <a:off x="2227263" y="4831336"/>
            <a:ext cx="304800" cy="37287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AA8F5A-FF32-4B63-9AF5-37AC658AC01E}"/>
              </a:ext>
            </a:extLst>
          </p:cNvPr>
          <p:cNvSpPr txBox="1"/>
          <p:nvPr/>
        </p:nvSpPr>
        <p:spPr>
          <a:xfrm>
            <a:off x="511481" y="4705643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24" name="Group 134">
            <a:extLst>
              <a:ext uri="{FF2B5EF4-FFF2-40B4-BE49-F238E27FC236}">
                <a16:creationId xmlns:a16="http://schemas.microsoft.com/office/drawing/2014/main" id="{34328B2E-AF36-47DF-B861-83C9BF0570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528607"/>
              </p:ext>
            </p:extLst>
          </p:nvPr>
        </p:nvGraphicFramePr>
        <p:xfrm>
          <a:off x="187801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830BBC7-8E61-4E65-A423-17D44DFAC510}"/>
              </a:ext>
            </a:extLst>
          </p:cNvPr>
          <p:cNvSpPr txBox="1"/>
          <p:nvPr/>
        </p:nvSpPr>
        <p:spPr>
          <a:xfrm>
            <a:off x="499214" y="5661460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26" name="Group 134">
            <a:extLst>
              <a:ext uri="{FF2B5EF4-FFF2-40B4-BE49-F238E27FC236}">
                <a16:creationId xmlns:a16="http://schemas.microsoft.com/office/drawing/2014/main" id="{7DA7FE8C-A699-4440-A110-587D6237EB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279974"/>
              </p:ext>
            </p:extLst>
          </p:nvPr>
        </p:nvGraphicFramePr>
        <p:xfrm>
          <a:off x="3775039" y="5685797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134">
            <a:extLst>
              <a:ext uri="{FF2B5EF4-FFF2-40B4-BE49-F238E27FC236}">
                <a16:creationId xmlns:a16="http://schemas.microsoft.com/office/drawing/2014/main" id="{ABC8D3EB-218B-4391-8988-B46A14BD5D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154815"/>
              </p:ext>
            </p:extLst>
          </p:nvPr>
        </p:nvGraphicFramePr>
        <p:xfrm>
          <a:off x="558006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34">
            <a:extLst>
              <a:ext uri="{FF2B5EF4-FFF2-40B4-BE49-F238E27FC236}">
                <a16:creationId xmlns:a16="http://schemas.microsoft.com/office/drawing/2014/main" id="{58DB73F1-AA8E-4719-B489-4C53762616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486901"/>
              </p:ext>
            </p:extLst>
          </p:nvPr>
        </p:nvGraphicFramePr>
        <p:xfrm>
          <a:off x="748506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34">
            <a:extLst>
              <a:ext uri="{FF2B5EF4-FFF2-40B4-BE49-F238E27FC236}">
                <a16:creationId xmlns:a16="http://schemas.microsoft.com/office/drawing/2014/main" id="{F2F76264-E069-4761-88B5-2E93B22DC1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562461"/>
              </p:ext>
            </p:extLst>
          </p:nvPr>
        </p:nvGraphicFramePr>
        <p:xfrm>
          <a:off x="931386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E492C852-284D-4A22-8751-1B2E294F5C95}"/>
              </a:ext>
            </a:extLst>
          </p:cNvPr>
          <p:cNvSpPr txBox="1"/>
          <p:nvPr/>
        </p:nvSpPr>
        <p:spPr>
          <a:xfrm>
            <a:off x="5103812" y="255028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Length = 9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D90EFEA1-63A8-495C-8171-21DC5FBA9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75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15 -1.48148E-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1.48148E-6 L 0.29388 0.00046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8 0.00046 L 0.44024 0.00046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4 0.00046 L 0.58763 0.00046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2" grpId="3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4089A455-6C2B-4296-83C5-306846B4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Every Third Line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E305C3-4958-4757-AA42-D14E0BC05BD8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a file and </a:t>
            </a:r>
            <a:r>
              <a:rPr lang="en-US" b="1" dirty="0">
                <a:solidFill>
                  <a:schemeClr val="bg1"/>
                </a:solidFill>
              </a:rPr>
              <a:t>write all lines which number is divisible by 3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in</a:t>
            </a:r>
            <a:r>
              <a:rPr lang="en-GB" dirty="0"/>
              <a:t> a separate file</a:t>
            </a:r>
            <a:endParaRPr lang="en-US" dirty="0"/>
          </a:p>
          <a:p>
            <a:r>
              <a:rPr lang="en-GB" dirty="0"/>
              <a:t>Line numbers start from </a:t>
            </a:r>
            <a:r>
              <a:rPr lang="en-GB" b="1" dirty="0">
                <a:solidFill>
                  <a:schemeClr val="bg1"/>
                </a:solidFill>
              </a:rPr>
              <a:t>one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C6B8BC-0D80-440F-BE8F-B96245CED001}"/>
              </a:ext>
            </a:extLst>
          </p:cNvPr>
          <p:cNvGrpSpPr/>
          <p:nvPr/>
        </p:nvGrpSpPr>
        <p:grpSpPr>
          <a:xfrm>
            <a:off x="685801" y="3200399"/>
            <a:ext cx="10342957" cy="2803433"/>
            <a:chOff x="217243" y="4173615"/>
            <a:chExt cx="10342957" cy="2803433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CC207B5D-C4A9-4C63-826E-D7FA2C7B8229}"/>
                </a:ext>
              </a:extLst>
            </p:cNvPr>
            <p:cNvSpPr txBox="1">
              <a:spLocks/>
            </p:cNvSpPr>
            <p:nvPr/>
          </p:nvSpPr>
          <p:spPr>
            <a:xfrm>
              <a:off x="217243" y="4173615"/>
              <a:ext cx="4680000" cy="28034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solidFill>
                    <a:schemeClr val="tx1"/>
                  </a:solidFill>
                  <a:effectLst/>
                </a:rPr>
                <a:t>Two households, both alike in dignity,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In fair Verona, where we lay our scene,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From ancient grudge break to new mutiny</a:t>
              </a:r>
              <a:r>
                <a:rPr lang="en-US" sz="2800" dirty="0">
                  <a:effectLst/>
                </a:rPr>
                <a:t>…</a:t>
              </a:r>
              <a:endParaRPr lang="bg-BG" sz="2800" b="0" dirty="0">
                <a:effectLst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CE7BFF4-6C77-437B-9F8F-9884E467F87F}"/>
                </a:ext>
              </a:extLst>
            </p:cNvPr>
            <p:cNvGrpSpPr/>
            <p:nvPr/>
          </p:nvGrpSpPr>
          <p:grpSpPr>
            <a:xfrm>
              <a:off x="6160843" y="4819227"/>
              <a:ext cx="4399357" cy="1487990"/>
              <a:chOff x="3559657" y="5364256"/>
              <a:chExt cx="4399357" cy="1487990"/>
            </a:xfrm>
          </p:grpSpPr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DFF07297-1CF5-4FE4-97F2-F12171E126A7}"/>
                  </a:ext>
                </a:extLst>
              </p:cNvPr>
              <p:cNvSpPr/>
              <p:nvPr/>
            </p:nvSpPr>
            <p:spPr>
              <a:xfrm rot="16200000">
                <a:off x="5702775" y="5689402"/>
                <a:ext cx="501069" cy="861918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6BABA6A-6D0B-498F-B708-54678D0C4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9657" y="5364256"/>
                <a:ext cx="1410163" cy="148799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3736148-9C58-47B3-B426-35ECB789DD86}"/>
                  </a:ext>
                </a:extLst>
              </p:cNvPr>
              <p:cNvSpPr/>
              <p:nvPr/>
            </p:nvSpPr>
            <p:spPr>
              <a:xfrm>
                <a:off x="6879014" y="5568251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>
                <a:noAutofit/>
              </a:bodyPr>
              <a:lstStyle/>
              <a:p>
                <a:pPr algn="ctr"/>
                <a:r>
                  <a:rPr lang="en-GB" b="1" dirty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10101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E98EBC-BFB9-48AB-A22B-9D9B8D55003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ABC99C9-10C6-478A-8D8E-A9A516A570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742489-F2C1-4DEB-AB84-527FE9C2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Every Third 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38DCF3-52F2-441E-B85C-7ED194352EED}"/>
              </a:ext>
            </a:extLst>
          </p:cNvPr>
          <p:cNvSpPr txBox="1">
            <a:spLocks/>
          </p:cNvSpPr>
          <p:nvPr/>
        </p:nvSpPr>
        <p:spPr>
          <a:xfrm>
            <a:off x="609601" y="1194802"/>
            <a:ext cx="99822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try (</a:t>
            </a:r>
            <a:r>
              <a:rPr lang="en-GB" sz="2400" dirty="0">
                <a:solidFill>
                  <a:schemeClr val="bg1"/>
                </a:solidFill>
                <a:effectLst/>
              </a:rPr>
              <a:t>BufferedReader</a:t>
            </a:r>
            <a:r>
              <a:rPr lang="en-GB" sz="2400" dirty="0">
                <a:solidFill>
                  <a:schemeClr val="tx1"/>
                </a:solidFill>
                <a:effectLst/>
              </a:rPr>
              <a:t> in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	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BufferedReader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FileReader(inputPath));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 out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	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FileWriter(outputPath)))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int counter = 1;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String line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.readLine()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while (line != null)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if (counter % 3 == 0)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 out</a:t>
            </a:r>
            <a:r>
              <a:rPr lang="en-GB" sz="2400" dirty="0">
                <a:solidFill>
                  <a:schemeClr val="bg1"/>
                </a:solidFill>
                <a:effectLst/>
              </a:rPr>
              <a:t>.println(line)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counter++;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line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.readLine()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2701A-1090-4ABF-BD06-36BF8CDD1393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2641E5-2D45-4AE7-B2B6-C2F9A8A32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04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48CBDD2-C717-4AA6-BEDC-F2C8160A421D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430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Standard Input -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System.in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Output -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System.out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Error -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System.err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4B4D92-6728-4FCF-B56E-38FCEB3AB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GB" dirty="0"/>
              <a:t>Command Line I/O (1)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8C34CA9-1560-4990-9E66-140EA6AACBED}"/>
              </a:ext>
            </a:extLst>
          </p:cNvPr>
          <p:cNvSpPr txBox="1">
            <a:spLocks/>
          </p:cNvSpPr>
          <p:nvPr/>
        </p:nvSpPr>
        <p:spPr>
          <a:xfrm>
            <a:off x="457200" y="3562800"/>
            <a:ext cx="73152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noProof="0" dirty="0">
                <a:solidFill>
                  <a:schemeClr val="tx1"/>
                </a:solidFill>
                <a:effectLst/>
              </a:rPr>
              <a:t>Scanner scanner = new Scanner(</a:t>
            </a:r>
            <a:r>
              <a:rPr lang="en-GB" sz="2400" noProof="0" dirty="0">
                <a:solidFill>
                  <a:schemeClr val="bg1"/>
                </a:solidFill>
                <a:effectLst/>
              </a:rPr>
              <a:t>System.in</a:t>
            </a:r>
            <a:r>
              <a:rPr lang="en-GB" sz="2400" noProof="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400" noProof="0" dirty="0">
                <a:solidFill>
                  <a:schemeClr val="tx1"/>
                </a:solidFill>
                <a:effectLst/>
              </a:rPr>
              <a:t>String line = scanner.nextLine();</a:t>
            </a:r>
          </a:p>
          <a:p>
            <a:r>
              <a:rPr lang="en-GB" sz="2400" noProof="0" dirty="0">
                <a:solidFill>
                  <a:schemeClr val="bg1"/>
                </a:solidFill>
                <a:effectLst/>
              </a:rPr>
              <a:t>System.out</a:t>
            </a:r>
            <a:r>
              <a:rPr lang="en-GB" sz="2400" noProof="0" dirty="0">
                <a:solidFill>
                  <a:schemeClr val="tx1"/>
                </a:solidFill>
                <a:effectLst/>
              </a:rPr>
              <a:t>.println(line);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AC81C-07B8-4EDA-B1B2-F9ADAAF0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5140205"/>
            <a:ext cx="3200400" cy="1411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D159BC24-BCE6-4FFB-BC96-BC6E94FDC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000" y="2843158"/>
            <a:ext cx="2133600" cy="528222"/>
          </a:xfrm>
          <a:prstGeom prst="wedgeRoundRectCallout">
            <a:avLst>
              <a:gd name="adj1" fmla="val -39873"/>
              <a:gd name="adj2" fmla="val 753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Stream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1E30755-0F2F-421B-9EEE-69B926156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927" y="5080325"/>
            <a:ext cx="2438399" cy="521296"/>
          </a:xfrm>
          <a:prstGeom prst="wedgeRoundRectCallout">
            <a:avLst>
              <a:gd name="adj1" fmla="val -33750"/>
              <a:gd name="adj2" fmla="val -76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Stream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F7B0FC88-487C-45D7-9F8C-BCFE41831A2B}"/>
              </a:ext>
            </a:extLst>
          </p:cNvPr>
          <p:cNvSpPr/>
          <p:nvPr/>
        </p:nvSpPr>
        <p:spPr bwMode="auto">
          <a:xfrm rot="5400000">
            <a:off x="6876000" y="5194688"/>
            <a:ext cx="869412" cy="869412"/>
          </a:xfrm>
          <a:prstGeom prst="bentUpArrow">
            <a:avLst>
              <a:gd name="adj1" fmla="val 22663"/>
              <a:gd name="adj2" fmla="val 25000"/>
              <a:gd name="adj3" fmla="val 2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1A121F-53F4-41BF-B23D-2399D438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825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48CBDD2-C717-4AA6-BEDC-F2C8160A421D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430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4B4D92-6728-4FCF-B56E-38FCEB3AB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GB" dirty="0"/>
              <a:t>Command Line I/O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8C34CA9-1560-4990-9E66-140EA6AACBED}"/>
              </a:ext>
            </a:extLst>
          </p:cNvPr>
          <p:cNvSpPr txBox="1">
            <a:spLocks/>
          </p:cNvSpPr>
          <p:nvPr/>
        </p:nvSpPr>
        <p:spPr>
          <a:xfrm>
            <a:off x="495614" y="2422800"/>
            <a:ext cx="11197596" cy="3018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public static void main(String[] </a:t>
            </a:r>
            <a:r>
              <a:rPr lang="en-GB" sz="2600" noProof="0" dirty="0" err="1">
                <a:solidFill>
                  <a:schemeClr val="tx1"/>
                </a:solidFill>
                <a:effectLst/>
              </a:rPr>
              <a:t>args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) 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throws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IOException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 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BufferedReader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 reader = </a:t>
            </a: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	  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new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BufferedReader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(new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InputStreamReader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(System.in))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2600" noProof="0" dirty="0">
              <a:solidFill>
                <a:schemeClr val="tx1"/>
              </a:solidFill>
              <a:effectLst/>
            </a:endParaRP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  String hello = </a:t>
            </a:r>
            <a:r>
              <a:rPr lang="en-GB" sz="2600" noProof="0" dirty="0" err="1">
                <a:solidFill>
                  <a:schemeClr val="tx1"/>
                </a:solidFill>
                <a:effectLst/>
              </a:rPr>
              <a:t>reader.readLine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(); </a:t>
            </a:r>
            <a:r>
              <a:rPr lang="en-GB" sz="2600" i="1" noProof="0" dirty="0">
                <a:solidFill>
                  <a:schemeClr val="accent2"/>
                </a:solidFill>
                <a:effectLst/>
              </a:rPr>
              <a:t>// Hello </a:t>
            </a:r>
            <a:r>
              <a:rPr lang="en-GB" sz="2600" i="1" noProof="0" dirty="0" err="1">
                <a:solidFill>
                  <a:schemeClr val="accent2"/>
                </a:solidFill>
                <a:effectLst/>
              </a:rPr>
              <a:t>BufferedReader</a:t>
            </a:r>
            <a:endParaRPr lang="en-GB" sz="2600" i="1" noProof="0" dirty="0">
              <a:solidFill>
                <a:schemeClr val="accent2"/>
              </a:solidFill>
              <a:effectLst/>
            </a:endParaRP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  </a:t>
            </a:r>
            <a:r>
              <a:rPr lang="en-GB" sz="2600" noProof="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(hello);        </a:t>
            </a:r>
            <a:r>
              <a:rPr lang="en-GB" sz="2600" i="1" noProof="0" dirty="0">
                <a:solidFill>
                  <a:schemeClr val="accent2"/>
                </a:solidFill>
                <a:effectLst/>
              </a:rPr>
              <a:t>// Hello </a:t>
            </a:r>
            <a:r>
              <a:rPr lang="en-GB" sz="2600" i="1" noProof="0" dirty="0" err="1">
                <a:solidFill>
                  <a:schemeClr val="accent2"/>
                </a:solidFill>
                <a:effectLst/>
              </a:rPr>
              <a:t>BufferedReader</a:t>
            </a:r>
            <a:endParaRPr lang="en-GB" sz="2600" i="1" noProof="0" dirty="0">
              <a:solidFill>
                <a:schemeClr val="accent2"/>
              </a:solidFill>
              <a:effectLst/>
            </a:endParaRP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AC1097-490B-43FE-9E59-30DDEB9B0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71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562579-72C4-40CE-BCEA-CF90F46E746D}"/>
              </a:ext>
            </a:extLst>
          </p:cNvPr>
          <p:cNvSpPr txBox="1">
            <a:spLocks/>
          </p:cNvSpPr>
          <p:nvPr/>
        </p:nvSpPr>
        <p:spPr>
          <a:xfrm>
            <a:off x="1828800" y="4924208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cs typeface="Consolas" panose="020B0609020204030204" pitchFamily="49" charset="0"/>
              </a:rPr>
              <a:t>Files and Paths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DF911CD-2125-49A2-9114-34CCC574B61A}"/>
              </a:ext>
            </a:extLst>
          </p:cNvPr>
          <p:cNvSpPr txBox="1">
            <a:spLocks/>
          </p:cNvSpPr>
          <p:nvPr/>
        </p:nvSpPr>
        <p:spPr>
          <a:xfrm>
            <a:off x="1828800" y="5744808"/>
            <a:ext cx="8938472" cy="68825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Easily Working With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3F519-D210-432C-A293-A097E63BB2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84" y="1413753"/>
            <a:ext cx="2541656" cy="25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2DF0A-5794-4176-A281-4F548FB8E2EB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location of a file in the file 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Represented in Java by the Path class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D772AA5-6202-4D48-8ACE-F5FB02D8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0FD7337-F05A-4DD4-A4B7-51A0766C41D1}"/>
              </a:ext>
            </a:extLst>
          </p:cNvPr>
          <p:cNvSpPr txBox="1">
            <a:spLocks/>
          </p:cNvSpPr>
          <p:nvPr/>
        </p:nvSpPr>
        <p:spPr>
          <a:xfrm>
            <a:off x="918884" y="1828801"/>
            <a:ext cx="2926455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D:\input.txt</a:t>
            </a:r>
            <a:endParaRPr lang="bg-BG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92F8295-28CE-4BE9-93E2-7FCAFB776D1F}"/>
              </a:ext>
            </a:extLst>
          </p:cNvPr>
          <p:cNvSpPr txBox="1">
            <a:spLocks/>
          </p:cNvSpPr>
          <p:nvPr/>
        </p:nvSpPr>
        <p:spPr>
          <a:xfrm>
            <a:off x="918884" y="3261664"/>
            <a:ext cx="7924994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Path path = Paths.get("D:\\input.txt");</a:t>
            </a:r>
            <a:endParaRPr lang="bg-BG" sz="2000" dirty="0">
              <a:solidFill>
                <a:schemeClr val="tx1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DE6FD7-37AA-45DE-B9E9-CBB72D7B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70" y="1447800"/>
            <a:ext cx="1938617" cy="279739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AA8C1A9-5CB6-433C-BA32-310AD57E1FC4}"/>
              </a:ext>
            </a:extLst>
          </p:cNvPr>
          <p:cNvGrpSpPr/>
          <p:nvPr/>
        </p:nvGrpSpPr>
        <p:grpSpPr>
          <a:xfrm>
            <a:off x="2853260" y="4343786"/>
            <a:ext cx="4842940" cy="1980814"/>
            <a:chOff x="2936975" y="1295400"/>
            <a:chExt cx="6439513" cy="310040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5AB70D5-9675-4128-A3E8-E3F1CF7D233C}"/>
                </a:ext>
              </a:extLst>
            </p:cNvPr>
            <p:cNvSpPr/>
            <p:nvPr/>
          </p:nvSpPr>
          <p:spPr>
            <a:xfrm>
              <a:off x="4636884" y="1295400"/>
              <a:ext cx="3124200" cy="1180550"/>
            </a:xfrm>
            <a:prstGeom prst="roundRect">
              <a:avLst>
                <a:gd name="adj" fmla="val 5385"/>
              </a:avLst>
            </a:prstGeom>
            <a:solidFill>
              <a:schemeClr val="bg1">
                <a:alpha val="25098"/>
              </a:schemeClr>
            </a:solidFill>
            <a:ln w="57150">
              <a:solidFill>
                <a:srgbClr val="FFA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475B32-A13D-4D05-9178-CF08F5F26DF3}"/>
                </a:ext>
              </a:extLst>
            </p:cNvPr>
            <p:cNvGrpSpPr/>
            <p:nvPr/>
          </p:nvGrpSpPr>
          <p:grpSpPr>
            <a:xfrm>
              <a:off x="2936975" y="2317475"/>
              <a:ext cx="2638272" cy="2068813"/>
              <a:chOff x="1860513" y="2317475"/>
              <a:chExt cx="2638272" cy="2068813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4AFAE84-A474-484C-9D11-6AD42A353BE7}"/>
                  </a:ext>
                </a:extLst>
              </p:cNvPr>
              <p:cNvSpPr/>
              <p:nvPr/>
            </p:nvSpPr>
            <p:spPr>
              <a:xfrm>
                <a:off x="1860513" y="3624289"/>
                <a:ext cx="2638272" cy="76199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5098"/>
                </a:schemeClr>
              </a:solidFill>
              <a:ln w="38100">
                <a:solidFill>
                  <a:srgbClr val="FFA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rgbClr val="23446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input.txt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1AFA03E-0129-4CF0-A708-FCB75CB4441C}"/>
                  </a:ext>
                </a:extLst>
              </p:cNvPr>
              <p:cNvSpPr/>
              <p:nvPr/>
            </p:nvSpPr>
            <p:spPr>
              <a:xfrm>
                <a:off x="4011315" y="2317475"/>
                <a:ext cx="304800" cy="304799"/>
              </a:xfrm>
              <a:prstGeom prst="ellips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D26252-CB9C-4F33-AFEC-355F76B68AAD}"/>
                </a:ext>
              </a:extLst>
            </p:cNvPr>
            <p:cNvCxnSpPr>
              <a:cxnSpLocks/>
              <a:stCxn id="19" idx="3"/>
              <a:endCxn id="18" idx="0"/>
            </p:cNvCxnSpPr>
            <p:nvPr/>
          </p:nvCxnSpPr>
          <p:spPr>
            <a:xfrm flipH="1">
              <a:off x="4256112" y="2577637"/>
              <a:ext cx="876302" cy="1046651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0530A6F-C7C0-4489-B725-A3746FD29F37}"/>
                </a:ext>
              </a:extLst>
            </p:cNvPr>
            <p:cNvCxnSpPr>
              <a:cxnSpLocks/>
              <a:stCxn id="17" idx="5"/>
              <a:endCxn id="15" idx="0"/>
            </p:cNvCxnSpPr>
            <p:nvPr/>
          </p:nvCxnSpPr>
          <p:spPr>
            <a:xfrm>
              <a:off x="7160716" y="2590365"/>
              <a:ext cx="873995" cy="1043439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F4A1BC7-04D1-4D03-984F-173796E3AA90}"/>
                </a:ext>
              </a:extLst>
            </p:cNvPr>
            <p:cNvSpPr/>
            <p:nvPr/>
          </p:nvSpPr>
          <p:spPr>
            <a:xfrm>
              <a:off x="6692933" y="3633805"/>
              <a:ext cx="2683555" cy="76199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5098"/>
              </a:schemeClr>
            </a:solidFill>
            <a:ln w="38100">
              <a:solidFill>
                <a:srgbClr val="FFA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 files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38E1C8E-0001-42E7-BF51-B803C0B484F7}"/>
                </a:ext>
              </a:extLst>
            </p:cNvPr>
            <p:cNvSpPr/>
            <p:nvPr/>
          </p:nvSpPr>
          <p:spPr>
            <a:xfrm>
              <a:off x="5372605" y="1533939"/>
              <a:ext cx="1695725" cy="685800"/>
            </a:xfrm>
            <a:prstGeom prst="roundRect">
              <a:avLst>
                <a:gd name="adj" fmla="val 5319"/>
              </a:avLst>
            </a:prstGeom>
            <a:solidFill>
              <a:schemeClr val="bg1">
                <a:alpha val="25098"/>
              </a:schemeClr>
            </a:solidFill>
            <a:ln w="38100">
              <a:solidFill>
                <a:srgbClr val="FFA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D:\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4ACB38-E438-4A40-AA7A-F8B70B632538}"/>
                </a:ext>
              </a:extLst>
            </p:cNvPr>
            <p:cNvSpPr/>
            <p:nvPr/>
          </p:nvSpPr>
          <p:spPr>
            <a:xfrm>
              <a:off x="6900553" y="2330203"/>
              <a:ext cx="304800" cy="304799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AutoShape 6">
            <a:extLst>
              <a:ext uri="{FF2B5EF4-FFF2-40B4-BE49-F238E27FC236}">
                <a16:creationId xmlns:a16="http://schemas.microsoft.com/office/drawing/2014/main" id="{673FC573-D07D-4894-8D9F-BD61FCE41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668" y="4388422"/>
            <a:ext cx="1910112" cy="511798"/>
          </a:xfrm>
          <a:prstGeom prst="wedgeRoundRectCallout">
            <a:avLst>
              <a:gd name="adj1" fmla="val 65169"/>
              <a:gd name="adj2" fmla="val 12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folder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E6C7A950-3784-4A31-B929-703414BF8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380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DAEE07-166D-4605-B1B3-55B66C714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427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9C500D-4A02-4BA2-8702-722A7F9B5CEB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static methods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creating streams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C79F19-9E62-49F1-B1F3-587550D1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Files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9309A3-80E3-44F3-BF31-A8EB3815164B}"/>
              </a:ext>
            </a:extLst>
          </p:cNvPr>
          <p:cNvSpPr txBox="1">
            <a:spLocks/>
          </p:cNvSpPr>
          <p:nvPr/>
        </p:nvSpPr>
        <p:spPr>
          <a:xfrm>
            <a:off x="608100" y="1858208"/>
            <a:ext cx="7973925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Path path = Paths.get("D:\\input.txt");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try</a:t>
            </a:r>
            <a:r>
              <a:rPr lang="en-US" sz="2800" dirty="0">
                <a:solidFill>
                  <a:schemeClr val="tx1"/>
                </a:solidFill>
                <a:effectLst/>
              </a:rPr>
              <a:t> (BufferedReader reader =</a:t>
            </a:r>
            <a:endParaRPr lang="bg-BG" sz="2800" dirty="0">
              <a:solidFill>
                <a:schemeClr val="tx1"/>
              </a:solidFill>
              <a:effectLst/>
            </a:endParaRPr>
          </a:p>
          <a:p>
            <a:r>
              <a:rPr lang="bg-BG" sz="2800" dirty="0">
                <a:solidFill>
                  <a:schemeClr val="tx1"/>
                </a:solidFill>
                <a:effectLst/>
              </a:rPr>
              <a:t>	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Files.newBufferedReader</a:t>
            </a:r>
            <a:r>
              <a:rPr lang="en-US" sz="2800" dirty="0">
                <a:solidFill>
                  <a:schemeClr val="tx1"/>
                </a:solidFill>
                <a:effectLst/>
              </a:rPr>
              <a:t>(path))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TODO: work with file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 </a:t>
            </a:r>
            <a:r>
              <a:rPr lang="en-US" sz="2800" dirty="0">
                <a:solidFill>
                  <a:schemeClr val="bg1"/>
                </a:solidFill>
                <a:effectLst/>
              </a:rPr>
              <a:t>catch</a:t>
            </a:r>
            <a:r>
              <a:rPr lang="en-US" sz="28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  <a:endParaRPr lang="bg-BG" sz="2800" dirty="0">
              <a:solidFill>
                <a:schemeClr val="tx1"/>
              </a:solidFill>
              <a:effectLst/>
            </a:endParaRPr>
          </a:p>
        </p:txBody>
      </p:sp>
      <p:pic>
        <p:nvPicPr>
          <p:cNvPr id="6146" name="Picture 2" descr="Folder, Icon, Web, Internet, Web Icons, Sign, Symbol">
            <a:extLst>
              <a:ext uri="{FF2B5EF4-FFF2-40B4-BE49-F238E27FC236}">
                <a16:creationId xmlns:a16="http://schemas.microsoft.com/office/drawing/2014/main" id="{CCB82E39-86EA-4700-AB6C-1871657AB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90200" y="1862554"/>
            <a:ext cx="1587725" cy="150266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10362C0-C7EA-44E6-9966-9FA88F16D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0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34A0DB-8CF3-4057-92A0-BD8F1310882C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utility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methods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easy file manipulation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4FC245F-7F4C-44D2-B31F-81A1308A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Files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9E59EC0-F21A-4663-8D9D-946C0F2F66E7}"/>
              </a:ext>
            </a:extLst>
          </p:cNvPr>
          <p:cNvSpPr txBox="1">
            <a:spLocks/>
          </p:cNvSpPr>
          <p:nvPr/>
        </p:nvSpPr>
        <p:spPr>
          <a:xfrm>
            <a:off x="609600" y="1905000"/>
            <a:ext cx="10010774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Path inPath = </a:t>
            </a:r>
            <a:r>
              <a:rPr lang="en-US" sz="2800" dirty="0">
                <a:solidFill>
                  <a:schemeClr val="bg1"/>
                </a:solidFill>
                <a:effectLst/>
              </a:rPr>
              <a:t>Paths.get(</a:t>
            </a:r>
            <a:r>
              <a:rPr lang="en-US" sz="2800" dirty="0">
                <a:solidFill>
                  <a:schemeClr val="tx1"/>
                </a:solidFill>
                <a:effectLst/>
              </a:rPr>
              <a:t>"D:\\input.txt"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Path outPath = </a:t>
            </a:r>
            <a:r>
              <a:rPr lang="en-US" sz="2800" dirty="0">
                <a:solidFill>
                  <a:schemeClr val="bg1"/>
                </a:solidFill>
                <a:effectLst/>
              </a:rPr>
              <a:t>Paths.get(</a:t>
            </a:r>
            <a:r>
              <a:rPr lang="en-US" sz="2800" dirty="0">
                <a:solidFill>
                  <a:schemeClr val="tx1"/>
                </a:solidFill>
                <a:effectLst/>
              </a:rPr>
              <a:t>"D:\\output.txt"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lines = Files</a:t>
            </a:r>
            <a:r>
              <a:rPr lang="en-US" sz="2800" dirty="0">
                <a:solidFill>
                  <a:schemeClr val="bg1"/>
                </a:solidFill>
                <a:effectLst/>
              </a:rPr>
              <a:t>.readAllLines(</a:t>
            </a:r>
            <a:r>
              <a:rPr lang="en-US" sz="2800" dirty="0">
                <a:solidFill>
                  <a:schemeClr val="tx1"/>
                </a:solidFill>
                <a:effectLst/>
              </a:rPr>
              <a:t>inPath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Files</a:t>
            </a:r>
            <a:r>
              <a:rPr lang="en-US" sz="2800" dirty="0">
                <a:solidFill>
                  <a:schemeClr val="bg1"/>
                </a:solidFill>
                <a:effectLst/>
              </a:rPr>
              <a:t>.write(</a:t>
            </a:r>
            <a:r>
              <a:rPr lang="en-US" sz="2800" dirty="0">
                <a:solidFill>
                  <a:schemeClr val="tx1"/>
                </a:solidFill>
                <a:effectLst/>
              </a:rPr>
              <a:t>outPath, lines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pic>
        <p:nvPicPr>
          <p:cNvPr id="7172" name="Picture 4" descr="Ð ÐµÐ·ÑÐ»ÑÐ°Ñ Ñ Ð¸Ð·Ð¾Ð±ÑÐ°Ð¶ÐµÐ½Ð¸Ðµ Ð·Ð° file png">
            <a:extLst>
              <a:ext uri="{FF2B5EF4-FFF2-40B4-BE49-F238E27FC236}">
                <a16:creationId xmlns:a16="http://schemas.microsoft.com/office/drawing/2014/main" id="{B173EB16-8F6E-4D75-8B73-8126134DC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884871"/>
            <a:ext cx="2162174" cy="216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196128E-96CC-4E84-AFAA-64BBC4C82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97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5C5411-745C-4F2F-BCE6-AD9E26C4E5E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text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all lines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result to another text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</a:p>
          <a:p>
            <a:pPr>
              <a:buClr>
                <a:schemeClr val="tx1"/>
              </a:buClr>
            </a:pPr>
            <a:r>
              <a:rPr lang="en-US" dirty="0"/>
              <a:t>Use Paths and Files classes 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319F432-25E9-4003-848A-21634FE4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Sort Lines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EA9B84E-413D-4741-813A-CCB8B0501534}"/>
              </a:ext>
            </a:extLst>
          </p:cNvPr>
          <p:cNvSpPr txBox="1">
            <a:spLocks/>
          </p:cNvSpPr>
          <p:nvPr/>
        </p:nvSpPr>
        <p:spPr>
          <a:xfrm>
            <a:off x="2286000" y="3499936"/>
            <a:ext cx="50477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C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A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B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D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…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60BAA98-774C-4F16-AE59-2F50383B283C}"/>
              </a:ext>
            </a:extLst>
          </p:cNvPr>
          <p:cNvSpPr/>
          <p:nvPr/>
        </p:nvSpPr>
        <p:spPr>
          <a:xfrm>
            <a:off x="3036694" y="4559466"/>
            <a:ext cx="498768" cy="2433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46B40CB-ADEA-4445-B971-230297E9FE55}"/>
              </a:ext>
            </a:extLst>
          </p:cNvPr>
          <p:cNvSpPr txBox="1">
            <a:spLocks/>
          </p:cNvSpPr>
          <p:nvPr/>
        </p:nvSpPr>
        <p:spPr>
          <a:xfrm>
            <a:off x="3781378" y="3494856"/>
            <a:ext cx="49876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A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B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C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D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…</a:t>
            </a:r>
            <a:endParaRPr lang="bg-BG" sz="2800" dirty="0">
              <a:solidFill>
                <a:schemeClr val="bg1"/>
              </a:solidFill>
              <a:effectLst/>
            </a:endParaRPr>
          </a:p>
        </p:txBody>
      </p:sp>
      <p:pic>
        <p:nvPicPr>
          <p:cNvPr id="8194" name="Picture 2" descr="Sort, Increase, Alphabetically, Symbol, Icon">
            <a:extLst>
              <a:ext uri="{FF2B5EF4-FFF2-40B4-BE49-F238E27FC236}">
                <a16:creationId xmlns:a16="http://schemas.microsoft.com/office/drawing/2014/main" id="{2A3C0860-55E5-416F-AE8D-F361123D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749" y="1981201"/>
            <a:ext cx="3100387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66F08B-35FC-4E92-AEAE-4675BA9D639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411F982-3A1E-4C07-BBA8-530062ACB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24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F705551-1573-4D18-A6BB-1E7CB542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Sort Lines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1993F0-E7B5-4D21-BD54-D59C298FAD2F}"/>
              </a:ext>
            </a:extLst>
          </p:cNvPr>
          <p:cNvSpPr txBox="1">
            <a:spLocks/>
          </p:cNvSpPr>
          <p:nvPr/>
        </p:nvSpPr>
        <p:spPr>
          <a:xfrm>
            <a:off x="596582" y="1231403"/>
            <a:ext cx="9577597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600" dirty="0">
                <a:solidFill>
                  <a:schemeClr val="tx1"/>
                </a:solidFill>
                <a:effectLst/>
              </a:rPr>
              <a:t>Path path = Paths.</a:t>
            </a:r>
            <a:r>
              <a:rPr lang="en-GB" sz="2600" dirty="0">
                <a:solidFill>
                  <a:schemeClr val="bg1"/>
                </a:solidFill>
                <a:effectLst/>
              </a:rPr>
              <a:t>get</a:t>
            </a:r>
            <a:r>
              <a:rPr lang="en-GB" sz="2600" dirty="0">
                <a:solidFill>
                  <a:schemeClr val="tx1"/>
                </a:solidFill>
                <a:effectLst/>
              </a:rPr>
              <a:t>("D:\\input.txt");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Path output = Paths.</a:t>
            </a:r>
            <a:r>
              <a:rPr lang="en-GB" sz="2600" dirty="0">
                <a:solidFill>
                  <a:schemeClr val="bg1"/>
                </a:solidFill>
                <a:effectLst/>
              </a:rPr>
              <a:t>get</a:t>
            </a:r>
            <a:r>
              <a:rPr lang="en-GB" sz="2600" dirty="0">
                <a:solidFill>
                  <a:schemeClr val="tx1"/>
                </a:solidFill>
                <a:effectLst/>
              </a:rPr>
              <a:t>("D:\\output.txt");</a:t>
            </a:r>
          </a:p>
          <a:p>
            <a:endParaRPr lang="en-GB" sz="2600" dirty="0">
              <a:solidFill>
                <a:schemeClr val="tx1"/>
              </a:solidFill>
              <a:effectLst/>
            </a:endParaRPr>
          </a:p>
          <a:p>
            <a:r>
              <a:rPr lang="en-GB" sz="2600" dirty="0">
                <a:solidFill>
                  <a:schemeClr val="bg1"/>
                </a:solidFill>
                <a:effectLst/>
              </a:rPr>
              <a:t>try</a:t>
            </a:r>
            <a:r>
              <a:rPr lang="en-GB" sz="26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List&lt;String&gt; lines = Files</a:t>
            </a:r>
            <a:r>
              <a:rPr lang="en-GB" sz="2600" dirty="0">
                <a:solidFill>
                  <a:schemeClr val="bg1"/>
                </a:solidFill>
                <a:effectLst/>
              </a:rPr>
              <a:t>.readAllLines</a:t>
            </a:r>
            <a:r>
              <a:rPr lang="en-GB" sz="2600" dirty="0">
                <a:solidFill>
                  <a:schemeClr val="tx1"/>
                </a:solidFill>
                <a:effectLst/>
              </a:rPr>
              <a:t>(path);</a:t>
            </a:r>
            <a:endParaRPr lang="bg-BG" sz="2600" dirty="0">
              <a:solidFill>
                <a:schemeClr val="tx1"/>
              </a:solidFill>
              <a:effectLst/>
            </a:endParaRPr>
          </a:p>
          <a:p>
            <a:r>
              <a:rPr lang="bg-BG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tx1"/>
                </a:solidFill>
                <a:effectLst/>
              </a:rPr>
              <a:t>lines =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lines.stream</a:t>
            </a:r>
            <a:r>
              <a:rPr lang="en-US" sz="2600" dirty="0">
                <a:solidFill>
                  <a:schemeClr val="tx1"/>
                </a:solidFill>
                <a:effectLst/>
              </a:rPr>
              <a:t>().filter(l -&gt;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      !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l.isBlank</a:t>
            </a:r>
            <a:r>
              <a:rPr lang="en-US" sz="2600" dirty="0">
                <a:solidFill>
                  <a:schemeClr val="tx1"/>
                </a:solidFill>
                <a:effectLst/>
              </a:rPr>
              <a:t>()).collect(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Collectors.toList</a:t>
            </a:r>
            <a:r>
              <a:rPr lang="en-US" sz="2600" dirty="0">
                <a:solidFill>
                  <a:schemeClr val="tx1"/>
                </a:solidFill>
                <a:effectLst/>
              </a:rPr>
              <a:t>());</a:t>
            </a:r>
            <a:endParaRPr lang="en-GB" sz="2600" dirty="0">
              <a:solidFill>
                <a:schemeClr val="tx1"/>
              </a:solidFill>
              <a:effectLst/>
            </a:endParaRP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Collections.sort(lines);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Files</a:t>
            </a:r>
            <a:r>
              <a:rPr lang="en-GB" sz="2600" dirty="0">
                <a:solidFill>
                  <a:schemeClr val="bg1"/>
                </a:solidFill>
                <a:effectLst/>
              </a:rPr>
              <a:t>.write</a:t>
            </a:r>
            <a:r>
              <a:rPr lang="en-GB" sz="2600" dirty="0">
                <a:solidFill>
                  <a:schemeClr val="tx1"/>
                </a:solidFill>
                <a:effectLst/>
              </a:rPr>
              <a:t>(output, lines);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} catch (IOException e) {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e.printStackTrace();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6BCAB8A-9AEB-4732-BAA0-E45C4DEC5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022" y="2295525"/>
            <a:ext cx="3667801" cy="628650"/>
          </a:xfrm>
          <a:prstGeom prst="wedgeRoundRectCallout">
            <a:avLst>
              <a:gd name="adj1" fmla="val -54179"/>
              <a:gd name="adj2" fmla="val 486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Don't use for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D7C04-263D-4073-87B7-C14B16D74CD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AD1C199-C755-426F-B97B-10AC68BEC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2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267AE9-8E0F-4369-AF8C-FB41941AD64B}"/>
              </a:ext>
            </a:extLst>
          </p:cNvPr>
          <p:cNvSpPr txBox="1">
            <a:spLocks/>
          </p:cNvSpPr>
          <p:nvPr/>
        </p:nvSpPr>
        <p:spPr>
          <a:xfrm>
            <a:off x="2209801" y="5036415"/>
            <a:ext cx="7966899" cy="737185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cs typeface="Consolas" panose="020B0609020204030204" pitchFamily="49" charset="0"/>
              </a:rPr>
              <a:t>File Class in Java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B9C1D5C-8CC0-42F7-B3B3-3706B2C5A2ED}"/>
              </a:ext>
            </a:extLst>
          </p:cNvPr>
          <p:cNvSpPr txBox="1">
            <a:spLocks/>
          </p:cNvSpPr>
          <p:nvPr/>
        </p:nvSpPr>
        <p:spPr>
          <a:xfrm>
            <a:off x="2209801" y="5773599"/>
            <a:ext cx="7966899" cy="61829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Easily Working With 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B9903-D2FF-4EC4-9E02-6A46F46A5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00" y="1590675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8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BC1D246-950A-412D-AEED-271240FA30E1}"/>
              </a:ext>
            </a:extLst>
          </p:cNvPr>
          <p:cNvSpPr txBox="1">
            <a:spLocks/>
          </p:cNvSpPr>
          <p:nvPr/>
        </p:nvSpPr>
        <p:spPr>
          <a:xfrm>
            <a:off x="838200" y="1900252"/>
            <a:ext cx="97536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import java.io.File;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File 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file</a:t>
            </a:r>
            <a:r>
              <a:rPr lang="en-GB" sz="3200" dirty="0">
                <a:solidFill>
                  <a:schemeClr val="tx1"/>
                </a:solidFill>
                <a:effectLst/>
              </a:rPr>
              <a:t> = </a:t>
            </a:r>
            <a:r>
              <a:rPr lang="en-GB" sz="3200" dirty="0">
                <a:solidFill>
                  <a:schemeClr val="bg1"/>
                </a:solidFill>
                <a:effectLst/>
              </a:rPr>
              <a:t>new File</a:t>
            </a:r>
            <a:r>
              <a:rPr lang="en-GB" sz="3200" dirty="0">
                <a:solidFill>
                  <a:schemeClr val="tx1"/>
                </a:solidFill>
                <a:effectLst/>
              </a:rPr>
              <a:t>("D:\\input.txt");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boolean isExisting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.exists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long length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.length</a:t>
            </a:r>
            <a:r>
              <a:rPr lang="en-GB" sz="3200" dirty="0">
                <a:solidFill>
                  <a:schemeClr val="tx1"/>
                </a:solidFill>
                <a:effectLst/>
              </a:rPr>
              <a:t>(); 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boolean isDirectory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.isDirectory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File[] files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.listFiles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41BD7-9D23-4329-A6BA-3F23F0837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5294835"/>
            <a:ext cx="1600200" cy="16002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A2EF23-2C11-40A4-B2A1-F98B1EC14E97}"/>
              </a:ext>
            </a:extLst>
          </p:cNvPr>
          <p:cNvSpPr txBox="1">
            <a:spLocks/>
          </p:cNvSpPr>
          <p:nvPr/>
        </p:nvSpPr>
        <p:spPr>
          <a:xfrm>
            <a:off x="192000" y="115112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</a:pPr>
            <a:r>
              <a:rPr lang="en-US" noProof="1">
                <a:latin typeface="Consolas" panose="020B0609020204030204" pitchFamily="49" charset="0"/>
              </a:rPr>
              <a:t>P</a:t>
            </a:r>
            <a:r>
              <a:rPr lang="en-US" noProof="1"/>
              <a:t>rovides methods for quick and easy manipulation of files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9ACED78-EF58-458E-86FB-379C2F9B29BC}"/>
              </a:ext>
            </a:extLst>
          </p:cNvPr>
          <p:cNvSpPr txBox="1">
            <a:spLocks/>
          </p:cNvSpPr>
          <p:nvPr/>
        </p:nvSpPr>
        <p:spPr>
          <a:xfrm>
            <a:off x="190403" y="4034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solidFill>
                  <a:schemeClr val="bg2"/>
                </a:solidFill>
              </a:rPr>
              <a:t>File Class in Java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746EB8-2238-474F-B97E-F1E61F1CE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27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26D986-B4F1-43DC-8813-963F9E88996F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 names and sizes </a:t>
            </a:r>
            <a:r>
              <a:rPr lang="en-US" dirty="0"/>
              <a:t>of all files in </a:t>
            </a:r>
            <a:br>
              <a:rPr lang="en-US" dirty="0"/>
            </a:br>
            <a:r>
              <a:rPr lang="en-US" dirty="0"/>
              <a:t>"Files-and-Streams" directory</a:t>
            </a:r>
          </a:p>
          <a:p>
            <a:pPr>
              <a:buClr>
                <a:schemeClr val="tx1"/>
              </a:buClr>
            </a:pPr>
            <a:r>
              <a:rPr lang="en-US" dirty="0"/>
              <a:t>Skip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directories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A5B8803-3D4B-49EB-864B-2F435D4D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List Files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4B05B2-1A21-46C1-A1B9-A4294DFA9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5" y="3095626"/>
            <a:ext cx="6306404" cy="1806891"/>
          </a:xfrm>
          <a:prstGeom prst="roundRect">
            <a:avLst>
              <a:gd name="adj" fmla="val 3946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ED5F079-CC75-42B6-929F-B5D7C6D0890B}"/>
              </a:ext>
            </a:extLst>
          </p:cNvPr>
          <p:cNvSpPr txBox="1">
            <a:spLocks/>
          </p:cNvSpPr>
          <p:nvPr/>
        </p:nvSpPr>
        <p:spPr>
          <a:xfrm>
            <a:off x="3020042" y="5138359"/>
            <a:ext cx="5734049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input.txt: [size in bytes]</a:t>
            </a:r>
          </a:p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output.txt: [size in bytes]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C672B-C81E-49E2-9DFC-37B597143FF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54213A-9446-4D8B-9A10-DC9DAA7EFF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469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4792F77-9F74-4D00-89FF-A89B2C5C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List Files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37233C-B3B7-4AA5-AC77-6BBD42E591BD}"/>
              </a:ext>
            </a:extLst>
          </p:cNvPr>
          <p:cNvSpPr txBox="1">
            <a:spLocks/>
          </p:cNvSpPr>
          <p:nvPr/>
        </p:nvSpPr>
        <p:spPr>
          <a:xfrm>
            <a:off x="228600" y="1151122"/>
            <a:ext cx="11125200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if (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file.exists</a:t>
            </a:r>
            <a:r>
              <a:rPr lang="en-GB" sz="3200" dirty="0">
                <a:solidFill>
                  <a:schemeClr val="tx1"/>
                </a:solidFill>
                <a:effectLst/>
              </a:rPr>
              <a:t>())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if (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file.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File[] files = 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file.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listFiles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for (File f : files)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  if (!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f.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    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System.out.printf</a:t>
            </a:r>
            <a:r>
              <a:rPr lang="en-GB" sz="3200" dirty="0">
                <a:solidFill>
                  <a:schemeClr val="tx1"/>
                </a:solidFill>
                <a:effectLst/>
              </a:rPr>
              <a:t>("%s: [%s]%n",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					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f.getName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, 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f.length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  }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218" name="Picture 2" descr="List, Icon, Symbol, Paper, Sign, Flat, Note, Form, Mark">
            <a:extLst>
              <a:ext uri="{FF2B5EF4-FFF2-40B4-BE49-F238E27FC236}">
                <a16:creationId xmlns:a16="http://schemas.microsoft.com/office/drawing/2014/main" id="{5C3D25BD-B86D-43C6-A41A-337E41EB5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29800" y="1828800"/>
            <a:ext cx="1524000" cy="147995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5317B87-73A4-4406-980D-6F6C2F76A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9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F8E0F8-D472-473A-8779-3DAD15333A77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You are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folder named "Files-and-Streams"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 all folder names</a:t>
            </a:r>
            <a:r>
              <a:rPr lang="en-US" dirty="0"/>
              <a:t>, starting with the root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 folder count </a:t>
            </a:r>
            <a:r>
              <a:rPr lang="en-US" dirty="0"/>
              <a:t>on the last line (including the root)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653E340-5C1A-44C0-8E22-C669B4C5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Nested Folders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28F1DC9-9864-4591-81A2-4724FC216E17}"/>
              </a:ext>
            </a:extLst>
          </p:cNvPr>
          <p:cNvSpPr txBox="1">
            <a:spLocks/>
          </p:cNvSpPr>
          <p:nvPr/>
        </p:nvSpPr>
        <p:spPr>
          <a:xfrm>
            <a:off x="5155400" y="3395337"/>
            <a:ext cx="3750475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…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Streams-and-Files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Serialization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Streams-and-Files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[count] </a:t>
            </a:r>
            <a:r>
              <a:rPr lang="en-US" sz="2800" dirty="0">
                <a:solidFill>
                  <a:schemeClr val="tx1"/>
                </a:solidFill>
                <a:effectLst/>
              </a:rPr>
              <a:t>folders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0EEADE-6D34-4475-AECC-E62302DE0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88"/>
          <a:stretch/>
        </p:blipFill>
        <p:spPr>
          <a:xfrm>
            <a:off x="2438401" y="3395337"/>
            <a:ext cx="2223581" cy="268032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4C72D5-CD78-48C8-8C81-045B96E064D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30D1FB6-038B-40B3-BFF2-9E768A804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75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B62EBCD-5AC8-46D1-B861-9092968E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Nested Folders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92C7F2-45A7-4622-8CBF-7F74778584F3}"/>
              </a:ext>
            </a:extLst>
          </p:cNvPr>
          <p:cNvSpPr txBox="1">
            <a:spLocks/>
          </p:cNvSpPr>
          <p:nvPr/>
        </p:nvSpPr>
        <p:spPr>
          <a:xfrm>
            <a:off x="609600" y="1609726"/>
            <a:ext cx="89154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String path = "</a:t>
            </a:r>
            <a:r>
              <a:rPr lang="en-GB" sz="2800" dirty="0">
                <a:solidFill>
                  <a:schemeClr val="bg1"/>
                </a:solidFill>
                <a:effectLst/>
              </a:rPr>
              <a:t>D:\\Files-and-Streams</a:t>
            </a:r>
            <a:r>
              <a:rPr lang="en-GB" sz="2800" dirty="0"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File root = </a:t>
            </a:r>
            <a:r>
              <a:rPr lang="en-GB" sz="2800" dirty="0">
                <a:solidFill>
                  <a:schemeClr val="bg1"/>
                </a:solidFill>
                <a:effectLst/>
              </a:rPr>
              <a:t>new File</a:t>
            </a:r>
            <a:r>
              <a:rPr lang="en-GB" sz="2800" dirty="0">
                <a:solidFill>
                  <a:schemeClr val="tx1"/>
                </a:solidFill>
                <a:effectLst/>
              </a:rPr>
              <a:t>(path);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Deque&lt;File&gt; dirs = new ArrayDeque&lt;&gt;();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dirs.offer(root);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 continue…</a:t>
            </a:r>
          </a:p>
        </p:txBody>
      </p:sp>
      <p:pic>
        <p:nvPicPr>
          <p:cNvPr id="10244" name="Picture 4" descr="Ð ÐµÐ·ÑÐ»ÑÐ°Ñ Ñ Ð¸Ð·Ð¾Ð±ÑÐ°Ð¶ÐµÐ½Ð¸Ðµ Ð·Ð° nested files">
            <a:extLst>
              <a:ext uri="{FF2B5EF4-FFF2-40B4-BE49-F238E27FC236}">
                <a16:creationId xmlns:a16="http://schemas.microsoft.com/office/drawing/2014/main" id="{9BBD9910-59CA-4E27-BBA7-D47A60E4C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3855964"/>
            <a:ext cx="3223701" cy="23616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0C7B22-C509-4EFE-BDCB-DA9C62C7B1B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750EAC6-6948-4093-BDC4-E562F284DE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3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4A1578-B03C-4C97-B491-1D51E91629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812" y="1115050"/>
            <a:ext cx="3581400" cy="27991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B6959AC-CBA9-4A53-83C1-99933F255F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Streams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CAFADFE-5DF1-44BA-9D73-DA1B36912B8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DDEA078-0185-4D99-8814-C772CF5A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04" y="35560"/>
            <a:ext cx="9577597" cy="1110780"/>
          </a:xfrm>
        </p:spPr>
        <p:txBody>
          <a:bodyPr/>
          <a:lstStyle/>
          <a:p>
            <a:r>
              <a:rPr lang="en-US" dirty="0"/>
              <a:t>Solution: Nested Folders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AEA1F8-7CE4-4A84-8A78-853E3419F8C4}"/>
              </a:ext>
            </a:extLst>
          </p:cNvPr>
          <p:cNvSpPr txBox="1">
            <a:spLocks/>
          </p:cNvSpPr>
          <p:nvPr/>
        </p:nvSpPr>
        <p:spPr>
          <a:xfrm>
            <a:off x="381000" y="1295400"/>
            <a:ext cx="9906000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int count = 0;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while (!</a:t>
            </a:r>
            <a:r>
              <a:rPr lang="en-GB" sz="2800" dirty="0">
                <a:solidFill>
                  <a:schemeClr val="bg1"/>
                </a:solidFill>
                <a:effectLst/>
              </a:rPr>
              <a:t>dirs.isEmpty()</a:t>
            </a:r>
            <a:r>
              <a:rPr lang="en-GB" sz="28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File current = dirs</a:t>
            </a:r>
            <a:r>
              <a:rPr lang="en-GB" sz="2800" dirty="0">
                <a:solidFill>
                  <a:schemeClr val="bg1"/>
                </a:solidFill>
                <a:effectLst/>
              </a:rPr>
              <a:t>.poll</a:t>
            </a:r>
            <a:r>
              <a:rPr lang="en-GB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File[] nestedFiles = current</a:t>
            </a:r>
            <a:r>
              <a:rPr lang="en-GB" sz="2800" dirty="0">
                <a:solidFill>
                  <a:schemeClr val="bg1"/>
                </a:solidFill>
                <a:effectLst/>
              </a:rPr>
              <a:t>.listFiles()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for (File nestedFile : nestedFiles)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if (nestedFile.isDirectory())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dirs.offer</a:t>
            </a:r>
            <a:r>
              <a:rPr lang="en-GB" sz="2800" dirty="0">
                <a:solidFill>
                  <a:schemeClr val="tx1"/>
                </a:solidFill>
                <a:effectLst/>
              </a:rPr>
              <a:t>(nestedFile);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count++;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GB" sz="2800" dirty="0">
                <a:solidFill>
                  <a:schemeClr val="tx1"/>
                </a:solidFill>
                <a:effectLst/>
              </a:rPr>
              <a:t>(current</a:t>
            </a:r>
            <a:r>
              <a:rPr lang="en-GB" sz="2800" dirty="0">
                <a:solidFill>
                  <a:schemeClr val="bg1"/>
                </a:solidFill>
                <a:effectLst/>
              </a:rPr>
              <a:t>.getName()</a:t>
            </a:r>
            <a:r>
              <a:rPr lang="en-GB" sz="28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System.out.println(count + " folders");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3931A-B7CF-4251-BDDB-5FBC430C90E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58AA4BA-DCC8-44CD-BCC9-6227B7712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9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Related image">
            <a:extLst>
              <a:ext uri="{FF2B5EF4-FFF2-40B4-BE49-F238E27FC236}">
                <a16:creationId xmlns:a16="http://schemas.microsoft.com/office/drawing/2014/main" id="{FBDD8041-397E-44CB-8367-4E8579D2E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66024" y="2286002"/>
            <a:ext cx="710977" cy="71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AF67214-A95A-4664-9B3F-2DE344B34D94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4832518"/>
            <a:ext cx="8938472" cy="941082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8E78FC1-0234-4A05-80F6-9C51C67EACFA}"/>
              </a:ext>
            </a:extLst>
          </p:cNvPr>
          <p:cNvSpPr txBox="1">
            <a:spLocks/>
          </p:cNvSpPr>
          <p:nvPr/>
        </p:nvSpPr>
        <p:spPr>
          <a:xfrm>
            <a:off x="2286000" y="5773600"/>
            <a:ext cx="8938472" cy="68825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Serializing and Deserializing 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74169-AA1C-4C6E-90E8-CF87B3432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1" b="5661"/>
          <a:stretch/>
        </p:blipFill>
        <p:spPr>
          <a:xfrm>
            <a:off x="4419600" y="2132095"/>
            <a:ext cx="1185106" cy="941082"/>
          </a:xfrm>
          <a:prstGeom prst="roundRect">
            <a:avLst>
              <a:gd name="adj" fmla="val 6008"/>
            </a:avLst>
          </a:prstGeom>
          <a:effectLst>
            <a:softEdge rad="127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39EBE6-57F2-4C53-B637-6D187D0FFC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78"/>
          <a:stretch/>
        </p:blipFill>
        <p:spPr>
          <a:xfrm>
            <a:off x="6651284" y="2132096"/>
            <a:ext cx="1121116" cy="941081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7117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714A8A5-992F-4E24-9071-C23ABBCF4B7C}"/>
              </a:ext>
            </a:extLst>
          </p:cNvPr>
          <p:cNvSpPr txBox="1">
            <a:spLocks noChangeArrowheads="1"/>
          </p:cNvSpPr>
          <p:nvPr/>
        </p:nvSpPr>
        <p:spPr>
          <a:xfrm>
            <a:off x="177993" y="11057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Save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objects to a file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0A9A9D-64CB-45AA-99E8-621E7546B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96" y="-5080"/>
            <a:ext cx="9577597" cy="1110780"/>
          </a:xfrm>
        </p:spPr>
        <p:txBody>
          <a:bodyPr/>
          <a:lstStyle/>
          <a:p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FCCD824-D277-4BED-A260-5A8D5A9F3921}"/>
              </a:ext>
            </a:extLst>
          </p:cNvPr>
          <p:cNvSpPr txBox="1">
            <a:spLocks/>
          </p:cNvSpPr>
          <p:nvPr/>
        </p:nvSpPr>
        <p:spPr>
          <a:xfrm>
            <a:off x="762000" y="1763789"/>
            <a:ext cx="100584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names = new ArrayList&lt;&gt;();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Collections.addAll(names, "Mimi", "Gosho");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FileOutputStream fos = 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FileOutputStream(</a:t>
            </a:r>
            <a:r>
              <a:rPr lang="en-US" sz="2800" dirty="0">
                <a:solidFill>
                  <a:schemeClr val="tx1"/>
                </a:solidFill>
                <a:effectLst/>
              </a:rPr>
              <a:t>path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ObjectOutputStream oos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	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ObjectOutputStream(</a:t>
            </a:r>
            <a:r>
              <a:rPr lang="en-US" sz="2800" dirty="0">
                <a:solidFill>
                  <a:schemeClr val="tx1"/>
                </a:solidFill>
                <a:effectLst/>
              </a:rPr>
              <a:t>fos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oos</a:t>
            </a:r>
            <a:r>
              <a:rPr lang="en-US" sz="2800" dirty="0">
                <a:solidFill>
                  <a:schemeClr val="bg1"/>
                </a:solidFill>
                <a:effectLst/>
              </a:rPr>
              <a:t>.writeObject(</a:t>
            </a:r>
            <a:r>
              <a:rPr lang="en-US" sz="2800" dirty="0">
                <a:solidFill>
                  <a:schemeClr val="tx1"/>
                </a:solidFill>
                <a:effectLst/>
              </a:rPr>
              <a:t>names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9B53E0-6A55-4858-94B9-FC20A24534D1}"/>
              </a:ext>
            </a:extLst>
          </p:cNvPr>
          <p:cNvGrpSpPr/>
          <p:nvPr/>
        </p:nvGrpSpPr>
        <p:grpSpPr>
          <a:xfrm>
            <a:off x="6557007" y="5082195"/>
            <a:ext cx="4198941" cy="1191002"/>
            <a:chOff x="7008391" y="5334000"/>
            <a:chExt cx="4198941" cy="11910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DA54BAB-A260-4EBE-A4B2-4A3C9FE53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7008391" y="5334000"/>
              <a:ext cx="1499829" cy="1191002"/>
            </a:xfrm>
            <a:prstGeom prst="roundRect">
              <a:avLst>
                <a:gd name="adj" fmla="val 6008"/>
              </a:avLst>
            </a:prstGeom>
            <a:effectLst>
              <a:softEdge rad="127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88B8B30-25C3-4FBE-8096-41255916C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9788484" y="5334000"/>
              <a:ext cx="1418848" cy="1191002"/>
            </a:xfrm>
            <a:prstGeom prst="roundRect">
              <a:avLst>
                <a:gd name="adj" fmla="val 6796"/>
              </a:avLst>
            </a:prstGeom>
            <a:effectLst>
              <a:softEdge rad="12700"/>
            </a:effectLst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AB55251-161C-4E96-AB03-F1C8CA56D688}"/>
                </a:ext>
              </a:extLst>
            </p:cNvPr>
            <p:cNvSpPr/>
            <p:nvPr/>
          </p:nvSpPr>
          <p:spPr>
            <a:xfrm>
              <a:off x="8662182" y="5757146"/>
              <a:ext cx="843519" cy="344710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2" name="AutoShape 6">
            <a:extLst>
              <a:ext uri="{FF2B5EF4-FFF2-40B4-BE49-F238E27FC236}">
                <a16:creationId xmlns:a16="http://schemas.microsoft.com/office/drawing/2014/main" id="{A8244D9A-CC3E-4792-A6CB-2532DF5BE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7715" y="3675728"/>
            <a:ext cx="2178233" cy="1012094"/>
          </a:xfrm>
          <a:prstGeom prst="wedgeRoundRectCallout">
            <a:avLst>
              <a:gd name="adj1" fmla="val -63073"/>
              <a:gd name="adj2" fmla="val -53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objects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.ser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3CD4EAC-98C8-4C4B-A8EC-0EB9957E3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01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DAAC7A1-C901-43E2-9B71-72D82BEF652E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Load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objects from a file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7E91E2-851F-4980-8CDA-8EF8A0600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Deserialization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338C636-5B63-4290-AB48-E6B77727A108}"/>
              </a:ext>
            </a:extLst>
          </p:cNvPr>
          <p:cNvSpPr txBox="1">
            <a:spLocks/>
          </p:cNvSpPr>
          <p:nvPr/>
        </p:nvSpPr>
        <p:spPr>
          <a:xfrm>
            <a:off x="1010072" y="1868224"/>
            <a:ext cx="7938258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FileInputStream fis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FileInputStream</a:t>
            </a:r>
            <a:r>
              <a:rPr lang="en-US" sz="2800" dirty="0">
                <a:solidFill>
                  <a:schemeClr val="tx1"/>
                </a:solidFill>
                <a:effectLst/>
              </a:rPr>
              <a:t>(path);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ObjectInputStream oos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ObjectInputStream</a:t>
            </a:r>
            <a:r>
              <a:rPr lang="en-US" sz="2800" dirty="0">
                <a:solidFill>
                  <a:schemeClr val="tx1"/>
                </a:solidFill>
                <a:effectLst/>
              </a:rPr>
              <a:t>(fis);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names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</a:t>
            </a:r>
            <a:r>
              <a:rPr lang="en-US" sz="2800" dirty="0">
                <a:solidFill>
                  <a:schemeClr val="bg1"/>
                </a:solidFill>
                <a:effectLst/>
              </a:rPr>
              <a:t>(List&lt;String&gt;) </a:t>
            </a:r>
            <a:r>
              <a:rPr lang="en-US" sz="2800" dirty="0">
                <a:solidFill>
                  <a:schemeClr val="tx1"/>
                </a:solidFill>
                <a:effectLst/>
              </a:rPr>
              <a:t>oos</a:t>
            </a:r>
            <a:r>
              <a:rPr lang="en-US" sz="2800" dirty="0">
                <a:solidFill>
                  <a:schemeClr val="bg1"/>
                </a:solidFill>
                <a:effectLst/>
              </a:rPr>
              <a:t>.readObject()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093119-00FD-40F3-AAD5-ED70CCB536D7}"/>
              </a:ext>
            </a:extLst>
          </p:cNvPr>
          <p:cNvGrpSpPr/>
          <p:nvPr/>
        </p:nvGrpSpPr>
        <p:grpSpPr>
          <a:xfrm>
            <a:off x="9829801" y="2009221"/>
            <a:ext cx="1486725" cy="3735839"/>
            <a:chOff x="8727638" y="2193295"/>
            <a:chExt cx="1486725" cy="37358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B94683-243C-4D44-B9C3-DC1249314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8727639" y="4738132"/>
              <a:ext cx="1486724" cy="1191002"/>
            </a:xfrm>
            <a:prstGeom prst="roundRect">
              <a:avLst>
                <a:gd name="adj" fmla="val 6008"/>
              </a:avLst>
            </a:prstGeom>
            <a:ln w="28575">
              <a:solidFill>
                <a:schemeClr val="tx1"/>
              </a:solidFill>
            </a:ln>
            <a:effectLst>
              <a:softEdge rad="127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D57FA29-2E17-49C4-A0E9-9A25C59DF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8727638" y="2193295"/>
              <a:ext cx="1486724" cy="1055868"/>
            </a:xfrm>
            <a:prstGeom prst="roundRect">
              <a:avLst>
                <a:gd name="adj" fmla="val 6796"/>
              </a:avLst>
            </a:prstGeom>
            <a:ln w="28575">
              <a:solidFill>
                <a:schemeClr val="tx1"/>
              </a:solidFill>
              <a:prstDash val="solid"/>
            </a:ln>
            <a:effectLst>
              <a:softEdge rad="12700"/>
            </a:effectLst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EA266BB-F0A8-44DA-95C7-0AF959433E34}"/>
                </a:ext>
              </a:extLst>
            </p:cNvPr>
            <p:cNvSpPr/>
            <p:nvPr/>
          </p:nvSpPr>
          <p:spPr>
            <a:xfrm rot="16200000" flipH="1">
              <a:off x="9052010" y="3842966"/>
              <a:ext cx="837980" cy="492159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6261B3C3-CFEA-4C53-835E-565DCC4D8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91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ED18FF9-35D1-44F6-9233-F2E23F73F67C}"/>
              </a:ext>
            </a:extLst>
          </p:cNvPr>
          <p:cNvSpPr txBox="1">
            <a:spLocks noChangeArrowheads="1"/>
          </p:cNvSpPr>
          <p:nvPr/>
        </p:nvSpPr>
        <p:spPr>
          <a:xfrm>
            <a:off x="156808" y="110012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latin typeface="+mj-lt"/>
              </a:rPr>
              <a:t>Custom objects should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implement</a:t>
            </a:r>
            <a:r>
              <a:rPr lang="en-US" noProof="1">
                <a:latin typeface="+mj-lt"/>
              </a:rPr>
              <a:t> the</a:t>
            </a:r>
            <a:r>
              <a:rPr lang="en-US" b="1" noProof="1">
                <a:latin typeface="+mj-lt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Serializable</a:t>
            </a:r>
            <a:r>
              <a:rPr lang="en-US" b="1" noProof="1">
                <a:latin typeface="+mj-lt"/>
              </a:rPr>
              <a:t> </a:t>
            </a:r>
            <a:r>
              <a:rPr lang="en-US" noProof="1">
                <a:latin typeface="+mj-lt"/>
              </a:rPr>
              <a:t>interface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66FE9E-B141-49DC-947C-3AFC37464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211" y="-10655"/>
            <a:ext cx="9577597" cy="1110780"/>
          </a:xfrm>
        </p:spPr>
        <p:txBody>
          <a:bodyPr/>
          <a:lstStyle/>
          <a:p>
            <a:r>
              <a:rPr lang="en-US" dirty="0"/>
              <a:t>Serialization of Custom Objects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9EA113A-0C66-4B57-A8DA-62CE2A1F48AC}"/>
              </a:ext>
            </a:extLst>
          </p:cNvPr>
          <p:cNvSpPr txBox="1">
            <a:spLocks/>
          </p:cNvSpPr>
          <p:nvPr/>
        </p:nvSpPr>
        <p:spPr>
          <a:xfrm>
            <a:off x="762000" y="1835556"/>
            <a:ext cx="933294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>
                <a:solidFill>
                  <a:schemeClr val="tx1"/>
                </a:solidFill>
                <a:effectLst/>
              </a:rPr>
              <a:t>class Cube </a:t>
            </a:r>
            <a:r>
              <a:rPr lang="en-GB" sz="3600" dirty="0">
                <a:solidFill>
                  <a:schemeClr val="bg1"/>
                </a:solidFill>
                <a:effectLst/>
              </a:rPr>
              <a:t>implements Serializable </a:t>
            </a:r>
            <a:r>
              <a:rPr lang="en-GB" sz="3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String color;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double width;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double height;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double depth;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8" name="Picture 2" descr="Image result for object icon">
            <a:extLst>
              <a:ext uri="{FF2B5EF4-FFF2-40B4-BE49-F238E27FC236}">
                <a16:creationId xmlns:a16="http://schemas.microsoft.com/office/drawing/2014/main" id="{9523CD03-B5F1-45F8-935F-140A1AEE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641" y="3352801"/>
            <a:ext cx="1787793" cy="1787793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6E96EE0-27BF-4751-BEE7-171CC9DEC9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50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CD7471-7E24-4B81-B6DF-4E27CC40BCB0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Cube class </a:t>
            </a:r>
            <a:r>
              <a:rPr lang="en-US" dirty="0"/>
              <a:t>with color, width, height and depth</a:t>
            </a:r>
          </a:p>
          <a:p>
            <a:r>
              <a:rPr lang="en-US" dirty="0"/>
              <a:t>Create a cube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color: "green", w: 15.3, h: 12.4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d: 3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5D8CED4-2FB8-46E0-93BD-5A082902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Serialize Custom Object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36F58C-BB69-498E-854D-CAB72A6779A9}"/>
              </a:ext>
            </a:extLst>
          </p:cNvPr>
          <p:cNvGrpSpPr/>
          <p:nvPr/>
        </p:nvGrpSpPr>
        <p:grpSpPr>
          <a:xfrm>
            <a:off x="990600" y="3124200"/>
            <a:ext cx="8001000" cy="2819400"/>
            <a:chOff x="455612" y="3505200"/>
            <a:chExt cx="8001000" cy="28194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3818117-00B3-4AED-8C5B-1D624710477B}"/>
                </a:ext>
              </a:extLst>
            </p:cNvPr>
            <p:cNvSpPr/>
            <p:nvPr/>
          </p:nvSpPr>
          <p:spPr>
            <a:xfrm>
              <a:off x="5878407" y="3781196"/>
              <a:ext cx="2578205" cy="2306683"/>
            </a:xfrm>
            <a:prstGeom prst="roundRect">
              <a:avLst>
                <a:gd name="adj" fmla="val 5385"/>
              </a:avLst>
            </a:prstGeom>
            <a:solidFill>
              <a:schemeClr val="tx1"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686AE2-CA24-47E8-881F-83EEF9B01D32}"/>
                </a:ext>
              </a:extLst>
            </p:cNvPr>
            <p:cNvGrpSpPr/>
            <p:nvPr/>
          </p:nvGrpSpPr>
          <p:grpSpPr>
            <a:xfrm>
              <a:off x="455612" y="3505200"/>
              <a:ext cx="7411584" cy="2819400"/>
              <a:chOff x="455612" y="3505200"/>
              <a:chExt cx="7411584" cy="2819400"/>
            </a:xfrm>
          </p:grpSpPr>
          <p:pic>
            <p:nvPicPr>
              <p:cNvPr id="10" name="Picture 2" descr="Image result for object icon">
                <a:extLst>
                  <a:ext uri="{FF2B5EF4-FFF2-40B4-BE49-F238E27FC236}">
                    <a16:creationId xmlns:a16="http://schemas.microsoft.com/office/drawing/2014/main" id="{5EB4F250-A1E1-4852-BD53-EB1D511D0E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612" y="3505200"/>
                <a:ext cx="2819400" cy="2819400"/>
              </a:xfrm>
              <a:prstGeom prst="roundRect">
                <a:avLst>
                  <a:gd name="adj" fmla="val 3329"/>
                </a:avLst>
              </a:prstGeom>
              <a:noFill/>
              <a:effectLst>
                <a:softEdge rad="127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7FBB9CB-F244-49AE-81AE-3B1E5F94C8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778"/>
              <a:stretch/>
            </p:blipFill>
            <p:spPr>
              <a:xfrm>
                <a:off x="6467821" y="4370908"/>
                <a:ext cx="1399375" cy="1174656"/>
              </a:xfrm>
              <a:prstGeom prst="roundRect">
                <a:avLst>
                  <a:gd name="adj" fmla="val 6796"/>
                </a:avLst>
              </a:prstGeom>
              <a:effectLst>
                <a:softEdge rad="12700"/>
              </a:effectLst>
            </p:spPr>
          </p:pic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568403BF-6BC0-4045-93C4-8B018AB18585}"/>
                  </a:ext>
                </a:extLst>
              </p:cNvPr>
              <p:cNvSpPr/>
              <p:nvPr/>
            </p:nvSpPr>
            <p:spPr>
              <a:xfrm rot="10800000" flipH="1">
                <a:off x="3897269" y="4582341"/>
                <a:ext cx="1282680" cy="751789"/>
              </a:xfrm>
              <a:prstGeom prst="rightArrow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982E37-91F4-416C-96CF-0C52B7B8AAD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0819901-FA39-4568-B1B1-1069F511B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38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CA83936-0117-4863-A516-4ED25644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DF5719-F671-486B-BF55-CE2CD58F0CE4}"/>
              </a:ext>
            </a:extLst>
          </p:cNvPr>
          <p:cNvSpPr txBox="1">
            <a:spLocks/>
          </p:cNvSpPr>
          <p:nvPr/>
        </p:nvSpPr>
        <p:spPr>
          <a:xfrm>
            <a:off x="304800" y="1270810"/>
            <a:ext cx="85344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class Cube implements Serializable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String color;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double width;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double height;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double depth;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2" descr="Image result for object icon">
            <a:extLst>
              <a:ext uri="{FF2B5EF4-FFF2-40B4-BE49-F238E27FC236}">
                <a16:creationId xmlns:a16="http://schemas.microsoft.com/office/drawing/2014/main" id="{7E08AB4F-BCE6-4350-8DE6-629788F9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6" y="4224198"/>
            <a:ext cx="1955057" cy="1955057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823E98-BB20-4FE2-8F49-DF502C15C44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5A4DCC-342C-4238-ABDC-13BE70FFA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412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8C919F-E3C7-4676-A36B-58E29F57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768744B-7D4B-41D4-B351-4A65F2A8F465}"/>
              </a:ext>
            </a:extLst>
          </p:cNvPr>
          <p:cNvSpPr txBox="1">
            <a:spLocks/>
          </p:cNvSpPr>
          <p:nvPr/>
        </p:nvSpPr>
        <p:spPr>
          <a:xfrm>
            <a:off x="704850" y="1350176"/>
            <a:ext cx="11096624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//TODO: Create Cube object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String path = "D:\\save.ser";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try (</a:t>
            </a:r>
            <a:r>
              <a:rPr lang="en-GB" sz="2800" dirty="0">
                <a:solidFill>
                  <a:schemeClr val="bg1"/>
                </a:solidFill>
                <a:effectLst/>
              </a:rPr>
              <a:t>ObjectOutputStream</a:t>
            </a:r>
            <a:r>
              <a:rPr lang="en-GB" sz="2800" dirty="0">
                <a:solidFill>
                  <a:schemeClr val="tx1"/>
                </a:solidFill>
                <a:effectLst/>
              </a:rPr>
              <a:t>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oos</a:t>
            </a:r>
            <a:r>
              <a:rPr lang="en-GB" sz="2800" dirty="0">
                <a:solidFill>
                  <a:schemeClr val="tx1"/>
                </a:solidFill>
                <a:effectLst/>
              </a:rPr>
              <a:t> = new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ObjectOutputStream</a:t>
            </a:r>
            <a:r>
              <a:rPr lang="en-GB" sz="28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			new </a:t>
            </a:r>
            <a:r>
              <a:rPr lang="en-GB" sz="2800" dirty="0">
                <a:solidFill>
                  <a:schemeClr val="bg1"/>
                </a:solidFill>
                <a:effectLst/>
              </a:rPr>
              <a:t>FileOutputStream</a:t>
            </a:r>
            <a:r>
              <a:rPr lang="en-GB" sz="2800" dirty="0">
                <a:solidFill>
                  <a:schemeClr val="tx1"/>
                </a:solidFill>
                <a:effectLst/>
              </a:rPr>
              <a:t>(path)))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oos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.writeObject</a:t>
            </a:r>
            <a:r>
              <a:rPr lang="en-GB" sz="2800" dirty="0">
                <a:solidFill>
                  <a:schemeClr val="bg1"/>
                </a:solidFill>
                <a:effectLst/>
              </a:rPr>
              <a:t>(</a:t>
            </a:r>
            <a:r>
              <a:rPr lang="en-GB" sz="2800" dirty="0">
                <a:solidFill>
                  <a:schemeClr val="tx1"/>
                </a:solidFill>
                <a:effectLst/>
              </a:rPr>
              <a:t>cube</a:t>
            </a:r>
            <a:r>
              <a:rPr lang="en-GB" sz="2800" dirty="0">
                <a:solidFill>
                  <a:schemeClr val="bg1"/>
                </a:solidFill>
                <a:effectLst/>
              </a:rPr>
              <a:t>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catch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e.printStackTrace</a:t>
            </a:r>
            <a:r>
              <a:rPr lang="en-GB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9EBA14-2580-4F73-88BD-BF0B5BB3C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8"/>
          <a:stretch/>
        </p:blipFill>
        <p:spPr>
          <a:xfrm>
            <a:off x="9982202" y="5523688"/>
            <a:ext cx="998553" cy="838200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9614D-685A-4469-9175-CB8F7EACD2B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2FFFFB5-E8F2-47C1-84A1-44F7542F3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71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1"/>
            <a:ext cx="8065426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1"/>
                </a:solidFill>
              </a:rPr>
              <a:t>Streams </a:t>
            </a:r>
            <a:r>
              <a:rPr lang="en-US" sz="3599" dirty="0">
                <a:solidFill>
                  <a:schemeClr val="bg2"/>
                </a:solidFill>
              </a:rPr>
              <a:t>are used to </a:t>
            </a:r>
            <a:r>
              <a:rPr lang="en-US" sz="3599" dirty="0">
                <a:solidFill>
                  <a:schemeClr val="bg1"/>
                </a:solidFill>
              </a:rPr>
              <a:t>transfer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1"/>
                </a:solidFill>
              </a:rPr>
              <a:t>Two</a:t>
            </a:r>
            <a:r>
              <a:rPr lang="en-US" sz="3599" dirty="0">
                <a:solidFill>
                  <a:schemeClr val="bg2"/>
                </a:solidFill>
              </a:rPr>
              <a:t> main </a:t>
            </a:r>
            <a:r>
              <a:rPr lang="en-US" sz="3599" dirty="0">
                <a:solidFill>
                  <a:schemeClr val="bg1"/>
                </a:solidFill>
              </a:rPr>
              <a:t>types </a:t>
            </a:r>
            <a:r>
              <a:rPr lang="en-US" sz="3599" dirty="0">
                <a:solidFill>
                  <a:schemeClr val="bg2"/>
                </a:solidFill>
              </a:rPr>
              <a:t>of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399" dirty="0">
                <a:solidFill>
                  <a:schemeClr val="bg1"/>
                </a:solidFill>
              </a:rPr>
              <a:t>Input</a:t>
            </a:r>
            <a:r>
              <a:rPr lang="en-US" sz="3399" dirty="0">
                <a:solidFill>
                  <a:schemeClr val="bg2"/>
                </a:solidFill>
              </a:rPr>
              <a:t>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399" dirty="0">
                <a:solidFill>
                  <a:schemeClr val="bg1"/>
                </a:solidFill>
              </a:rPr>
              <a:t>Output</a:t>
            </a:r>
            <a:r>
              <a:rPr lang="en-US" sz="3399" dirty="0">
                <a:solidFill>
                  <a:schemeClr val="bg2"/>
                </a:solidFill>
              </a:rPr>
              <a:t> Streams</a:t>
            </a:r>
            <a:endParaRPr lang="en-US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1"/>
                </a:solidFill>
              </a:rPr>
              <a:t>Buffered</a:t>
            </a:r>
            <a:r>
              <a:rPr lang="en-US" sz="3599" dirty="0">
                <a:solidFill>
                  <a:schemeClr val="bg2"/>
                </a:solidFill>
              </a:rPr>
              <a:t> streams boost </a:t>
            </a:r>
            <a:r>
              <a:rPr lang="en-US" sz="3599" dirty="0">
                <a:solidFill>
                  <a:schemeClr val="bg1"/>
                </a:solidFill>
              </a:rPr>
              <a:t>performance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2"/>
                </a:solidFill>
              </a:rPr>
              <a:t>Streams </a:t>
            </a:r>
            <a:r>
              <a:rPr lang="en-US" sz="3599" dirty="0">
                <a:solidFill>
                  <a:schemeClr val="bg1"/>
                </a:solidFill>
              </a:rPr>
              <a:t>can be chained together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2"/>
                </a:solidFill>
              </a:rPr>
              <a:t>You can </a:t>
            </a:r>
            <a:r>
              <a:rPr lang="en-US" sz="3599" dirty="0">
                <a:solidFill>
                  <a:schemeClr val="bg1"/>
                </a:solidFill>
              </a:rPr>
              <a:t>save objects </a:t>
            </a:r>
            <a:r>
              <a:rPr lang="en-US" sz="3599" dirty="0">
                <a:solidFill>
                  <a:schemeClr val="bg2"/>
                </a:solidFill>
              </a:rPr>
              <a:t>state into a file</a:t>
            </a:r>
          </a:p>
          <a:p>
            <a:pPr>
              <a:lnSpc>
                <a:spcPct val="100000"/>
              </a:lnSpc>
            </a:pPr>
            <a:endParaRPr lang="en-US" sz="3199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F230519-8261-4EE4-AEFD-B3A374B6A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23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380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F419DF2-B1C6-4D17-BF8A-09BB90C39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1" y="10361"/>
            <a:ext cx="9577597" cy="1110780"/>
          </a:xfrm>
        </p:spPr>
        <p:txBody>
          <a:bodyPr/>
          <a:lstStyle/>
          <a:p>
            <a:r>
              <a:rPr lang="en-US" dirty="0"/>
              <a:t>What is Stream?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6E60C7-932D-4592-84C9-13E1E4638B3C}"/>
              </a:ext>
            </a:extLst>
          </p:cNvPr>
          <p:cNvSpPr txBox="1">
            <a:spLocks noChangeArrowheads="1"/>
          </p:cNvSpPr>
          <p:nvPr/>
        </p:nvSpPr>
        <p:spPr>
          <a:xfrm>
            <a:off x="2133600" y="113568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are used to </a:t>
            </a:r>
            <a:r>
              <a:rPr lang="en-US" b="1" dirty="0">
                <a:solidFill>
                  <a:schemeClr val="bg1"/>
                </a:solidFill>
              </a:rPr>
              <a:t>transfer data</a:t>
            </a:r>
          </a:p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 stream </a:t>
            </a:r>
            <a:r>
              <a:rPr lang="en-US" dirty="0"/>
              <a:t>to: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 file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to a file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381154-B30B-42EF-86AD-676CE1C9B1FE}"/>
              </a:ext>
            </a:extLst>
          </p:cNvPr>
          <p:cNvGrpSpPr/>
          <p:nvPr/>
        </p:nvGrpSpPr>
        <p:grpSpPr>
          <a:xfrm>
            <a:off x="2819401" y="4191001"/>
            <a:ext cx="7818897" cy="1668515"/>
            <a:chOff x="2092267" y="3936298"/>
            <a:chExt cx="7818897" cy="16685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14A09A4-E7CE-45AB-91A8-999AC2597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267" y="3958979"/>
              <a:ext cx="1944745" cy="16178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4713596-C340-42A1-9A20-05B559F78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472" y="3936298"/>
              <a:ext cx="1761692" cy="16685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2F4A5F6E-B25E-49CC-BE42-BCBED7C79C1D}"/>
                </a:ext>
              </a:extLst>
            </p:cNvPr>
            <p:cNvSpPr txBox="1">
              <a:spLocks/>
            </p:cNvSpPr>
            <p:nvPr/>
          </p:nvSpPr>
          <p:spPr>
            <a:xfrm>
              <a:off x="4426082" y="4704961"/>
              <a:ext cx="3334319" cy="854246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sz="3600" dirty="0">
                  <a:solidFill>
                    <a:schemeClr val="bg2"/>
                  </a:solidFill>
                  <a:effectLst/>
                </a:rPr>
                <a:t>Stream</a:t>
              </a:r>
              <a:endParaRPr lang="bg-BG" sz="3600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02A38D5-5F6E-4572-831A-C47A7E6375E2}"/>
                </a:ext>
              </a:extLst>
            </p:cNvPr>
            <p:cNvSpPr/>
            <p:nvPr/>
          </p:nvSpPr>
          <p:spPr>
            <a:xfrm>
              <a:off x="4426082" y="3979299"/>
              <a:ext cx="3571497" cy="501303"/>
            </a:xfrm>
            <a:prstGeom prst="rightArrow">
              <a:avLst>
                <a:gd name="adj1" fmla="val 78290"/>
                <a:gd name="adj2" fmla="val 61316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0CDE92CF-3E9D-4C7D-8596-F32E2D9D43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0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78D59A-CF24-46D6-9ADE-43C161CA8C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2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5C24C1-F62C-4811-9BF8-FEB9A4599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FA5E421-EE4F-4604-83E1-641065ABD5BC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Two fundamental types of streams: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38FF65-EA39-4868-8E40-61B4045E0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Streams Basics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F40B90-7AE9-4E7C-A7C9-0730E72BC134}"/>
              </a:ext>
            </a:extLst>
          </p:cNvPr>
          <p:cNvGrpSpPr/>
          <p:nvPr/>
        </p:nvGrpSpPr>
        <p:grpSpPr>
          <a:xfrm>
            <a:off x="909374" y="2366578"/>
            <a:ext cx="6639190" cy="1219200"/>
            <a:chOff x="1827212" y="2492681"/>
            <a:chExt cx="6639190" cy="1219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4C1631-4F0F-4B35-B85F-500BFFB3D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07EA92-6E9B-4F8A-95B3-F330B1B2F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6CDBB315-A305-4FD9-8512-AA54A35CA5D3}"/>
                </a:ext>
              </a:extLst>
            </p:cNvPr>
            <p:cNvSpPr txBox="1">
              <a:spLocks/>
            </p:cNvSpPr>
            <p:nvPr/>
          </p:nvSpPr>
          <p:spPr>
            <a:xfrm>
              <a:off x="3594121" y="3037777"/>
              <a:ext cx="3239751" cy="54777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dirty="0">
                  <a:solidFill>
                    <a:schemeClr val="bg2"/>
                  </a:solidFill>
                  <a:effectLst/>
                </a:rPr>
                <a:t>Input Stream</a:t>
              </a:r>
              <a:endParaRPr lang="bg-BG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7E65BF7-0CAB-4258-BAD1-3F7CDBFB8C42}"/>
                </a:ext>
              </a:extLst>
            </p:cNvPr>
            <p:cNvSpPr/>
            <p:nvPr/>
          </p:nvSpPr>
          <p:spPr>
            <a:xfrm>
              <a:off x="3594121" y="2543535"/>
              <a:ext cx="3239751" cy="429314"/>
            </a:xfrm>
            <a:prstGeom prst="rightArrow">
              <a:avLst>
                <a:gd name="adj1" fmla="val 52555"/>
                <a:gd name="adj2" fmla="val 97345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0DA064-1BF9-4B4C-B8C1-BA59DE7DE4B0}"/>
              </a:ext>
            </a:extLst>
          </p:cNvPr>
          <p:cNvGrpSpPr/>
          <p:nvPr/>
        </p:nvGrpSpPr>
        <p:grpSpPr>
          <a:xfrm>
            <a:off x="909374" y="4347778"/>
            <a:ext cx="6639190" cy="1219200"/>
            <a:chOff x="1827212" y="2492681"/>
            <a:chExt cx="6639190" cy="12192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C9E82E-171C-421D-B2D9-D83A29612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5EBF4DF-F16C-4C8F-AEF5-732757F54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5" name="Text Placeholder 5">
              <a:extLst>
                <a:ext uri="{FF2B5EF4-FFF2-40B4-BE49-F238E27FC236}">
                  <a16:creationId xmlns:a16="http://schemas.microsoft.com/office/drawing/2014/main" id="{860A8A4F-E44C-48D8-8A65-99D72EAE7BAE}"/>
                </a:ext>
              </a:extLst>
            </p:cNvPr>
            <p:cNvSpPr txBox="1">
              <a:spLocks/>
            </p:cNvSpPr>
            <p:nvPr/>
          </p:nvSpPr>
          <p:spPr>
            <a:xfrm>
              <a:off x="3594121" y="3037777"/>
              <a:ext cx="3239751" cy="54777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GB" dirty="0">
                  <a:solidFill>
                    <a:schemeClr val="bg2"/>
                  </a:solidFill>
                  <a:effectLst/>
                </a:rPr>
                <a:t>Output</a:t>
              </a:r>
              <a:r>
                <a:rPr lang="en-US" dirty="0">
                  <a:solidFill>
                    <a:schemeClr val="bg2"/>
                  </a:solidFill>
                  <a:effectLst/>
                </a:rPr>
                <a:t> Stream</a:t>
              </a:r>
              <a:endParaRPr lang="bg-BG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1A3999A5-70E5-486C-ADEC-1B55CB345FCA}"/>
                </a:ext>
              </a:extLst>
            </p:cNvPr>
            <p:cNvSpPr/>
            <p:nvPr/>
          </p:nvSpPr>
          <p:spPr>
            <a:xfrm flipH="1">
              <a:off x="3594120" y="2505555"/>
              <a:ext cx="3239752" cy="467293"/>
            </a:xfrm>
            <a:prstGeom prst="rightArrow">
              <a:avLst>
                <a:gd name="adj1" fmla="val 52555"/>
                <a:gd name="adj2" fmla="val 97345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sp>
        <p:nvSpPr>
          <p:cNvPr id="17" name="AutoShape 6">
            <a:extLst>
              <a:ext uri="{FF2B5EF4-FFF2-40B4-BE49-F238E27FC236}">
                <a16:creationId xmlns:a16="http://schemas.microsoft.com/office/drawing/2014/main" id="{C28480C7-C7EF-404A-9D83-1469829FB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413" y="3408582"/>
            <a:ext cx="2589078" cy="1163418"/>
          </a:xfrm>
          <a:custGeom>
            <a:avLst/>
            <a:gdLst>
              <a:gd name="connsiteX0" fmla="*/ 0 w 3333847"/>
              <a:gd name="connsiteY0" fmla="*/ 193907 h 1163418"/>
              <a:gd name="connsiteX1" fmla="*/ 193907 w 3333847"/>
              <a:gd name="connsiteY1" fmla="*/ 0 h 1163418"/>
              <a:gd name="connsiteX2" fmla="*/ 555641 w 3333847"/>
              <a:gd name="connsiteY2" fmla="*/ 0 h 1163418"/>
              <a:gd name="connsiteX3" fmla="*/ 555641 w 3333847"/>
              <a:gd name="connsiteY3" fmla="*/ 0 h 1163418"/>
              <a:gd name="connsiteX4" fmla="*/ 1389103 w 3333847"/>
              <a:gd name="connsiteY4" fmla="*/ 0 h 1163418"/>
              <a:gd name="connsiteX5" fmla="*/ 3139940 w 3333847"/>
              <a:gd name="connsiteY5" fmla="*/ 0 h 1163418"/>
              <a:gd name="connsiteX6" fmla="*/ 3333847 w 3333847"/>
              <a:gd name="connsiteY6" fmla="*/ 193907 h 1163418"/>
              <a:gd name="connsiteX7" fmla="*/ 3333847 w 3333847"/>
              <a:gd name="connsiteY7" fmla="*/ 193903 h 1163418"/>
              <a:gd name="connsiteX8" fmla="*/ 3333847 w 3333847"/>
              <a:gd name="connsiteY8" fmla="*/ 193903 h 1163418"/>
              <a:gd name="connsiteX9" fmla="*/ 3333847 w 3333847"/>
              <a:gd name="connsiteY9" fmla="*/ 484758 h 1163418"/>
              <a:gd name="connsiteX10" fmla="*/ 3333847 w 3333847"/>
              <a:gd name="connsiteY10" fmla="*/ 969511 h 1163418"/>
              <a:gd name="connsiteX11" fmla="*/ 3139940 w 3333847"/>
              <a:gd name="connsiteY11" fmla="*/ 1163418 h 1163418"/>
              <a:gd name="connsiteX12" fmla="*/ 1389103 w 3333847"/>
              <a:gd name="connsiteY12" fmla="*/ 1163418 h 1163418"/>
              <a:gd name="connsiteX13" fmla="*/ 555641 w 3333847"/>
              <a:gd name="connsiteY13" fmla="*/ 1163418 h 1163418"/>
              <a:gd name="connsiteX14" fmla="*/ 555641 w 3333847"/>
              <a:gd name="connsiteY14" fmla="*/ 1163418 h 1163418"/>
              <a:gd name="connsiteX15" fmla="*/ 193907 w 3333847"/>
              <a:gd name="connsiteY15" fmla="*/ 1163418 h 1163418"/>
              <a:gd name="connsiteX16" fmla="*/ 0 w 3333847"/>
              <a:gd name="connsiteY16" fmla="*/ 969511 h 1163418"/>
              <a:gd name="connsiteX17" fmla="*/ 0 w 3333847"/>
              <a:gd name="connsiteY17" fmla="*/ 484758 h 1163418"/>
              <a:gd name="connsiteX18" fmla="*/ -426466 w 3333847"/>
              <a:gd name="connsiteY18" fmla="*/ 28201 h 1163418"/>
              <a:gd name="connsiteX19" fmla="*/ 0 w 3333847"/>
              <a:gd name="connsiteY19" fmla="*/ 193903 h 1163418"/>
              <a:gd name="connsiteX20" fmla="*/ 0 w 3333847"/>
              <a:gd name="connsiteY20" fmla="*/ 193907 h 1163418"/>
              <a:gd name="connsiteX0" fmla="*/ 0 w 3333847"/>
              <a:gd name="connsiteY0" fmla="*/ 193907 h 1163418"/>
              <a:gd name="connsiteX1" fmla="*/ 193907 w 3333847"/>
              <a:gd name="connsiteY1" fmla="*/ 0 h 1163418"/>
              <a:gd name="connsiteX2" fmla="*/ 555641 w 3333847"/>
              <a:gd name="connsiteY2" fmla="*/ 0 h 1163418"/>
              <a:gd name="connsiteX3" fmla="*/ 555641 w 3333847"/>
              <a:gd name="connsiteY3" fmla="*/ 0 h 1163418"/>
              <a:gd name="connsiteX4" fmla="*/ 1389103 w 3333847"/>
              <a:gd name="connsiteY4" fmla="*/ 0 h 1163418"/>
              <a:gd name="connsiteX5" fmla="*/ 3139940 w 3333847"/>
              <a:gd name="connsiteY5" fmla="*/ 0 h 1163418"/>
              <a:gd name="connsiteX6" fmla="*/ 3333847 w 3333847"/>
              <a:gd name="connsiteY6" fmla="*/ 193907 h 1163418"/>
              <a:gd name="connsiteX7" fmla="*/ 3333847 w 3333847"/>
              <a:gd name="connsiteY7" fmla="*/ 193903 h 1163418"/>
              <a:gd name="connsiteX8" fmla="*/ 3333847 w 3333847"/>
              <a:gd name="connsiteY8" fmla="*/ 193903 h 1163418"/>
              <a:gd name="connsiteX9" fmla="*/ 3333847 w 3333847"/>
              <a:gd name="connsiteY9" fmla="*/ 484758 h 1163418"/>
              <a:gd name="connsiteX10" fmla="*/ 3333847 w 3333847"/>
              <a:gd name="connsiteY10" fmla="*/ 969511 h 1163418"/>
              <a:gd name="connsiteX11" fmla="*/ 3139940 w 3333847"/>
              <a:gd name="connsiteY11" fmla="*/ 1163418 h 1163418"/>
              <a:gd name="connsiteX12" fmla="*/ 1389103 w 3333847"/>
              <a:gd name="connsiteY12" fmla="*/ 1163418 h 1163418"/>
              <a:gd name="connsiteX13" fmla="*/ 555641 w 3333847"/>
              <a:gd name="connsiteY13" fmla="*/ 1163418 h 1163418"/>
              <a:gd name="connsiteX14" fmla="*/ 555641 w 3333847"/>
              <a:gd name="connsiteY14" fmla="*/ 1163418 h 1163418"/>
              <a:gd name="connsiteX15" fmla="*/ 193907 w 3333847"/>
              <a:gd name="connsiteY15" fmla="*/ 1163418 h 1163418"/>
              <a:gd name="connsiteX16" fmla="*/ 0 w 3333847"/>
              <a:gd name="connsiteY16" fmla="*/ 969511 h 1163418"/>
              <a:gd name="connsiteX17" fmla="*/ 0 w 3333847"/>
              <a:gd name="connsiteY17" fmla="*/ 484758 h 1163418"/>
              <a:gd name="connsiteX18" fmla="*/ 0 w 3333847"/>
              <a:gd name="connsiteY18" fmla="*/ 193903 h 1163418"/>
              <a:gd name="connsiteX19" fmla="*/ 0 w 3333847"/>
              <a:gd name="connsiteY19" fmla="*/ 193907 h 116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33847" h="1163418">
                <a:moveTo>
                  <a:pt x="0" y="193907"/>
                </a:moveTo>
                <a:cubicBezTo>
                  <a:pt x="0" y="86815"/>
                  <a:pt x="86815" y="0"/>
                  <a:pt x="193907" y="0"/>
                </a:cubicBezTo>
                <a:lnTo>
                  <a:pt x="555641" y="0"/>
                </a:lnTo>
                <a:lnTo>
                  <a:pt x="555641" y="0"/>
                </a:lnTo>
                <a:lnTo>
                  <a:pt x="1389103" y="0"/>
                </a:lnTo>
                <a:lnTo>
                  <a:pt x="3139940" y="0"/>
                </a:lnTo>
                <a:cubicBezTo>
                  <a:pt x="3247032" y="0"/>
                  <a:pt x="3333847" y="86815"/>
                  <a:pt x="3333847" y="193907"/>
                </a:cubicBezTo>
                <a:lnTo>
                  <a:pt x="3333847" y="193903"/>
                </a:lnTo>
                <a:lnTo>
                  <a:pt x="3333847" y="193903"/>
                </a:lnTo>
                <a:lnTo>
                  <a:pt x="3333847" y="484758"/>
                </a:lnTo>
                <a:lnTo>
                  <a:pt x="3333847" y="969511"/>
                </a:lnTo>
                <a:cubicBezTo>
                  <a:pt x="3333847" y="1076603"/>
                  <a:pt x="3247032" y="1163418"/>
                  <a:pt x="3139940" y="1163418"/>
                </a:cubicBezTo>
                <a:lnTo>
                  <a:pt x="1389103" y="1163418"/>
                </a:lnTo>
                <a:lnTo>
                  <a:pt x="555641" y="1163418"/>
                </a:lnTo>
                <a:lnTo>
                  <a:pt x="555641" y="1163418"/>
                </a:lnTo>
                <a:lnTo>
                  <a:pt x="193907" y="1163418"/>
                </a:lnTo>
                <a:cubicBezTo>
                  <a:pt x="86815" y="1163418"/>
                  <a:pt x="0" y="1076603"/>
                  <a:pt x="0" y="969511"/>
                </a:cubicBezTo>
                <a:lnTo>
                  <a:pt x="0" y="484758"/>
                </a:lnTo>
                <a:lnTo>
                  <a:pt x="0" y="193903"/>
                </a:lnTo>
                <a:lnTo>
                  <a:pt x="0" y="1939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Streams are unidirectional!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C0D53A-B135-430C-A2D8-6C437AE4F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95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5FBC7F1-6959-461B-AA6C-DB720ECFB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Opening a File Stream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6DE1AD-10B1-4D46-B522-DA70A23597E1}"/>
              </a:ext>
            </a:extLst>
          </p:cNvPr>
          <p:cNvSpPr txBox="1">
            <a:spLocks/>
          </p:cNvSpPr>
          <p:nvPr/>
        </p:nvSpPr>
        <p:spPr>
          <a:xfrm>
            <a:off x="1070044" y="1295400"/>
            <a:ext cx="9815208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String path = </a:t>
            </a:r>
            <a:r>
              <a:rPr lang="en-GB" sz="3200" dirty="0">
                <a:solidFill>
                  <a:schemeClr val="bg1"/>
                </a:solidFill>
                <a:effectLst/>
              </a:rPr>
              <a:t>"C:\\input.txt"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FileInputStream</a:t>
            </a:r>
            <a:r>
              <a:rPr lang="en-GB" sz="3200" dirty="0">
                <a:solidFill>
                  <a:schemeClr val="tx1"/>
                </a:solidFill>
                <a:effectLst/>
              </a:rPr>
              <a:t> fileStream = 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			</a:t>
            </a:r>
            <a:r>
              <a:rPr lang="en-GB" sz="3200" dirty="0">
                <a:solidFill>
                  <a:schemeClr val="bg1"/>
                </a:solidFill>
                <a:effectLst/>
              </a:rPr>
              <a:t>new 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FileInputStream</a:t>
            </a:r>
            <a:r>
              <a:rPr lang="en-GB" sz="3200" dirty="0">
                <a:solidFill>
                  <a:schemeClr val="tx1"/>
                </a:solidFill>
                <a:effectLst/>
              </a:rPr>
              <a:t>(path);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int oneByte = fileStream</a:t>
            </a:r>
            <a:r>
              <a:rPr lang="en-GB" sz="32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while (oneByte </a:t>
            </a:r>
            <a:r>
              <a:rPr lang="en-GB" sz="3200" dirty="0">
                <a:solidFill>
                  <a:schemeClr val="bg1"/>
                </a:solidFill>
                <a:effectLst/>
              </a:rPr>
              <a:t>&gt;=</a:t>
            </a:r>
            <a:r>
              <a:rPr lang="en-GB" sz="3200" dirty="0">
                <a:solidFill>
                  <a:schemeClr val="tx1"/>
                </a:solidFill>
                <a:effectLst/>
              </a:rPr>
              <a:t> 0)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System.out.print(oneByte);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oneByte = fileStream</a:t>
            </a:r>
            <a:r>
              <a:rPr lang="en-GB" sz="32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24174AA-4F1C-41D9-B74F-59A87E16F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280" y="5204297"/>
            <a:ext cx="2071652" cy="951690"/>
          </a:xfrm>
          <a:prstGeom prst="wedgeRoundRectCallout">
            <a:avLst>
              <a:gd name="adj1" fmla="val -60833"/>
              <a:gd name="adj2" fmla="val -140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-1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empty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FF0DAD-4CFA-4414-B0C4-5925C16C3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195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9E98BA4-545C-4D6C-83CF-30A3F9A21730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2402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try-catch-finally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B2D703-BD28-4091-9DA1-36E250B93E0A}"/>
              </a:ext>
            </a:extLst>
          </p:cNvPr>
          <p:cNvSpPr txBox="1">
            <a:spLocks/>
          </p:cNvSpPr>
          <p:nvPr/>
        </p:nvSpPr>
        <p:spPr>
          <a:xfrm>
            <a:off x="737269" y="1870215"/>
            <a:ext cx="7035132" cy="48358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InputStream</a:t>
            </a:r>
            <a:r>
              <a:rPr lang="en-GB" sz="2800" dirty="0">
                <a:solidFill>
                  <a:schemeClr val="bg1"/>
                </a:solidFill>
                <a:effectLst/>
              </a:rPr>
              <a:t> </a:t>
            </a:r>
            <a:r>
              <a:rPr lang="en-GB" sz="2800" dirty="0">
                <a:solidFill>
                  <a:schemeClr val="tx1"/>
                </a:solidFill>
                <a:effectLst/>
              </a:rPr>
              <a:t>in = null;</a:t>
            </a:r>
          </a:p>
          <a:p>
            <a:r>
              <a:rPr lang="en-GB" sz="2800" dirty="0">
                <a:solidFill>
                  <a:schemeClr val="bg1"/>
                </a:solidFill>
                <a:effectLst/>
              </a:rPr>
              <a:t>try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in = new FileInputStream(path);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8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</a:t>
            </a:r>
            <a:r>
              <a:rPr lang="en-GB" sz="2800" i="1" dirty="0">
                <a:solidFill>
                  <a:schemeClr val="accent2"/>
                </a:solidFill>
                <a:effectLst/>
              </a:rPr>
              <a:t>// TODO: handle exception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finally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if (in != null)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in.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close</a:t>
            </a:r>
            <a:r>
              <a:rPr lang="en-GB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833EEC-A4EA-4B74-9183-A0A057870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Closing a File Stream (1)</a:t>
            </a:r>
            <a:endParaRPr lang="bg-BG" dirty="0"/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BC64D814-0FFD-4135-A955-1C15839D2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402" y="5669930"/>
            <a:ext cx="1977702" cy="881688"/>
          </a:xfrm>
          <a:prstGeom prst="wedgeRoundRectCallout">
            <a:avLst>
              <a:gd name="adj1" fmla="val -7786"/>
              <a:gd name="adj2" fmla="val -65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free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1D2FDC1A-1257-4436-9891-F8B7FF444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943" y="5023452"/>
            <a:ext cx="2781322" cy="954562"/>
          </a:xfrm>
          <a:prstGeom prst="wedgeRoundRectCallout">
            <a:avLst>
              <a:gd name="adj1" fmla="val -59826"/>
              <a:gd name="adj2" fmla="val -30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close()</a:t>
            </a:r>
            <a:r>
              <a:rPr lang="bg-BG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also throw an exception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77DB492-C919-440C-B349-438AED382C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30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E8B36D9-AD61-4728-842B-F9F03FFF1954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2402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try-with-resources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698ABE-3685-4088-A506-CC1B1C69E42D}"/>
              </a:ext>
            </a:extLst>
          </p:cNvPr>
          <p:cNvSpPr txBox="1">
            <a:spLocks/>
          </p:cNvSpPr>
          <p:nvPr/>
        </p:nvSpPr>
        <p:spPr>
          <a:xfrm>
            <a:off x="620950" y="1977351"/>
            <a:ext cx="1012125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bg1"/>
                </a:solidFill>
                <a:effectLst/>
              </a:rPr>
              <a:t>try (</a:t>
            </a:r>
            <a:r>
              <a:rPr lang="en-GB" sz="2800" dirty="0">
                <a:solidFill>
                  <a:schemeClr val="tx1"/>
                </a:solidFill>
                <a:effectLst/>
              </a:rPr>
              <a:t>InputStream in = new FileInputStream(path)</a:t>
            </a:r>
            <a:r>
              <a:rPr lang="en-GB" sz="2800" dirty="0">
                <a:solidFill>
                  <a:schemeClr val="bg1"/>
                </a:solidFill>
                <a:effectLst/>
              </a:rPr>
              <a:t>)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int oneByte =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in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.read</a:t>
            </a:r>
            <a:r>
              <a:rPr lang="en-GB" sz="2800" dirty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</a:t>
            </a:r>
            <a:r>
              <a:rPr lang="en-GB" sz="2800" dirty="0">
                <a:solidFill>
                  <a:schemeClr val="bg1"/>
                </a:solidFill>
                <a:effectLst/>
              </a:rPr>
              <a:t>while</a:t>
            </a:r>
            <a:r>
              <a:rPr lang="en-GB" sz="2800" dirty="0">
                <a:solidFill>
                  <a:schemeClr val="tx1"/>
                </a:solidFill>
                <a:effectLst/>
              </a:rPr>
              <a:t> (oneByte &gt;= 0)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System.out.print(oneByte);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oneByte =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in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.read</a:t>
            </a:r>
            <a:r>
              <a:rPr lang="en-GB" sz="2800" dirty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8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</a:t>
            </a:r>
            <a:r>
              <a:rPr lang="en-GB" sz="2800" i="1" dirty="0">
                <a:solidFill>
                  <a:schemeClr val="accent2"/>
                </a:solidFill>
                <a:effectLst/>
              </a:rPr>
              <a:t>// TODO: handle exception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F861348-EE3C-4228-B601-93D7BA5C8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Closing a File Stream (2)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614DE6-6A7C-48F0-B802-D2023F03D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83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2873</Words>
  <Application>Microsoft Office PowerPoint</Application>
  <PresentationFormat>Widescreen</PresentationFormat>
  <Paragraphs>519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</vt:lpstr>
      <vt:lpstr>Files and Streams</vt:lpstr>
      <vt:lpstr>Table of Contents</vt:lpstr>
      <vt:lpstr>Have a Question?</vt:lpstr>
      <vt:lpstr>Streams</vt:lpstr>
      <vt:lpstr>What is Stream?</vt:lpstr>
      <vt:lpstr>Streams Basics</vt:lpstr>
      <vt:lpstr>Opening a File Stream</vt:lpstr>
      <vt:lpstr>Closing a File Stream (1)</vt:lpstr>
      <vt:lpstr>Closing a File Stream (2)</vt:lpstr>
      <vt:lpstr>Problem: Read File</vt:lpstr>
      <vt:lpstr>Solution: Read File</vt:lpstr>
      <vt:lpstr>Problem: Write to File</vt:lpstr>
      <vt:lpstr>Solution: Write to File (1)</vt:lpstr>
      <vt:lpstr>Solution: Write to File (2)</vt:lpstr>
      <vt:lpstr>PowerPoint Presentation</vt:lpstr>
      <vt:lpstr>Byte Stream</vt:lpstr>
      <vt:lpstr>Problem: Copy Bytes</vt:lpstr>
      <vt:lpstr>Solution: Copy Bytes</vt:lpstr>
      <vt:lpstr>Character Streams</vt:lpstr>
      <vt:lpstr>Combining Streams</vt:lpstr>
      <vt:lpstr>Problem: Extract Integers</vt:lpstr>
      <vt:lpstr>Solution: Extract Integers</vt:lpstr>
      <vt:lpstr>Buffered Streams</vt:lpstr>
      <vt:lpstr>Problem: Write Every Third Line</vt:lpstr>
      <vt:lpstr>Solution: Write Every Third Line</vt:lpstr>
      <vt:lpstr>Command Line I/O (1)</vt:lpstr>
      <vt:lpstr>Command Line I/O (2)</vt:lpstr>
      <vt:lpstr>PowerPoint Presentation</vt:lpstr>
      <vt:lpstr>Paths</vt:lpstr>
      <vt:lpstr>Files (1)</vt:lpstr>
      <vt:lpstr>Files (2)</vt:lpstr>
      <vt:lpstr>Problem: Sort Lines</vt:lpstr>
      <vt:lpstr>Solution: Sort Lines</vt:lpstr>
      <vt:lpstr>PowerPoint Presentation</vt:lpstr>
      <vt:lpstr>PowerPoint Presentation</vt:lpstr>
      <vt:lpstr>Problem: List Files</vt:lpstr>
      <vt:lpstr>Solution: List Files</vt:lpstr>
      <vt:lpstr>Problem: Nested Folders</vt:lpstr>
      <vt:lpstr>Solution: Nested Folders (1)</vt:lpstr>
      <vt:lpstr>Solution: Nested Folders (2)</vt:lpstr>
      <vt:lpstr>PowerPoint Presentation</vt:lpstr>
      <vt:lpstr>Serialization</vt:lpstr>
      <vt:lpstr>Deserialization</vt:lpstr>
      <vt:lpstr>Serialization of Custom Objects</vt:lpstr>
      <vt:lpstr>Problem: Serialize Custom Object</vt:lpstr>
      <vt:lpstr>Solution: Serialize Custom Object (1)</vt:lpstr>
      <vt:lpstr>Solution: Serialize Custom Object 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Streams; Files and Directories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14</cp:revision>
  <dcterms:created xsi:type="dcterms:W3CDTF">2018-05-23T13:08:44Z</dcterms:created>
  <dcterms:modified xsi:type="dcterms:W3CDTF">2020-06-02T12:12:07Z</dcterms:modified>
  <cp:category>programming;computer programming;software development;web development</cp:category>
</cp:coreProperties>
</file>