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4" r:id="rId32"/>
    <p:sldId id="295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F4F2FBB-BC00-4222-8DEE-64BC521443D6}">
          <p14:sldIdLst>
            <p14:sldId id="256"/>
            <p14:sldId id="257"/>
            <p14:sldId id="258"/>
          </p14:sldIdLst>
        </p14:section>
        <p14:section name="Objects and Classes" id="{C398AF91-8DC0-474D-ABFB-CC2DCC8738D0}">
          <p14:sldIdLst>
            <p14:sldId id="259"/>
            <p14:sldId id="260"/>
            <p14:sldId id="261"/>
            <p14:sldId id="262"/>
            <p14:sldId id="263"/>
          </p14:sldIdLst>
        </p14:section>
        <p14:section name="Using the Built-In API Classes" id="{6922CF2F-C571-46A0-820A-3A5DDD1F8D1B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Defining Classes" id="{C67E80DE-0664-42FA-9EF0-6C86DA8F8C9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E8756914-7BCB-4A93-B074-7C1CE9E84742}">
          <p14:sldIdLst>
            <p14:sldId id="284"/>
            <p14:sldId id="290"/>
            <p14:sldId id="294"/>
            <p14:sldId id="295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346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775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239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218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2938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6.png"/><Relationship Id="rId20" Type="http://schemas.openxmlformats.org/officeDocument/2006/relationships/image" Target="../media/image3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odexio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provides </a:t>
            </a:r>
            <a:r>
              <a:rPr lang="en-US" b="1" dirty="0">
                <a:solidFill>
                  <a:schemeClr val="bg1"/>
                </a:solidFill>
              </a:rPr>
              <a:t>ready-to-use</a:t>
            </a:r>
            <a:r>
              <a:rPr lang="en-US" dirty="0"/>
              <a:t> classes:</a:t>
            </a:r>
          </a:p>
          <a:p>
            <a:pPr lvl="1"/>
            <a:r>
              <a:rPr lang="en-US" dirty="0"/>
              <a:t>Organized inside Packages like</a:t>
            </a:r>
            <a:r>
              <a:rPr lang="bg-BG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sz="3400" dirty="0"/>
              <a:t>Using static class members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400" dirty="0"/>
              <a:t>Using non-static Java classes: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0" y="3737826"/>
            <a:ext cx="74676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8200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on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3550" y="628605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686271" y="5187148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1401" y="2615813"/>
            <a:ext cx="1481223" cy="1736973"/>
            <a:chOff x="3579812" y="2615812"/>
            <a:chExt cx="1481223" cy="173697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79812" y="2615812"/>
              <a:ext cx="92646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 b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79812" y="3398678"/>
              <a:ext cx="926462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" name="Curved Left Arrow 17"/>
            <p:cNvSpPr/>
            <p:nvPr/>
          </p:nvSpPr>
          <p:spPr>
            <a:xfrm>
              <a:off x="4603835" y="2850222"/>
              <a:ext cx="457200" cy="121339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3950" y="2615812"/>
            <a:ext cx="3135250" cy="2184788"/>
            <a:chOff x="5702362" y="2615812"/>
            <a:chExt cx="3135250" cy="218478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02362" y="2615812"/>
              <a:ext cx="258048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 Java C#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481356" y="3398678"/>
              <a:ext cx="1012798" cy="14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Java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C#</a:t>
              </a: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8380412" y="2850222"/>
              <a:ext cx="457200" cy="137160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7225" y="1296011"/>
            <a:ext cx="11001375" cy="4434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Scanner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 = new Scanner(System.in);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String[] words =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.nextLine().split("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rnd =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for (int pos1 = 0; pos1 &lt; words.length; pos1++)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   int pos2 = rnd.</a:t>
            </a:r>
            <a:r>
              <a:rPr lang="en-US" sz="2600" dirty="0">
                <a:solidFill>
                  <a:schemeClr val="bg1"/>
                </a:solidFill>
              </a:rPr>
              <a:t>nextInt</a:t>
            </a:r>
            <a:r>
              <a:rPr lang="en-US" sz="2600" dirty="0">
                <a:solidFill>
                  <a:schemeClr val="tx1"/>
                </a:solidFill>
              </a:rPr>
              <a:t>(words.length);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Swap words[pos1] with words[pos2]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System.out.println(String.join(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			   System.lineSeparator(), words));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24437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6946" y="2955227"/>
            <a:ext cx="10763054" cy="954107"/>
            <a:chOff x="665358" y="2955226"/>
            <a:chExt cx="10763054" cy="95410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65358" y="3170669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47249" y="2955226"/>
              <a:ext cx="9281163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30414093201713378043612608166064768844377641568960512000000000000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95548" y="3256713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6946" y="2023494"/>
            <a:ext cx="10763054" cy="523220"/>
            <a:chOff x="665358" y="2023494"/>
            <a:chExt cx="10763054" cy="52322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535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47249" y="2023494"/>
              <a:ext cx="97536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59554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72302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35339" y="2023494"/>
              <a:ext cx="174967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3628800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802493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85756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20605" y="2023494"/>
              <a:ext cx="210780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479001600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78775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1824" y="4396254"/>
            <a:ext cx="10778176" cy="1384995"/>
            <a:chOff x="650236" y="4396253"/>
            <a:chExt cx="10778176" cy="1384995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0236" y="4827140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88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47249" y="4396253"/>
              <a:ext cx="9281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185482642257398439114796845645546284380220968949399346684421580986889562184028199319100141244804501828416633516851200000000000000000000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80426" y="4913184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2000" y="61901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295401"/>
            <a:ext cx="9371709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new 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(String.valueOf(1));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1; i &lt;=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f = f.</a:t>
            </a:r>
            <a:r>
              <a:rPr lang="en-US" dirty="0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.valueOf(Integer.parseInt(String.valueOf(i))));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System.out.println(f);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553200" y="141413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9676509" y="1915078"/>
            <a:ext cx="2442786" cy="1873042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3207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Custom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structure for describing</a:t>
            </a:r>
            <a:br>
              <a:rPr lang="en-US" dirty="0"/>
            </a:br>
            <a:r>
              <a:rPr lang="en-US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1" y="4393980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68746" y="3472883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97594" y="5094464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09211" y="4049535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descriptive</a:t>
            </a:r>
            <a:r>
              <a:rPr lang="en-GB" dirty="0"/>
              <a:t>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0" y="338328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5959" y="3618481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800600" y="510795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0017" y="537765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1" y="3394273"/>
            <a:ext cx="4724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private int </a:t>
            </a:r>
            <a:r>
              <a:rPr lang="en-GB" dirty="0">
                <a:solidFill>
                  <a:schemeClr val="tx1"/>
                </a:solidFill>
              </a:rPr>
              <a:t>sides;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393" y="20152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609" y="3981074"/>
            <a:ext cx="1510949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2066672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executable code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504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int sides = rnd.nextInt(this.sides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596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</a:p>
          <a:p>
            <a:r>
              <a:rPr lang="en-GB" dirty="0" smtClean="0"/>
              <a:t>Classes</a:t>
            </a:r>
          </a:p>
          <a:p>
            <a:r>
              <a:rPr lang="en-GB" dirty="0" smtClean="0"/>
              <a:t>Built in Classes</a:t>
            </a:r>
          </a:p>
          <a:p>
            <a:r>
              <a:rPr lang="en-US" dirty="0" smtClean="0"/>
              <a:t>Defining Simple Classes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Methods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235" y="1222252"/>
            <a:ext cx="8726965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 . .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public </a:t>
            </a:r>
            <a:r>
              <a:rPr lang="en-US" sz="2200" dirty="0">
                <a:solidFill>
                  <a:schemeClr val="bg1"/>
                </a:solidFill>
              </a:rPr>
              <a:t>int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getSides() </a:t>
            </a:r>
            <a:r>
              <a:rPr lang="en-GB" sz="2200" dirty="0">
                <a:solidFill>
                  <a:schemeClr val="tx1"/>
                </a:solidFill>
              </a:rPr>
              <a:t>{ </a:t>
            </a:r>
            <a:r>
              <a:rPr lang="en-GB" sz="2200" dirty="0">
                <a:solidFill>
                  <a:schemeClr val="bg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public </a:t>
            </a:r>
            <a:r>
              <a:rPr lang="en-US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setSides(int sides) </a:t>
            </a:r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 = </a:t>
            </a:r>
            <a:r>
              <a:rPr lang="en-US" sz="2200" dirty="0">
                <a:solidFill>
                  <a:schemeClr val="bg1"/>
                </a:solidFill>
              </a:rPr>
              <a:t>sides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>
                <a:solidFill>
                  <a:schemeClr val="tx1"/>
                </a:solidFill>
              </a:rPr>
              <a:t> getType() { </a:t>
            </a:r>
            <a:r>
              <a:rPr lang="en-GB" sz="2200" dirty="0">
                <a:solidFill>
                  <a:schemeClr val="bg1"/>
                </a:solidFill>
              </a:rPr>
              <a:t>return this.type;</a:t>
            </a:r>
            <a:r>
              <a:rPr lang="en-GB" sz="2200" dirty="0">
                <a:solidFill>
                  <a:schemeClr val="tx1"/>
                </a:solidFill>
              </a:rPr>
              <a:t> }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public </a:t>
            </a:r>
            <a:r>
              <a:rPr lang="en-GB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setType(String type)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chemeClr val="bg1"/>
                </a:solidFill>
              </a:rPr>
              <a:t>this.type = type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70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82" y="5693064"/>
            <a:ext cx="3276601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Getters &amp; Setters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</a:t>
            </a:r>
            <a:r>
              <a:rPr lang="en-US" b="1" dirty="0">
                <a:solidFill>
                  <a:schemeClr val="bg1"/>
                </a:solidFill>
              </a:rPr>
              <a:t>instances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89" y="19812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args)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7834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68123" y="5482483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23" y="1707839"/>
            <a:ext cx="3986692" cy="398669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Special methods, executed during object creation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6108" y="2188129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98109" y="4550329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0" y="2028163"/>
            <a:ext cx="3361585" cy="336158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436786" y="3108556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have multiple constructors in the same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5343" y="2057400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this.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50916" y="2057401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Read students until you receive "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 smtClean="0"/>
              <a:t>" in the following format: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"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{age} {hometown}</a:t>
            </a:r>
            <a:r>
              <a:rPr lang="en-US" sz="3000" dirty="0" smtClean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Define a class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Student</a:t>
            </a:r>
            <a:r>
              <a:rPr lang="en-US" sz="3000" dirty="0" smtClean="0"/>
              <a:t>, which holds the needed information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If you receive a student which already exists (matching </a:t>
            </a:r>
            <a:br>
              <a:rPr lang="en-US" sz="3000" dirty="0" smtClean="0"/>
            </a:b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dirty="0" smtClean="0"/>
              <a:t>), overwrite the information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After the end command, you will receive a city name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Print students which are from the given city in the format: </a:t>
            </a:r>
            <a:br>
              <a:rPr lang="en-US" sz="3200" dirty="0" smtClean="0"/>
            </a:b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is {age} years old.</a:t>
            </a:r>
            <a:r>
              <a:rPr lang="en-US" sz="3200" dirty="0" smtClean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914401" y="1752601"/>
            <a:ext cx="10071657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Student(String firstName, String lastName,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           int age, String city){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= firstName;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r>
              <a:rPr lang="en-US" dirty="0">
                <a:solidFill>
                  <a:schemeClr val="tx1"/>
                </a:solidFill>
              </a:rPr>
              <a:t> = lastName;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age;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this.city</a:t>
            </a:r>
            <a:r>
              <a:rPr lang="en-US" dirty="0">
                <a:solidFill>
                  <a:schemeClr val="tx1"/>
                </a:solidFill>
              </a:rPr>
              <a:t> = city;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// 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Implement Getters and Setters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8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838201" y="1447800"/>
            <a:ext cx="1007165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List&lt;Student&gt; students = new ArrayList&lt;&gt;();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String line;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while (!</a:t>
            </a:r>
            <a:r>
              <a:rPr lang="en-US" sz="2000" dirty="0" err="1">
                <a:solidFill>
                  <a:schemeClr val="tx1"/>
                </a:solidFill>
              </a:rPr>
              <a:t>line.equals</a:t>
            </a:r>
            <a:r>
              <a:rPr lang="en-US" sz="2000" dirty="0">
                <a:solidFill>
                  <a:schemeClr val="tx1"/>
                </a:solidFill>
              </a:rPr>
              <a:t>("end"))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chemeClr val="tx1"/>
                </a:solidFill>
              </a:rPr>
              <a:t>  </a:t>
            </a:r>
            <a:r>
              <a:rPr lang="en-US" sz="2000" i="1" dirty="0">
                <a:solidFill>
                  <a:schemeClr val="accent2"/>
                </a:solidFill>
              </a:rPr>
              <a:t>// TODO: Extract firstName, lastName, age, city from the input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Student 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getStudent</a:t>
            </a:r>
            <a:r>
              <a:rPr lang="en-US" sz="2000" dirty="0">
                <a:solidFill>
                  <a:schemeClr val="tx1"/>
                </a:solidFill>
              </a:rPr>
              <a:t>(students, 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if(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!= null)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existingStudent.setAge</a:t>
            </a:r>
            <a:r>
              <a:rPr lang="en-US" sz="2000" dirty="0">
                <a:solidFill>
                  <a:schemeClr val="tx1"/>
                </a:solidFill>
              </a:rPr>
              <a:t>(age);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existingStudent.setCity</a:t>
            </a:r>
            <a:r>
              <a:rPr lang="en-US" sz="2000" dirty="0">
                <a:solidFill>
                  <a:schemeClr val="tx1"/>
                </a:solidFill>
              </a:rPr>
              <a:t>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 student = new Student(firstName, lastName, age, 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students.add(student);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sc.nextLine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3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(3)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381000" y="1295401"/>
            <a:ext cx="11183988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static Student getStudent(List&lt;Student&gt; students, String firstName,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					String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for (Student student : students){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if(student.getFirstName().equals(firstName)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&amp;&amp; </a:t>
            </a:r>
            <a:r>
              <a:rPr lang="en-US" sz="2000" dirty="0" err="1">
                <a:solidFill>
                  <a:schemeClr val="tx1"/>
                </a:solidFill>
              </a:rPr>
              <a:t>student.getLastName</a:t>
            </a:r>
            <a:r>
              <a:rPr lang="en-US" sz="2000" dirty="0">
                <a:solidFill>
                  <a:schemeClr val="tx1"/>
                </a:solidFill>
              </a:rPr>
              <a:t>().equals(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return student;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return 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9540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5" y="2999815"/>
            <a:ext cx="3138464" cy="339660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5" y="1599418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69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65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and Classes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day, month and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779922"/>
              </p:ext>
            </p:extLst>
          </p:nvPr>
        </p:nvGraphicFramePr>
        <p:xfrm>
          <a:off x="2068513" y="3085813"/>
          <a:ext cx="2140929" cy="2487168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646" y="3092864"/>
            <a:ext cx="512378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31" y="4927544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890" y="4376420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958" y="3092864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In programming </a:t>
            </a:r>
            <a:r>
              <a:rPr lang="en-US" sz="3500" b="1" dirty="0">
                <a:solidFill>
                  <a:schemeClr val="bg1"/>
                </a:solidFill>
              </a:rPr>
              <a:t>classes</a:t>
            </a:r>
            <a:r>
              <a:rPr lang="en-US" sz="3500" dirty="0"/>
              <a:t> provide the structure for </a:t>
            </a:r>
            <a:r>
              <a:rPr lang="en-US" sz="35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sz="35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day,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month,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year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Getters/Setters</a:t>
            </a:r>
            <a:r>
              <a:rPr lang="en-US" dirty="0"/>
              <a:t>, e.g. </a:t>
            </a:r>
            <a:r>
              <a:rPr lang="en-US" dirty="0"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getYear</a:t>
            </a: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noProof="1"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noProof="1"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sz="3500" dirty="0"/>
              <a:t>Typically a class has multiple </a:t>
            </a:r>
            <a:r>
              <a:rPr lang="en-US" sz="3500" b="1" dirty="0">
                <a:solidFill>
                  <a:schemeClr val="bg1"/>
                </a:solidFill>
              </a:rPr>
              <a:t>instances</a:t>
            </a:r>
            <a:r>
              <a:rPr lang="en-US" sz="3500" dirty="0"/>
              <a:t>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birthdayPeter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birthdayMaria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6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28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7" y="40126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birthdayPeter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40126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Using the Built-In API Classes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36220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Math, Random, </a:t>
            </a:r>
            <a:r>
              <a:rPr lang="en-GB" dirty="0" err="1" smtClean="0"/>
              <a:t>BigInteger</a:t>
            </a:r>
            <a:r>
              <a:rPr lang="en-GB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1605</Words>
  <Application>Microsoft Office PowerPoint</Application>
  <PresentationFormat>Widescreen</PresentationFormat>
  <Paragraphs>363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Objects and Classes</vt:lpstr>
      <vt:lpstr>Objects</vt:lpstr>
      <vt:lpstr>Classes</vt:lpstr>
      <vt:lpstr>Objects – Instances of Classes</vt:lpstr>
      <vt:lpstr>Classes vs. Objects</vt:lpstr>
      <vt:lpstr>Using the Built-In API Classes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Defining Classes</vt:lpstr>
      <vt:lpstr>Defining Simple Classes</vt:lpstr>
      <vt:lpstr>Naming Classes</vt:lpstr>
      <vt:lpstr>Class Members</vt:lpstr>
      <vt:lpstr>Methods</vt:lpstr>
      <vt:lpstr>Getters and Setters</vt:lpstr>
      <vt:lpstr>Creating an Object</vt:lpstr>
      <vt:lpstr>Constructors</vt:lpstr>
      <vt:lpstr>Constructors (2)</vt:lpstr>
      <vt:lpstr>Problem: Students</vt:lpstr>
      <vt:lpstr>Solution: Students (1)</vt:lpstr>
      <vt:lpstr>Solution: Students (2)</vt:lpstr>
      <vt:lpstr>Solution: Students (3)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Technology Fundamentals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2021-05-18T08:24:25Z</dcterms:modified>
  <cp:category>programming;computer programming;software development;web development</cp:category>
</cp:coreProperties>
</file>