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721" r:id="rId40"/>
    <p:sldId id="722"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721"/>
            <p14:sldId id="722"/>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343" autoAdjust="0"/>
  </p:normalViewPr>
  <p:slideViewPr>
    <p:cSldViewPr showGuides="1">
      <p:cViewPr varScale="1">
        <p:scale>
          <a:sx n="81" d="100"/>
          <a:sy n="81" d="100"/>
        </p:scale>
        <p:origin x="701" y="67"/>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7371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35.png"/><Relationship Id="rId7" Type="http://schemas.openxmlformats.org/officeDocument/2006/relationships/hyperlink" Target="https://www.postbank.bg/" TargetMode="External"/><Relationship Id="rId12" Type="http://schemas.openxmlformats.org/officeDocument/2006/relationships/image" Target="../media/image30.png"/><Relationship Id="rId17" Type="http://schemas.openxmlformats.org/officeDocument/2006/relationships/image" Target="../media/image33.png"/><Relationship Id="rId2" Type="http://schemas.openxmlformats.org/officeDocument/2006/relationships/notesSlide" Target="../notesSlides/notesSlide39.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27.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2.png"/><Relationship Id="rId23" Type="http://schemas.openxmlformats.org/officeDocument/2006/relationships/image" Target="../media/image36.png"/><Relationship Id="rId10" Type="http://schemas.openxmlformats.org/officeDocument/2006/relationships/image" Target="../media/image29.jpg"/><Relationship Id="rId19" Type="http://schemas.openxmlformats.org/officeDocument/2006/relationships/image" Target="../media/image34.png"/><Relationship Id="rId4" Type="http://schemas.openxmlformats.org/officeDocument/2006/relationships/image" Target="../media/image26.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hyperlink" Target="https://www.youtube.com/c/CodeItUpwithIvo" TargetMode="External"/><Relationship Id="rId5" Type="http://schemas.openxmlformats.org/officeDocument/2006/relationships/image" Target="../media/image38.png"/><Relationship Id="rId4" Type="http://schemas.openxmlformats.org/officeDocument/2006/relationships/hyperlink" Target="https://virtualracingschool.co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dirty="0"/>
              <a:t>Read the input from the user: </a:t>
            </a:r>
            <a:r>
              <a:rPr lang="en-GB" dirty="0">
                <a:solidFill>
                  <a:schemeClr val="bg1"/>
                </a:solidFill>
              </a:rPr>
              <a:t>n</a:t>
            </a:r>
            <a:r>
              <a:rPr lang="en-GB" dirty="0"/>
              <a:t> and </a:t>
            </a:r>
            <a:r>
              <a:rPr lang="en-GB" dirty="0">
                <a:solidFill>
                  <a:schemeClr val="bg1"/>
                </a:solidFill>
              </a:rPr>
              <a:t>b</a:t>
            </a:r>
          </a:p>
          <a:p>
            <a:pPr marL="514350" indent="-514350">
              <a:buFont typeface="+mj-lt"/>
              <a:buAutoNum type="arabicPeriod"/>
            </a:pPr>
            <a:r>
              <a:rPr lang="en-GB" dirty="0"/>
              <a:t>Convert the input to binary system</a:t>
            </a:r>
            <a:br>
              <a:rPr lang="en-GB" dirty="0"/>
            </a:br>
            <a:r>
              <a:rPr lang="en-GB" dirty="0"/>
              <a:t>(collect the reminders of division by 2)</a:t>
            </a:r>
          </a:p>
          <a:p>
            <a:pPr marL="514350" indent="-514350">
              <a:buFont typeface="+mj-lt"/>
              <a:buAutoNum type="arabicPeriod"/>
            </a:pPr>
            <a:r>
              <a:rPr lang="en-GB" dirty="0"/>
              <a:t>Count the digits </a:t>
            </a:r>
            <a:r>
              <a:rPr lang="en-GB" dirty="0">
                <a:solidFill>
                  <a:schemeClr val="bg1"/>
                </a:solidFill>
              </a:rPr>
              <a:t>b</a:t>
            </a:r>
            <a:r>
              <a:rPr lang="en-GB" dirty="0"/>
              <a:t> in the reminders of </a:t>
            </a:r>
            <a:r>
              <a:rPr lang="en-GB" dirty="0">
                <a:solidFill>
                  <a:schemeClr val="bg1"/>
                </a:solidFill>
              </a:rPr>
              <a:t>n</a:t>
            </a:r>
          </a:p>
          <a:p>
            <a:pPr marL="514350" indent="-514350">
              <a:buFont typeface="+mj-lt"/>
              <a:buAutoNum type="arabicPeriod"/>
            </a:pPr>
            <a:r>
              <a:rPr lang="en-GB" dirty="0"/>
              <a:t>Print the count</a:t>
            </a:r>
          </a:p>
          <a:p>
            <a:r>
              <a:rPr lang="en-GB" dirty="0"/>
              <a:t>Another solution is to use 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dirty="0"/>
              <a:t>Positive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dirty="0"/>
              <a:t>Negative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Clr>
                <a:schemeClr val="tx1"/>
              </a:buClr>
              <a:buFont typeface="+mj-lt"/>
              <a:buAutoNum type="arabicPeriod"/>
            </a:pPr>
            <a:r>
              <a:rPr lang="en-GB" dirty="0"/>
              <a:t>What is a Bit, Byte, KB, MB?</a:t>
            </a:r>
          </a:p>
          <a:p>
            <a:pPr marL="514350" indent="-514350">
              <a:buClr>
                <a:schemeClr val="tx1"/>
              </a:buClr>
              <a:buFont typeface="+mj-lt"/>
              <a:buAutoNum type="arabicPeriod"/>
            </a:pPr>
            <a:r>
              <a:rPr lang="en-GB" dirty="0"/>
              <a:t>Numerals Systems</a:t>
            </a:r>
          </a:p>
          <a:p>
            <a:pPr lvl="1">
              <a:buClr>
                <a:schemeClr val="tx1"/>
              </a:buClr>
            </a:pPr>
            <a:r>
              <a:rPr lang="en-GB" dirty="0"/>
              <a:t>Decimal, Binary, Hexadecimal</a:t>
            </a:r>
          </a:p>
          <a:p>
            <a:pPr lvl="1">
              <a:buClr>
                <a:schemeClr val="tx1"/>
              </a:buClr>
            </a:pPr>
            <a:r>
              <a:rPr lang="en-GB" dirty="0"/>
              <a:t>Conversion between Numeral Systems</a:t>
            </a:r>
            <a:endParaRPr lang="bg-BG" dirty="0"/>
          </a:p>
          <a:p>
            <a:pPr marL="514350" indent="-514350">
              <a:buClr>
                <a:schemeClr val="tx1"/>
              </a:buClr>
              <a:buFont typeface="+mj-lt"/>
              <a:buAutoNum type="arabicPeriod"/>
            </a:pPr>
            <a:r>
              <a:rPr lang="en-GB" dirty="0"/>
              <a:t>Representation of Data in </a:t>
            </a:r>
            <a:r>
              <a:rPr lang="en-US" dirty="0"/>
              <a:t>Computer </a:t>
            </a:r>
            <a:r>
              <a:rPr lang="en-GB" dirty="0"/>
              <a:t>Memory</a:t>
            </a:r>
          </a:p>
          <a:p>
            <a:pPr lvl="1">
              <a:buClr>
                <a:schemeClr val="tx1"/>
              </a:buClr>
            </a:pPr>
            <a:r>
              <a:rPr lang="en-GB" dirty="0"/>
              <a:t>Representing Integers, Real Numbers and Text</a:t>
            </a:r>
          </a:p>
          <a:p>
            <a:pPr marL="514350" indent="-514350">
              <a:buClr>
                <a:schemeClr val="tx1"/>
              </a:buClr>
              <a:buFont typeface="+mj-lt"/>
              <a:buAutoNum type="arabicPeriod"/>
            </a:pPr>
            <a:r>
              <a:rPr lang="en-GB" dirty="0"/>
              <a:t>Bitwise Operations</a:t>
            </a:r>
            <a:r>
              <a:rPr lang="bg-BG" dirty="0"/>
              <a:t>: </a:t>
            </a:r>
            <a:r>
              <a:rPr lang="en-US" dirty="0"/>
              <a:t>&amp;, I, ^, ~</a:t>
            </a:r>
          </a:p>
          <a:p>
            <a:pPr lvl="1">
              <a:buClr>
                <a:schemeClr val="tx1"/>
              </a:buClr>
            </a:pPr>
            <a:r>
              <a:rPr lang="en-GB" dirty="0"/>
              <a:t>Reading / Writing Bits from Integers</a:t>
            </a:r>
            <a:endParaRPr lang="en-US"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solidFill>
                  <a:schemeClr val="bg1"/>
                </a:solidFill>
              </a:rPr>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solidFill>
                  <a:schemeClr val="bg1"/>
                </a:solidFill>
              </a:rPr>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dirty="0"/>
              <a:t>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16985539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a:noFill/>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a:grpFill/>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a:noFill/>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4"/>
              <a:extLst>
                <a:ext uri="{FF2B5EF4-FFF2-40B4-BE49-F238E27FC236}">
                  <a16:creationId xmlns:a16="http://schemas.microsoft.com/office/drawing/2014/main" id="{44F98D6B-A014-49DE-BFE5-4440AB63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a:grpFill/>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a:noFill/>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6"/>
              <a:extLst>
                <a:ext uri="{FF2B5EF4-FFF2-40B4-BE49-F238E27FC236}">
                  <a16:creationId xmlns:a16="http://schemas.microsoft.com/office/drawing/2014/main" id="{19D59668-3C9A-4BAE-83AF-92CB45919E32}"/>
                </a:ext>
              </a:extLst>
            </p:cNvPr>
            <p:cNvPicPr>
              <a:picLocks noChangeAspect="1"/>
            </p:cNvPicPr>
            <p:nvPr/>
          </p:nvPicPr>
          <p:blipFill>
            <a:blip r:embed="rId7"/>
            <a:stretch>
              <a:fillRect/>
            </a:stretch>
          </p:blipFill>
          <p:spPr>
            <a:xfrm>
              <a:off x="7930590" y="1885744"/>
              <a:ext cx="2675393" cy="2675393"/>
            </a:xfrm>
            <a:prstGeom prst="rect">
              <a:avLst/>
            </a:prstGeom>
            <a:grpFill/>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3884913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18866</TotalTime>
  <Words>12257</Words>
  <Application>Microsoft Office PowerPoint</Application>
  <PresentationFormat>Широк екран</PresentationFormat>
  <Paragraphs>1018</Paragraphs>
  <Slides>42</Slides>
  <Notes>41</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Боряна Димитрова</cp:lastModifiedBy>
  <cp:revision>414</cp:revision>
  <dcterms:created xsi:type="dcterms:W3CDTF">2018-05-23T13:08:44Z</dcterms:created>
  <dcterms:modified xsi:type="dcterms:W3CDTF">2021-09-07T08:57:17Z</dcterms:modified>
  <cp:category>programming; education; software engineering; software development </cp:category>
</cp:coreProperties>
</file>