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2"/>
  </p:notesMasterIdLst>
  <p:handoutMasterIdLst>
    <p:handoutMasterId r:id="rId4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401" r:id="rId37"/>
    <p:sldId id="494" r:id="rId38"/>
    <p:sldId id="495" r:id="rId39"/>
    <p:sldId id="405" r:id="rId40"/>
    <p:sldId id="493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1AAA267F-B5BF-42EE-8C2C-B0244F08BC5F}">
          <p14:sldIdLst>
            <p14:sldId id="256"/>
            <p14:sldId id="257"/>
            <p14:sldId id="258"/>
          </p14:sldIdLst>
        </p14:section>
        <p14:section name="Hiding Implementation" id="{C48EB34D-C2BE-43B4-B230-BF9A28AB3D17}">
          <p14:sldIdLst>
            <p14:sldId id="259"/>
            <p14:sldId id="260"/>
            <p14:sldId id="261"/>
            <p14:sldId id="262"/>
            <p14:sldId id="263"/>
            <p14:sldId id="264"/>
          </p14:sldIdLst>
        </p14:section>
        <p14:section name="Access Modifiers" id="{552FD5BD-9FD4-47E9-AFAF-99AF592B62AF}">
          <p14:sldIdLst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</p14:sldIdLst>
        </p14:section>
        <p14:section name="Validation" id="{912499FD-4464-47DC-AC6E-BE18E27442FB}">
          <p14:sldIdLst>
            <p14:sldId id="275"/>
            <p14:sldId id="276"/>
            <p14:sldId id="277"/>
            <p14:sldId id="278"/>
            <p14:sldId id="279"/>
          </p14:sldIdLst>
        </p14:section>
        <p14:section name="Mutable and Immutable Objects" id="{134E0ADD-6EA4-4D0A-A3EB-2E39C578B656}">
          <p14:sldIdLst>
            <p14:sldId id="280"/>
            <p14:sldId id="281"/>
            <p14:sldId id="282"/>
            <p14:sldId id="283"/>
            <p14:sldId id="284"/>
            <p14:sldId id="285"/>
            <p14:sldId id="286"/>
          </p14:sldIdLst>
        </p14:section>
        <p14:section name="Keyword Final" id="{EEE33CA9-8BD1-4DD4-8B5A-40884385FBFF}">
          <p14:sldIdLst>
            <p14:sldId id="287"/>
            <p14:sldId id="288"/>
            <p14:sldId id="289"/>
          </p14:sldIdLst>
        </p14:section>
        <p14:section name="Conclusion" id="{4EDFAC5F-3744-4B57-A9A1-F6C21178D101}">
          <p14:sldIdLst>
            <p14:sldId id="290"/>
            <p14:sldId id="401"/>
            <p14:sldId id="494"/>
            <p14:sldId id="495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69" d="100"/>
          <a:sy n="69" d="100"/>
        </p:scale>
        <p:origin x="822" y="6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48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9.9.2021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3CFAC5A-10C5-4C02-916F-AF474A6B7C9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573271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"public"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we use the modifier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front of some element, we are telling the compiler, that this element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 be accessed from every class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no matter from the current project (assembly), from the current package. The access level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defines the miss of restrictions regarding the visibility. This access level is the least restricted access level in Java.</a:t>
            </a:r>
          </a:p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"private"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access level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one, which defines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most restrictive level of visibility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the class and its elements. The modifier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used to indicate, that the element, to which is issued,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cannot be accessed from any other class 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(except the class, in which it is defined), even if this class exists in the same package. </a:t>
            </a:r>
          </a:p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“protected"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access level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one, which defines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most restrictive level of visibility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the class and its elements. The modifier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used to indicate, that the element, to which is issued,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cannot be accessed from any other class 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(except the class, in which it is defined), even if this class exists in the same namespace.</a:t>
            </a:r>
          </a:p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“default"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the default access level, i.e. it is used when there is no access level modifier in front of the respective element of a class. Members</a:t>
            </a:r>
            <a:r>
              <a:rPr lang="en-GB" sz="16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dirty="0"/>
              <a:t>can be accessed only from the same package.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5577598-AFA3-4075-9154-C85F3513481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508780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"public"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we use the modifier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front of some element, we are telling the compiler, that this element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 be accessed from every class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no matter from the current project (assembly), from the current package. The access level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defines the miss of restrictions regarding the visibility. This access level is the least restricted access level in Java.</a:t>
            </a:r>
          </a:p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"private"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access level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one, which defines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most restrictive level of visibility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the class and its elements. The modifier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used to indicate, that the element, to which is issued,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cannot be accessed from any other class 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(except the class, in which it is defined), even if this class exists in the same package. </a:t>
            </a:r>
          </a:p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“protected"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access level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one, which defines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most restrictive level of visibility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the class and its elements. The modifier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used to indicate, that the element, to which is issued,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cannot be accessed from any other class 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(except the class, in which it is defined), even if this class exists in the same namespace.</a:t>
            </a:r>
          </a:p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“default"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the default access level, i.e. it is used when there is no access level modifier in front of the respective element of a class. Members</a:t>
            </a:r>
            <a:r>
              <a:rPr lang="en-GB" sz="16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dirty="0"/>
              <a:t>can be accessed only from the same package.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16C97F1-71A7-45EE-99F1-CAEF853AEA2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365278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"public"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we use the modifier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front of some element, we are telling the compiler, that this element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 be accessed from every class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no matter from the current project (assembly), from the current package. The access level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defines the miss of restrictions regarding the visibility. This access level is the least restricted access level in Java.</a:t>
            </a:r>
          </a:p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"private"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access level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one, which defines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most restrictive level of visibility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the class and its elements. The modifier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used to indicate, that the element, to which is issued,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cannot be accessed from any other class 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(except the class, in which it is defined), even if this class exists in the same package. </a:t>
            </a:r>
          </a:p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“protected"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access level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one, which defines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most restrictive level of visibility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the class and its elements. The modifier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used to indicate, that the element, to which is issued,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cannot be accessed from any other class 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(except the class, in which it is defined), even if this class exists in the same namespace.</a:t>
            </a:r>
          </a:p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“default"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the default access level, i.e. it is used when there is no access level modifier in front of the respective element of a class. Members</a:t>
            </a:r>
            <a:r>
              <a:rPr lang="en-GB" sz="16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dirty="0"/>
              <a:t>can be accessed only from the same package.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CBB4F3B-22F0-460E-8AEF-22D08061B03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262156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"public"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we use the modifier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front of some element, we are telling the compiler, that this element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 be accessed from every class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no matter from the current project (assembly), from the current package. The access level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defines the miss of restrictions regarding the visibility. This access level is the least restricted access level in Java.</a:t>
            </a:r>
          </a:p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"private"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access level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one, which defines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most restrictive level of visibility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the class and its elements. The modifier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used to indicate, that the element, to which is issued,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cannot be accessed from any other class 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(except the class, in which it is defined), even if this class exists in the same package. </a:t>
            </a:r>
          </a:p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“protected"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access level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one, which defines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most restrictive level of visibility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the class and its elements. The modifier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used to indicate, that the element, to which is issued, </a:t>
            </a: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cannot be accessed from any other class 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(except the class, in which it is defined), even if this class exists in the same namespace.</a:t>
            </a:r>
          </a:p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Level “default"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the default access level, i.e. it is used when there is no access level modifier in front of the respective element of a class. Members</a:t>
            </a:r>
            <a:r>
              <a:rPr lang="en-GB" sz="16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dirty="0"/>
              <a:t>can be accessed only from the same package.</a:t>
            </a:r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5744BB5-B786-4A74-A1DE-CF48760A540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747081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32BC832-9EC7-4AF8-9368-D9E08413650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181394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Constructors are declared</a:t>
            </a:r>
            <a:r>
              <a:rPr lang="en-US" dirty="0">
                <a:solidFill>
                  <a:srgbClr val="EBFFD2"/>
                </a:solidFill>
              </a:rPr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Constructors perform checks to keep the object state valid</a:t>
            </a:r>
          </a:p>
          <a:p>
            <a:pPr>
              <a:lnSpc>
                <a:spcPct val="100000"/>
              </a:lnSpc>
            </a:pPr>
            <a:r>
              <a:rPr lang="en-US" dirty="0"/>
              <a:t>Interface methods are always</a:t>
            </a:r>
            <a:r>
              <a:rPr lang="en-US" dirty="0">
                <a:solidFill>
                  <a:srgbClr val="EBFFD2"/>
                </a:solidFill>
              </a:rPr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Not explicitly declared with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/>
              <a:t>Non-interface</a:t>
            </a:r>
            <a:r>
              <a:rPr lang="en-US" i="1" dirty="0"/>
              <a:t> </a:t>
            </a:r>
            <a:r>
              <a:rPr lang="en-US" dirty="0"/>
              <a:t>methods are declared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EBFFD2"/>
                </a:solidFill>
              </a:rPr>
              <a:t>/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protected</a:t>
            </a:r>
            <a:endParaRPr lang="bg-BG" sz="3200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9218E95-7189-4D34-A21F-57ADA75146F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280561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Constructors are declared</a:t>
            </a:r>
            <a:r>
              <a:rPr lang="en-US" dirty="0">
                <a:solidFill>
                  <a:srgbClr val="EBFFD2"/>
                </a:solidFill>
              </a:rPr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Constructors perform checks to keep the object state valid</a:t>
            </a:r>
          </a:p>
          <a:p>
            <a:pPr>
              <a:lnSpc>
                <a:spcPct val="100000"/>
              </a:lnSpc>
            </a:pPr>
            <a:r>
              <a:rPr lang="en-US" dirty="0"/>
              <a:t>Interface methods are always</a:t>
            </a:r>
            <a:r>
              <a:rPr lang="en-US" dirty="0">
                <a:solidFill>
                  <a:srgbClr val="EBFFD2"/>
                </a:solidFill>
              </a:rPr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Not explicitly declared with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/>
              <a:t>Non-interface</a:t>
            </a:r>
            <a:r>
              <a:rPr lang="en-US" i="1" dirty="0"/>
              <a:t> </a:t>
            </a:r>
            <a:r>
              <a:rPr lang="en-US" dirty="0"/>
              <a:t>methods are declared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EBFFD2"/>
                </a:solidFill>
              </a:rPr>
              <a:t>/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protected</a:t>
            </a:r>
            <a:endParaRPr lang="bg-BG" sz="3200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C199691-C73E-4BF0-AAF3-92E35D1E977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231371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Fields are always declared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private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Accessed </a:t>
            </a:r>
            <a:r>
              <a:rPr lang="en-GB" dirty="0"/>
              <a:t>through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getters </a:t>
            </a:r>
            <a:r>
              <a:rPr lang="en-GB" dirty="0"/>
              <a:t>and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setters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dirty="0"/>
              <a:t>in read-only or read-write mode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Setters perform checks to fight invalid data</a:t>
            </a:r>
            <a:endParaRPr lang="bg-BG" sz="3200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45A66AF-3879-4225-8200-A0327A8B14E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189647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Fields are always declared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private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Accessed </a:t>
            </a:r>
            <a:r>
              <a:rPr lang="en-GB" dirty="0"/>
              <a:t>through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getters </a:t>
            </a:r>
            <a:r>
              <a:rPr lang="en-GB" dirty="0"/>
              <a:t>and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setters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dirty="0"/>
              <a:t>in read-only or read-write mode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Setters perform checks to fight invalid data</a:t>
            </a:r>
            <a:endParaRPr lang="bg-BG" sz="3200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F952A57-90EA-46A0-9A67-2609C9C5378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233880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Fields are always declared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private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Accessed </a:t>
            </a:r>
            <a:r>
              <a:rPr lang="en-GB" dirty="0"/>
              <a:t>through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getters </a:t>
            </a:r>
            <a:r>
              <a:rPr lang="en-GB" dirty="0"/>
              <a:t>and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setters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dirty="0"/>
              <a:t>in read-only or read-write mode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Setters perform checks to fight invalid data</a:t>
            </a:r>
            <a:endParaRPr lang="bg-BG" sz="3200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59101E7-612F-4E8B-A98E-5BE8294A3FA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716802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B8183BC-3992-4C13-BD87-6C582FD587B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7457638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Constructors are declared</a:t>
            </a:r>
            <a:r>
              <a:rPr lang="en-US" dirty="0">
                <a:solidFill>
                  <a:srgbClr val="EBFFD2"/>
                </a:solidFill>
              </a:rPr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Constructors perform checks to keep the object state valid</a:t>
            </a:r>
          </a:p>
          <a:p>
            <a:pPr>
              <a:lnSpc>
                <a:spcPct val="100000"/>
              </a:lnSpc>
            </a:pPr>
            <a:r>
              <a:rPr lang="en-US" dirty="0"/>
              <a:t>Interface methods are always</a:t>
            </a:r>
            <a:r>
              <a:rPr lang="en-US" dirty="0">
                <a:solidFill>
                  <a:srgbClr val="EBFFD2"/>
                </a:solidFill>
              </a:rPr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Not explicitly declared with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/>
              <a:t>Non-interface</a:t>
            </a:r>
            <a:r>
              <a:rPr lang="en-US" i="1" dirty="0"/>
              <a:t> </a:t>
            </a:r>
            <a:r>
              <a:rPr lang="en-US" dirty="0"/>
              <a:t>methods are declared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EBFFD2"/>
                </a:solidFill>
              </a:rPr>
              <a:t>/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protected</a:t>
            </a:r>
            <a:endParaRPr lang="bg-BG" sz="3200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3C8F920-6B10-4F73-910F-53553590BE8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771042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F44611D-DC5A-4776-BE6C-3002B91E504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6763825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2E113F4-C241-4752-8B39-46EFB6E0711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9295942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8696814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3C832CD-7415-4167-B6F1-7248AEEEAC5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2535495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D4E212DF-C24A-4491-84F8-635906019BC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098795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1E1E7E1-64D6-48E4-BD30-2A856CA06FA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801666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Encapsulation</a:t>
            </a:r>
            <a:r>
              <a:rPr lang="en-US" dirty="0"/>
              <a:t> hides the implementation details</a:t>
            </a:r>
          </a:p>
          <a:p>
            <a:r>
              <a:rPr lang="en-US" dirty="0"/>
              <a:t>Class announces only a few operations (methods) available for its clients – its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public interface</a:t>
            </a:r>
          </a:p>
          <a:p>
            <a:r>
              <a:rPr lang="en-US" dirty="0"/>
              <a:t>All data members (fields) of a class should be hidden</a:t>
            </a:r>
          </a:p>
          <a:p>
            <a:pPr lvl="1"/>
            <a:r>
              <a:rPr lang="en-US" dirty="0"/>
              <a:t>Accessed via properties (read-only and read-write)</a:t>
            </a:r>
          </a:p>
          <a:p>
            <a:r>
              <a:rPr lang="en-US" dirty="0"/>
              <a:t>No interface members should be hidden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Encapsulation</a:t>
            </a:r>
            <a:r>
              <a:rPr lang="en-US" dirty="0"/>
              <a:t> == hide (encapsulate) data behind constructors and properties</a:t>
            </a:r>
          </a:p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A880BC6-AEA1-441B-8825-7D03772198D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580749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Encapsulation</a:t>
            </a:r>
            <a:r>
              <a:rPr lang="en-US" dirty="0"/>
              <a:t> hides the implementation details</a:t>
            </a:r>
          </a:p>
          <a:p>
            <a:r>
              <a:rPr lang="en-US" dirty="0"/>
              <a:t>Class announces only a few operations (methods) available for its clients – its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public interface</a:t>
            </a:r>
          </a:p>
          <a:p>
            <a:r>
              <a:rPr lang="en-US" dirty="0"/>
              <a:t>All data members (fields) of a class should be hidden</a:t>
            </a:r>
          </a:p>
          <a:p>
            <a:pPr lvl="1"/>
            <a:r>
              <a:rPr lang="en-US" dirty="0"/>
              <a:t>Accessed via properties (read-only and read-write)</a:t>
            </a:r>
          </a:p>
          <a:p>
            <a:r>
              <a:rPr lang="en-US" dirty="0"/>
              <a:t>No interface members should be hidden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Encapsulation</a:t>
            </a:r>
            <a:r>
              <a:rPr lang="en-US" dirty="0"/>
              <a:t> == hide (encapsulate) data behind constructors and properties</a:t>
            </a:r>
          </a:p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BF61184-E1A8-4A89-8DCA-A1B3EC8E1F4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975005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/>
              <a:t>Fields are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</a:p>
          <a:p>
            <a:pPr>
              <a:lnSpc>
                <a:spcPct val="100000"/>
              </a:lnSpc>
            </a:pPr>
            <a:r>
              <a:rPr lang="en-US" dirty="0"/>
              <a:t>Constructors and accessors are defined 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getters</a:t>
            </a:r>
            <a:r>
              <a:rPr lang="en-US" dirty="0"/>
              <a:t>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setters</a:t>
            </a:r>
            <a:r>
              <a:rPr lang="en-US" dirty="0"/>
              <a:t>)</a:t>
            </a:r>
            <a:endParaRPr lang="bg-BG" dirty="0"/>
          </a:p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2616B96-AB90-4FAB-843A-A5B0570E456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025102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Constructors are declared</a:t>
            </a:r>
            <a:r>
              <a:rPr lang="en-US" dirty="0">
                <a:solidFill>
                  <a:srgbClr val="EBFFD2"/>
                </a:solidFill>
              </a:rPr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Constructors perform checks to keep the object state valid</a:t>
            </a:r>
          </a:p>
          <a:p>
            <a:pPr>
              <a:lnSpc>
                <a:spcPct val="100000"/>
              </a:lnSpc>
            </a:pPr>
            <a:r>
              <a:rPr lang="en-US" dirty="0"/>
              <a:t>Interface methods are always</a:t>
            </a:r>
            <a:r>
              <a:rPr lang="en-US" dirty="0">
                <a:solidFill>
                  <a:srgbClr val="EBFFD2"/>
                </a:solidFill>
              </a:rPr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Not explicitly declared with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/>
              <a:t>Non-interface</a:t>
            </a:r>
            <a:r>
              <a:rPr lang="en-US" i="1" dirty="0"/>
              <a:t> </a:t>
            </a:r>
            <a:r>
              <a:rPr lang="en-US" dirty="0"/>
              <a:t>methods are declared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EBFFD2"/>
                </a:solidFill>
              </a:rPr>
              <a:t>/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protected</a:t>
            </a:r>
            <a:endParaRPr lang="bg-BG" sz="3200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C98BBD5-B1E6-4736-A3AA-5C45059090C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810778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Constructors are declared</a:t>
            </a:r>
            <a:r>
              <a:rPr lang="en-US" dirty="0">
                <a:solidFill>
                  <a:srgbClr val="EBFFD2"/>
                </a:solidFill>
              </a:rPr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Constructors perform checks to keep the object state valid</a:t>
            </a:r>
          </a:p>
          <a:p>
            <a:pPr>
              <a:lnSpc>
                <a:spcPct val="100000"/>
              </a:lnSpc>
            </a:pPr>
            <a:r>
              <a:rPr lang="en-US" dirty="0"/>
              <a:t>Interface methods are always</a:t>
            </a:r>
            <a:r>
              <a:rPr lang="en-US" dirty="0">
                <a:solidFill>
                  <a:srgbClr val="EBFFD2"/>
                </a:solidFill>
              </a:rPr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Not explicitly declared with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/>
              <a:t>Non-interface</a:t>
            </a:r>
            <a:r>
              <a:rPr lang="en-US" i="1" dirty="0"/>
              <a:t> </a:t>
            </a:r>
            <a:r>
              <a:rPr lang="en-US" dirty="0"/>
              <a:t>methods are declared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EBFFD2"/>
                </a:solidFill>
              </a:rPr>
              <a:t>/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protected</a:t>
            </a:r>
            <a:endParaRPr lang="bg-BG" sz="3200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9F97142-939B-402C-8EBC-98FD5E6490D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675252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38A81C2-84B7-4554-BD36-7AF214E73DE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88426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535/Encapsulation-Lab" TargetMode="Externa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535/Encapsulation-Lab" TargetMode="Externa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535/Encapsulation-Lab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535/Encapsulation-Lab" TargetMode="Externa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535/Encapsulation-Lab" TargetMode="Externa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535/Encapsulation-Lab" TargetMode="Externa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535/Encapsulation-Lab" TargetMode="Externa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7.svg"/><Relationship Id="rId18" Type="http://schemas.openxmlformats.org/officeDocument/2006/relationships/hyperlink" Target="https://de.draftkings.com/" TargetMode="External"/><Relationship Id="rId3" Type="http://schemas.openxmlformats.org/officeDocument/2006/relationships/hyperlink" Target="https://www.softwaregroup.com/" TargetMode="External"/><Relationship Id="rId21" Type="http://schemas.openxmlformats.org/officeDocument/2006/relationships/image" Target="../media/image38.png"/><Relationship Id="rId7" Type="http://schemas.openxmlformats.org/officeDocument/2006/relationships/hyperlink" Target="https://www.postbank.bg/" TargetMode="External"/><Relationship Id="rId12" Type="http://schemas.openxmlformats.org/officeDocument/2006/relationships/image" Target="../media/image34.png"/><Relationship Id="rId17" Type="http://schemas.openxmlformats.org/officeDocument/2006/relationships/image" Target="../media/image36.png"/><Relationship Id="rId2" Type="http://schemas.openxmlformats.org/officeDocument/2006/relationships/notesSlide" Target="../notesSlides/notesSlide23.xml"/><Relationship Id="rId16" Type="http://schemas.openxmlformats.org/officeDocument/2006/relationships/hyperlink" Target="https://indeavr.com/expertise/software-engineering/enterprise-business-application-integration/" TargetMode="External"/><Relationship Id="rId20" Type="http://schemas.openxmlformats.org/officeDocument/2006/relationships/hyperlink" Target="https://motion-software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jpg"/><Relationship Id="rId11" Type="http://schemas.openxmlformats.org/officeDocument/2006/relationships/hyperlink" Target="https://www.infragistics.com/" TargetMode="External"/><Relationship Id="rId5" Type="http://schemas.openxmlformats.org/officeDocument/2006/relationships/hyperlink" Target="https://www.xs-software.com/" TargetMode="External"/><Relationship Id="rId15" Type="http://schemas.openxmlformats.org/officeDocument/2006/relationships/image" Target="../media/image35.png"/><Relationship Id="rId23" Type="http://schemas.openxmlformats.org/officeDocument/2006/relationships/image" Target="../media/image39.png"/><Relationship Id="rId10" Type="http://schemas.openxmlformats.org/officeDocument/2006/relationships/image" Target="../media/image33.jpg"/><Relationship Id="rId19" Type="http://schemas.openxmlformats.org/officeDocument/2006/relationships/image" Target="../media/image37.png"/><Relationship Id="rId4" Type="http://schemas.openxmlformats.org/officeDocument/2006/relationships/image" Target="../media/image30.png"/><Relationship Id="rId9" Type="http://schemas.openxmlformats.org/officeDocument/2006/relationships/hyperlink" Target="https://smartit.bg/" TargetMode="External"/><Relationship Id="rId14" Type="http://schemas.openxmlformats.org/officeDocument/2006/relationships/hyperlink" Target="https://www.coca-colahellenic.com/" TargetMode="External"/><Relationship Id="rId22" Type="http://schemas.openxmlformats.org/officeDocument/2006/relationships/hyperlink" Target="https://www.superhosting.bg/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42.png"/><Relationship Id="rId2" Type="http://schemas.openxmlformats.org/officeDocument/2006/relationships/hyperlink" Target="https://eee.bg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youtube.com/c/CodeItUpwithIvo" TargetMode="External"/><Relationship Id="rId5" Type="http://schemas.openxmlformats.org/officeDocument/2006/relationships/image" Target="../media/image41.png"/><Relationship Id="rId4" Type="http://schemas.openxmlformats.org/officeDocument/2006/relationships/hyperlink" Target="https://virtualracingschool.com/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3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2066303" y="1128664"/>
            <a:ext cx="7292647" cy="882424"/>
          </a:xfrm>
        </p:spPr>
        <p:txBody>
          <a:bodyPr>
            <a:noAutofit/>
          </a:bodyPr>
          <a:lstStyle/>
          <a:p>
            <a:pPr>
              <a:spcAft>
                <a:spcPts val="0"/>
              </a:spcAft>
            </a:pPr>
            <a:r>
              <a:rPr lang="en-US" dirty="0"/>
              <a:t>Benefits of Encapsulation</a:t>
            </a:r>
            <a:endParaRPr lang="en-US" sz="2999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163005" y="276330"/>
            <a:ext cx="5099245" cy="882424"/>
          </a:xfrm>
        </p:spPr>
        <p:txBody>
          <a:bodyPr>
            <a:normAutofit/>
          </a:bodyPr>
          <a:lstStyle/>
          <a:p>
            <a:r>
              <a:rPr lang="en-US" dirty="0"/>
              <a:t>Encapsulation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4294967295"/>
          </p:nvPr>
        </p:nvSpPr>
        <p:spPr>
          <a:xfrm>
            <a:off x="1587" y="4744836"/>
            <a:ext cx="3464624" cy="52532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bg-BG" dirty="0"/>
              <a:t>      </a:t>
            </a:r>
            <a:r>
              <a:rPr lang="en-US" b="1" dirty="0"/>
              <a:t>SoftUni Team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4294967295"/>
          </p:nvPr>
        </p:nvSpPr>
        <p:spPr>
          <a:xfrm>
            <a:off x="1587" y="5270162"/>
            <a:ext cx="3186870" cy="44438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bg-BG" dirty="0"/>
              <a:t>       </a:t>
            </a:r>
            <a:r>
              <a:rPr lang="en-US" sz="3099" b="1" dirty="0"/>
              <a:t>Technical Trainers</a:t>
            </a:r>
          </a:p>
        </p:txBody>
      </p:sp>
      <p:sp>
        <p:nvSpPr>
          <p:cNvPr id="11" name="TextBox 10"/>
          <p:cNvSpPr txBox="1"/>
          <p:nvPr/>
        </p:nvSpPr>
        <p:spPr>
          <a:xfrm rot="18702437">
            <a:off x="4457427" y="4072050"/>
            <a:ext cx="1687603" cy="69177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914126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99" b="1" dirty="0">
                <a:solidFill>
                  <a:srgbClr val="FFFFFF"/>
                </a:solidFill>
                <a:latin typeface="Calibri" panose="020F0502020204030204"/>
              </a:rPr>
              <a:t>variables</a:t>
            </a:r>
            <a:endParaRPr lang="bg-BG" sz="2799" b="1" dirty="0">
              <a:solidFill>
                <a:srgbClr val="FFFFFF"/>
              </a:solidFill>
              <a:latin typeface="Calibri" panose="020F0502020204030204"/>
            </a:endParaRPr>
          </a:p>
        </p:txBody>
      </p:sp>
      <p:grpSp>
        <p:nvGrpSpPr>
          <p:cNvPr id="13" name="Group 12"/>
          <p:cNvGrpSpPr/>
          <p:nvPr/>
        </p:nvGrpSpPr>
        <p:grpSpPr>
          <a:xfrm rot="1454331">
            <a:off x="972399" y="1780003"/>
            <a:ext cx="2431713" cy="3297994"/>
            <a:chOff x="4490873" y="2149585"/>
            <a:chExt cx="3044086" cy="3435449"/>
          </a:xfrm>
        </p:grpSpPr>
        <p:sp>
          <p:nvSpPr>
            <p:cNvPr id="9" name="Flowchart: Delay 8"/>
            <p:cNvSpPr/>
            <p:nvPr/>
          </p:nvSpPr>
          <p:spPr bwMode="auto">
            <a:xfrm rot="18730999">
              <a:off x="5801419" y="2403292"/>
              <a:ext cx="1987248" cy="1479833"/>
            </a:xfrm>
            <a:prstGeom prst="flowChartDelay">
              <a:avLst/>
            </a:prstGeom>
            <a:solidFill>
              <a:schemeClr val="bg1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26"/>
              <a:r>
                <a:rPr lang="en-US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/>
                </a:rPr>
                <a:t>methods</a:t>
              </a:r>
              <a:endParaRPr lang="bg-BG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endParaRP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4490873" y="3574172"/>
              <a:ext cx="1479833" cy="2010862"/>
              <a:chOff x="4490873" y="3574172"/>
              <a:chExt cx="1479833" cy="2010862"/>
            </a:xfrm>
          </p:grpSpPr>
          <p:sp>
            <p:nvSpPr>
              <p:cNvPr id="25" name="Flowchart: Delay 24"/>
              <p:cNvSpPr/>
              <p:nvPr/>
            </p:nvSpPr>
            <p:spPr bwMode="auto">
              <a:xfrm rot="7927020">
                <a:off x="4237165" y="3851493"/>
                <a:ext cx="1987249" cy="1479833"/>
              </a:xfrm>
              <a:prstGeom prst="flowChartDelay">
                <a:avLst/>
              </a:prstGeom>
              <a:solidFill>
                <a:schemeClr val="tx1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26"/>
                <a:endParaRPr lang="bg-BG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/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 rot="18702437">
                <a:off x="4456997" y="3985201"/>
                <a:ext cx="1688043" cy="865985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143963" tIns="107972" rIns="143963" bIns="107972" rtlCol="0">
                <a:spAutoFit/>
              </a:bodyPr>
              <a:lstStyle/>
              <a:p>
                <a:pPr defTabSz="914126" eaLnBrk="0" hangingPunct="0">
                  <a:lnSpc>
                    <a:spcPct val="110000"/>
                  </a:lnSpc>
                  <a:buClr>
                    <a:srgbClr val="67748E">
                      <a:lumMod val="40000"/>
                      <a:lumOff val="60000"/>
                    </a:srgbClr>
                  </a:buClr>
                  <a:buSzPct val="70000"/>
                </a:pPr>
                <a:r>
                  <a:rPr lang="en-US" sz="2799" b="1" dirty="0">
                    <a:solidFill>
                      <a:srgbClr val="FFFFFF"/>
                    </a:solidFill>
                    <a:latin typeface="Calibri" panose="020F0502020204030204"/>
                  </a:rPr>
                  <a:t>variables</a:t>
                </a:r>
                <a:endParaRPr lang="bg-BG" sz="2799" b="1" dirty="0">
                  <a:solidFill>
                    <a:srgbClr val="FFFFFF"/>
                  </a:solidFill>
                  <a:latin typeface="Calibri" panose="020F0502020204030204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59533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6F4388F-43A3-4542-AA3F-B0DFB5691C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6857" y="1385623"/>
            <a:ext cx="2478286" cy="2478286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A48BB030-E0EF-451B-AD25-258CEC75DD3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Access Modifiers</a:t>
            </a:r>
          </a:p>
        </p:txBody>
      </p:sp>
    </p:spTree>
    <p:extLst>
      <p:ext uri="{BB962C8B-B14F-4D97-AF65-F5344CB8AC3E}">
        <p14:creationId xmlns:p14="http://schemas.microsoft.com/office/powerpoint/2010/main" val="419737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867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065510" y="1121143"/>
            <a:ext cx="9929724" cy="5584897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en-US" sz="3400" dirty="0"/>
              <a:t>Object hides data from the outside world </a:t>
            </a:r>
          </a:p>
          <a:p>
            <a:pPr marL="0" indent="0">
              <a:buClr>
                <a:schemeClr val="tx1"/>
              </a:buClr>
              <a:buNone/>
            </a:pPr>
            <a:endParaRPr lang="en-US" sz="3400" dirty="0"/>
          </a:p>
          <a:p>
            <a:pPr marL="0" indent="0">
              <a:buClr>
                <a:schemeClr val="tx1"/>
              </a:buClr>
              <a:buNone/>
            </a:pPr>
            <a:endParaRPr lang="en-US" sz="3400" dirty="0"/>
          </a:p>
          <a:p>
            <a:pPr marL="0" indent="0">
              <a:buClr>
                <a:schemeClr val="tx1"/>
              </a:buClr>
              <a:buNone/>
            </a:pPr>
            <a:endParaRPr lang="en-US" sz="3400" dirty="0"/>
          </a:p>
          <a:p>
            <a:pPr marL="0" indent="0">
              <a:spcBef>
                <a:spcPts val="3000"/>
              </a:spcBef>
              <a:buClr>
                <a:schemeClr val="tx1"/>
              </a:buClr>
              <a:buNone/>
            </a:pPr>
            <a:endParaRPr lang="en-US" sz="3400" dirty="0"/>
          </a:p>
          <a:p>
            <a:r>
              <a:rPr lang="en-US" sz="3400" dirty="0">
                <a:solidFill>
                  <a:srgbClr val="234465"/>
                </a:solidFill>
              </a:rPr>
              <a:t>Classes and interfaces </a:t>
            </a:r>
            <a:r>
              <a:rPr lang="en-US" sz="3400" b="1" dirty="0">
                <a:solidFill>
                  <a:schemeClr val="bg1"/>
                </a:solidFill>
              </a:rPr>
              <a:t>cannot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dirty="0">
                <a:solidFill>
                  <a:srgbClr val="234465"/>
                </a:solidFill>
              </a:rPr>
              <a:t>be private</a:t>
            </a:r>
          </a:p>
          <a:p>
            <a:r>
              <a:rPr lang="en-US" sz="3400" dirty="0">
                <a:solidFill>
                  <a:srgbClr val="234465"/>
                </a:solidFill>
              </a:rPr>
              <a:t>Data can be </a:t>
            </a:r>
            <a:r>
              <a:rPr lang="en-US" sz="3400" b="1" dirty="0">
                <a:solidFill>
                  <a:schemeClr val="bg1"/>
                </a:solidFill>
              </a:rPr>
              <a:t>accessed only within the </a:t>
            </a:r>
            <a:br>
              <a:rPr lang="en-US" sz="3400" b="1" dirty="0">
                <a:solidFill>
                  <a:schemeClr val="bg1"/>
                </a:solidFill>
              </a:rPr>
            </a:br>
            <a:r>
              <a:rPr lang="en-US" sz="3400" b="1" dirty="0">
                <a:solidFill>
                  <a:schemeClr val="bg1"/>
                </a:solidFill>
              </a:rPr>
              <a:t>declared class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dirty="0">
                <a:solidFill>
                  <a:srgbClr val="234465"/>
                </a:solidFill>
              </a:rPr>
              <a:t>itself</a:t>
            </a:r>
          </a:p>
        </p:txBody>
      </p:sp>
      <p:sp>
        <p:nvSpPr>
          <p:cNvPr id="80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Private Access Modifier</a:t>
            </a:r>
            <a:endParaRPr lang="bg-BG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4A5EF0E-CF88-4AB7-B05F-34E73BF07A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5763" y="1768056"/>
            <a:ext cx="4744824" cy="292997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71981" rIns="143963" bIns="71981" rtlCol="0">
            <a:spAutoFit/>
          </a:bodyPr>
          <a:lstStyle/>
          <a:p>
            <a:pPr defTabSz="914126">
              <a:spcBef>
                <a:spcPts val="600"/>
              </a:spcBef>
              <a:buClr>
                <a:srgbClr val="F2B254"/>
              </a:buClr>
              <a:buSzPct val="10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class Person {</a:t>
            </a:r>
          </a:p>
          <a:p>
            <a:pPr defTabSz="914126">
              <a:spcBef>
                <a:spcPts val="600"/>
              </a:spcBef>
              <a:buClr>
                <a:srgbClr val="F2B254"/>
              </a:buClr>
              <a:buSzPct val="100000"/>
            </a:pPr>
            <a:r>
              <a:rPr lang="en-US" sz="2599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  private</a:t>
            </a:r>
            <a:r>
              <a:rPr lang="en-US" sz="25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String name;</a:t>
            </a:r>
          </a:p>
          <a:p>
            <a:pPr defTabSz="914126">
              <a:spcBef>
                <a:spcPts val="600"/>
              </a:spcBef>
              <a:buClr>
                <a:srgbClr val="F2B254"/>
              </a:buClr>
              <a:buSzPct val="100000"/>
            </a:pPr>
            <a:r>
              <a:rPr lang="en-US" sz="25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Person (String name) {</a:t>
            </a:r>
          </a:p>
          <a:p>
            <a:pPr defTabSz="914126">
              <a:spcBef>
                <a:spcPts val="600"/>
              </a:spcBef>
              <a:buClr>
                <a:srgbClr val="F2B254"/>
              </a:buClr>
              <a:buSzPct val="100000"/>
            </a:pPr>
            <a:r>
              <a:rPr lang="en-US" sz="25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this.name = name;</a:t>
            </a:r>
          </a:p>
          <a:p>
            <a:pPr defTabSz="914126">
              <a:spcBef>
                <a:spcPts val="600"/>
              </a:spcBef>
              <a:buClr>
                <a:srgbClr val="F2B254"/>
              </a:buClr>
              <a:buSzPct val="100000"/>
            </a:pPr>
            <a:r>
              <a:rPr lang="en-US" sz="25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pPr defTabSz="914126">
              <a:spcBef>
                <a:spcPts val="600"/>
              </a:spcBef>
              <a:buClr>
                <a:srgbClr val="F2B254"/>
              </a:buClr>
              <a:buSzPct val="100000"/>
            </a:pPr>
            <a:r>
              <a:rPr lang="en-US" sz="25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1A0C1744-D9EE-4907-A1F4-ABEBE79951C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96905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86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>
                <a:solidFill>
                  <a:srgbClr val="234465"/>
                </a:solidFill>
              </a:rPr>
              <a:t>Grants </a:t>
            </a:r>
            <a:r>
              <a:rPr lang="en-US" sz="3400" b="1" dirty="0">
                <a:solidFill>
                  <a:schemeClr val="bg1"/>
                </a:solidFill>
              </a:rPr>
              <a:t>access to subclasses</a:t>
            </a:r>
            <a:endParaRPr lang="en-US" sz="3400" dirty="0">
              <a:solidFill>
                <a:srgbClr val="234465"/>
              </a:solidFill>
            </a:endParaRPr>
          </a:p>
          <a:p>
            <a:pPr marL="0" indent="0">
              <a:buClr>
                <a:schemeClr val="tx1"/>
              </a:buClr>
              <a:buNone/>
            </a:pPr>
            <a:endParaRPr lang="en-US" sz="3400" dirty="0"/>
          </a:p>
          <a:p>
            <a:pPr marL="0" indent="0">
              <a:buClr>
                <a:schemeClr val="tx1"/>
              </a:buClr>
              <a:buNone/>
            </a:pPr>
            <a:endParaRPr lang="en-US" sz="3400" dirty="0"/>
          </a:p>
          <a:p>
            <a:pPr marL="0" indent="0">
              <a:buClr>
                <a:schemeClr val="tx1"/>
              </a:buClr>
              <a:buNone/>
            </a:pPr>
            <a:endParaRPr lang="en-US" sz="3400" dirty="0"/>
          </a:p>
          <a:p>
            <a:pPr>
              <a:spcBef>
                <a:spcPts val="0"/>
              </a:spcBef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protected</a:t>
            </a:r>
            <a:r>
              <a:rPr lang="en-US" sz="3400" dirty="0">
                <a:solidFill>
                  <a:srgbClr val="234465"/>
                </a:solidFill>
              </a:rPr>
              <a:t> modifier cannot be applied to </a:t>
            </a:r>
            <a:br>
              <a:rPr lang="en-US" sz="3400" dirty="0">
                <a:solidFill>
                  <a:srgbClr val="234465"/>
                </a:solidFill>
              </a:rPr>
            </a:br>
            <a:r>
              <a:rPr lang="en-US" sz="3400" dirty="0">
                <a:solidFill>
                  <a:srgbClr val="234465"/>
                </a:solidFill>
              </a:rPr>
              <a:t>classes and interfaces</a:t>
            </a:r>
          </a:p>
          <a:p>
            <a:pPr>
              <a:spcBef>
                <a:spcPts val="0"/>
              </a:spcBef>
              <a:buClr>
                <a:schemeClr val="tx1"/>
              </a:buClr>
            </a:pPr>
            <a:r>
              <a:rPr lang="en-US" sz="3400" dirty="0">
                <a:solidFill>
                  <a:srgbClr val="234465"/>
                </a:solidFill>
              </a:rPr>
              <a:t>Prevents a </a:t>
            </a:r>
            <a:r>
              <a:rPr lang="en-US" sz="3400" b="1" dirty="0">
                <a:solidFill>
                  <a:schemeClr val="bg1"/>
                </a:solidFill>
              </a:rPr>
              <a:t>nonrelated</a:t>
            </a:r>
            <a:r>
              <a:rPr lang="en-US" sz="3400" dirty="0">
                <a:solidFill>
                  <a:srgbClr val="234465"/>
                </a:solidFill>
              </a:rPr>
              <a:t> class from trying to use it</a:t>
            </a:r>
          </a:p>
        </p:txBody>
      </p:sp>
      <p:sp>
        <p:nvSpPr>
          <p:cNvPr id="80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Protected </a:t>
            </a:r>
            <a:r>
              <a:rPr lang="en-GB" dirty="0"/>
              <a:t>Access Modifier</a:t>
            </a:r>
            <a:endParaRPr lang="bg-BG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4A5EF0E-CF88-4AB7-B05F-34E73BF07A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6000" y="1794688"/>
            <a:ext cx="8697316" cy="209974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71981" rIns="143963" bIns="71981" rtlCol="0">
            <a:spAutoFit/>
          </a:bodyPr>
          <a:lstStyle/>
          <a:p>
            <a:pPr lvl="0" fontAlgn="base">
              <a:spcBef>
                <a:spcPts val="600"/>
              </a:spcBef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Team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{</a:t>
            </a:r>
          </a:p>
          <a:p>
            <a:pPr lvl="0" fontAlgn="base">
              <a:spcBef>
                <a:spcPts val="600"/>
              </a:spcBef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protected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String getName () {…}</a:t>
            </a:r>
          </a:p>
          <a:p>
            <a:pPr lvl="0" fontAlgn="base">
              <a:spcBef>
                <a:spcPts val="600"/>
              </a:spcBef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protected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void setName (String name) {…}</a:t>
            </a:r>
          </a:p>
          <a:p>
            <a:pPr lvl="0" fontAlgn="base">
              <a:spcBef>
                <a:spcPts val="600"/>
              </a:spcBef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0B65C60A-7C85-44A2-A638-036FA9CED2B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0253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867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065510" y="1121143"/>
            <a:ext cx="9929724" cy="5584897"/>
          </a:xfrm>
        </p:spPr>
        <p:txBody>
          <a:bodyPr>
            <a:normAutofit/>
          </a:bodyPr>
          <a:lstStyle/>
          <a:p>
            <a:pPr lvl="0"/>
            <a:r>
              <a:rPr lang="en-US" sz="3400" dirty="0"/>
              <a:t>Do not explicitly declare an access modifier</a:t>
            </a:r>
          </a:p>
          <a:p>
            <a:endParaRPr lang="en-US" sz="3400" dirty="0"/>
          </a:p>
          <a:p>
            <a:endParaRPr lang="en-US" sz="3400" dirty="0"/>
          </a:p>
          <a:p>
            <a:endParaRPr lang="en-US" sz="3400" dirty="0"/>
          </a:p>
          <a:p>
            <a:pPr>
              <a:spcBef>
                <a:spcPts val="0"/>
              </a:spcBef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Available</a:t>
            </a:r>
            <a:r>
              <a:rPr lang="en-US" sz="3400" dirty="0">
                <a:solidFill>
                  <a:srgbClr val="234465"/>
                </a:solidFill>
              </a:rPr>
              <a:t> to any other class in the same </a:t>
            </a:r>
            <a:r>
              <a:rPr lang="en-US" sz="3400" b="1" dirty="0">
                <a:solidFill>
                  <a:schemeClr val="bg1"/>
                </a:solidFill>
              </a:rPr>
              <a:t>package</a:t>
            </a:r>
          </a:p>
        </p:txBody>
      </p:sp>
      <p:sp>
        <p:nvSpPr>
          <p:cNvPr id="80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Default Access Modifier</a:t>
            </a:r>
            <a:endParaRPr lang="bg-BG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4A5EF0E-CF88-4AB7-B05F-34E73BF07A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5763" y="1754806"/>
            <a:ext cx="7247508" cy="209974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71981" rIns="143963" bIns="71981" rtlCol="0">
            <a:spAutoFit/>
          </a:bodyPr>
          <a:lstStyle/>
          <a:p>
            <a:pPr lvl="0" fontAlgn="base">
              <a:spcBef>
                <a:spcPts val="600"/>
              </a:spcBef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Team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{</a:t>
            </a:r>
          </a:p>
          <a:p>
            <a:pPr lvl="0" fontAlgn="base">
              <a:spcBef>
                <a:spcPts val="600"/>
              </a:spcBef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String getName() {…}</a:t>
            </a:r>
          </a:p>
          <a:p>
            <a:pPr lvl="0" fontAlgn="base">
              <a:spcBef>
                <a:spcPts val="600"/>
              </a:spcBef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void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setName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(String name) {…}</a:t>
            </a:r>
          </a:p>
          <a:p>
            <a:pPr lvl="0" fontAlgn="base">
              <a:spcBef>
                <a:spcPts val="600"/>
              </a:spcBef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925763" y="4590154"/>
            <a:ext cx="7247508" cy="204671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600"/>
              </a:spcBef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Team real = new Team("Real");</a:t>
            </a:r>
          </a:p>
          <a:p>
            <a:pPr fontAlgn="base">
              <a:spcBef>
                <a:spcPts val="600"/>
              </a:spcBef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real.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setName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("Real Madrid");</a:t>
            </a:r>
          </a:p>
          <a:p>
            <a:pPr fontAlgn="base">
              <a:spcBef>
                <a:spcPts val="600"/>
              </a:spcBef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System.out.println(real.getName());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</a:p>
          <a:p>
            <a:pPr fontAlgn="base">
              <a:spcBef>
                <a:spcPts val="600"/>
              </a:spcBef>
            </a:pPr>
            <a:r>
              <a:rPr lang="en-US" sz="2800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			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Real Madrid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405A202-1AC9-403E-B355-81C8C6546FA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21616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867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>
            <a:noAutofit/>
          </a:bodyPr>
          <a:lstStyle/>
          <a:p>
            <a:r>
              <a:rPr lang="en-US" sz="3400" dirty="0">
                <a:solidFill>
                  <a:srgbClr val="234465"/>
                </a:solidFill>
              </a:rPr>
              <a:t>Grants access</a:t>
            </a:r>
            <a:r>
              <a:rPr lang="en-US" sz="3400" dirty="0">
                <a:solidFill>
                  <a:srgbClr val="234465">
                    <a:lumMod val="75000"/>
                  </a:srgbClr>
                </a:solidFill>
              </a:rPr>
              <a:t> </a:t>
            </a:r>
            <a:r>
              <a:rPr lang="en-US" sz="3400" dirty="0">
                <a:solidFill>
                  <a:srgbClr val="234465"/>
                </a:solidFill>
              </a:rPr>
              <a:t>to </a:t>
            </a:r>
            <a:r>
              <a:rPr lang="en-US" sz="3400" b="1" dirty="0">
                <a:solidFill>
                  <a:schemeClr val="bg1"/>
                </a:solidFill>
              </a:rPr>
              <a:t>any class </a:t>
            </a:r>
            <a:r>
              <a:rPr lang="en-US" sz="3400" dirty="0">
                <a:solidFill>
                  <a:srgbClr val="234465"/>
                </a:solidFill>
              </a:rPr>
              <a:t>belonging to </a:t>
            </a:r>
            <a:br>
              <a:rPr lang="en-US" sz="3400" dirty="0">
                <a:solidFill>
                  <a:srgbClr val="234465"/>
                </a:solidFill>
              </a:rPr>
            </a:br>
            <a:r>
              <a:rPr lang="en-US" sz="3400" dirty="0">
                <a:solidFill>
                  <a:srgbClr val="234465"/>
                </a:solidFill>
              </a:rPr>
              <a:t>the </a:t>
            </a:r>
            <a:r>
              <a:rPr lang="en-US" sz="3400" b="1" dirty="0">
                <a:solidFill>
                  <a:schemeClr val="bg1"/>
                </a:solidFill>
              </a:rPr>
              <a:t>Java Universe</a:t>
            </a:r>
          </a:p>
          <a:p>
            <a:pPr marL="0" indent="0">
              <a:buClr>
                <a:schemeClr val="tx1"/>
              </a:buClr>
              <a:buNone/>
            </a:pPr>
            <a:endParaRPr lang="en-US" sz="3400" dirty="0"/>
          </a:p>
          <a:p>
            <a:pPr marL="0" indent="0">
              <a:buClr>
                <a:schemeClr val="tx1"/>
              </a:buClr>
              <a:buNone/>
            </a:pPr>
            <a:endParaRPr lang="en-US" sz="3400" dirty="0"/>
          </a:p>
          <a:p>
            <a:pPr marL="0" indent="0">
              <a:buClr>
                <a:schemeClr val="tx1"/>
              </a:buClr>
              <a:buNone/>
            </a:pPr>
            <a:endParaRPr lang="en-US" sz="3400" dirty="0"/>
          </a:p>
          <a:p>
            <a:r>
              <a:rPr lang="en-US" sz="3400" dirty="0">
                <a:solidFill>
                  <a:srgbClr val="234465"/>
                </a:solidFill>
              </a:rPr>
              <a:t>Import a package if you need to use a class</a:t>
            </a:r>
          </a:p>
          <a:p>
            <a:r>
              <a:rPr lang="en-US" sz="3400" dirty="0">
                <a:solidFill>
                  <a:srgbClr val="234465"/>
                </a:solidFill>
              </a:rPr>
              <a:t>The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main()</a:t>
            </a:r>
            <a:r>
              <a:rPr lang="en-US" sz="3400" b="1" dirty="0">
                <a:solidFill>
                  <a:schemeClr val="bg1"/>
                </a:solidFill>
              </a:rPr>
              <a:t> </a:t>
            </a:r>
            <a:r>
              <a:rPr lang="en-US" sz="3400" dirty="0">
                <a:solidFill>
                  <a:srgbClr val="234465"/>
                </a:solidFill>
              </a:rPr>
              <a:t>method of an application </a:t>
            </a:r>
            <a:br>
              <a:rPr lang="en-US" sz="3400" dirty="0">
                <a:solidFill>
                  <a:srgbClr val="234465"/>
                </a:solidFill>
              </a:rPr>
            </a:br>
            <a:r>
              <a:rPr lang="en-US" sz="3400" dirty="0">
                <a:solidFill>
                  <a:srgbClr val="234465"/>
                </a:solidFill>
              </a:rPr>
              <a:t>must be </a:t>
            </a:r>
            <a:r>
              <a:rPr lang="en-US" sz="3400" b="1" dirty="0">
                <a:solidFill>
                  <a:schemeClr val="bg1"/>
                </a:solidFill>
              </a:rPr>
              <a:t>public</a:t>
            </a:r>
          </a:p>
        </p:txBody>
      </p:sp>
      <p:sp>
        <p:nvSpPr>
          <p:cNvPr id="80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Public </a:t>
            </a:r>
            <a:r>
              <a:rPr lang="en-GB" dirty="0"/>
              <a:t>Access Modifier</a:t>
            </a:r>
            <a:endParaRPr lang="bg-BG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925763" y="2405643"/>
            <a:ext cx="7685733" cy="2046714"/>
          </a:xfrm>
          <a:prstGeom prst="rect">
            <a:avLst/>
          </a:prstGeom>
          <a:solidFill>
            <a:srgbClr val="67748E">
              <a:lumMod val="40000"/>
              <a:lumOff val="60000"/>
              <a:alpha val="20000"/>
            </a:srgbClr>
          </a:solidFill>
          <a:ln w="12700">
            <a:solidFill>
              <a:srgbClr val="67748E">
                <a:lumMod val="60000"/>
                <a:lumOff val="40000"/>
              </a:srgb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600"/>
              </a:spcBef>
              <a:defRPr/>
            </a:pPr>
            <a:r>
              <a:rPr lang="en-US" sz="2800" b="1" kern="0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2800" b="1" kern="0" noProof="1">
                <a:latin typeface="Consolas" pitchFamily="49" charset="0"/>
                <a:cs typeface="Consolas" pitchFamily="49" charset="0"/>
              </a:rPr>
              <a:t> class Team {</a:t>
            </a:r>
          </a:p>
          <a:p>
            <a:pPr fontAlgn="base">
              <a:spcBef>
                <a:spcPts val="600"/>
              </a:spcBef>
              <a:defRPr/>
            </a:pPr>
            <a:r>
              <a:rPr lang="en-US" sz="2800" b="1" kern="0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kern="0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2800" b="1" kern="0" noProof="1">
                <a:latin typeface="Consolas" pitchFamily="49" charset="0"/>
                <a:cs typeface="Consolas" pitchFamily="49" charset="0"/>
              </a:rPr>
              <a:t> String getName() {…}</a:t>
            </a:r>
          </a:p>
          <a:p>
            <a:pPr fontAlgn="base">
              <a:spcBef>
                <a:spcPts val="600"/>
              </a:spcBef>
              <a:defRPr/>
            </a:pPr>
            <a:r>
              <a:rPr lang="en-US" sz="2800" b="1" kern="0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kern="0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2800" b="1" kern="0" noProof="1">
                <a:latin typeface="Consolas" pitchFamily="49" charset="0"/>
                <a:cs typeface="Consolas" pitchFamily="49" charset="0"/>
              </a:rPr>
              <a:t> void setName(String name) {…}</a:t>
            </a:r>
          </a:p>
          <a:p>
            <a:pPr fontAlgn="base">
              <a:spcBef>
                <a:spcPts val="600"/>
              </a:spcBef>
              <a:defRPr/>
            </a:pPr>
            <a:r>
              <a:rPr lang="en-US" sz="2800" b="1" kern="0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097976CF-0D0B-4D69-8A1C-8B3E6A36F58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5874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dirty="0"/>
              <a:t>Create a class </a:t>
            </a:r>
            <a:r>
              <a:rPr lang="en-US" sz="3600" b="1" dirty="0">
                <a:solidFill>
                  <a:schemeClr val="bg1"/>
                </a:solidFill>
              </a:rPr>
              <a:t>Person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Sort by Name and Age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704591" y="2122669"/>
            <a:ext cx="5115794" cy="3707321"/>
            <a:chOff x="-306388" y="2077297"/>
            <a:chExt cx="3137848" cy="3707321"/>
          </a:xfrm>
        </p:grpSpPr>
        <p:sp>
          <p:nvSpPr>
            <p:cNvPr id="25" name="Rectangle 3"/>
            <p:cNvSpPr>
              <a:spLocks noChangeArrowheads="1"/>
            </p:cNvSpPr>
            <p:nvPr/>
          </p:nvSpPr>
          <p:spPr bwMode="auto">
            <a:xfrm>
              <a:off x="-306388" y="2077297"/>
              <a:ext cx="3137848" cy="58263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noProof="1">
                  <a:latin typeface="Consolas" panose="020B0609020204030204" pitchFamily="49" charset="0"/>
                </a:rPr>
                <a:t>Person</a:t>
              </a:r>
              <a:endParaRPr lang="en-US" sz="16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" name="Rectangle 4"/>
            <p:cNvSpPr>
              <a:spLocks noChangeArrowheads="1"/>
            </p:cNvSpPr>
            <p:nvPr/>
          </p:nvSpPr>
          <p:spPr bwMode="auto">
            <a:xfrm>
              <a:off x="-306388" y="2668032"/>
              <a:ext cx="3137848" cy="137227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sp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b="1" noProof="1">
                  <a:latin typeface="Consolas" panose="020B0609020204030204" pitchFamily="49" charset="0"/>
                </a:rPr>
                <a:t>-firstName: 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b="1" noProof="1">
                  <a:latin typeface="Consolas" panose="020B0609020204030204" pitchFamily="49" charset="0"/>
                </a:rPr>
                <a:t>-lastName: 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b="1" noProof="1">
                  <a:latin typeface="Consolas" panose="020B0609020204030204" pitchFamily="49" charset="0"/>
                </a:rPr>
                <a:t>-age: int</a:t>
              </a:r>
            </a:p>
          </p:txBody>
        </p:sp>
        <p:sp>
          <p:nvSpPr>
            <p:cNvPr id="27" name="Rectangle 4"/>
            <p:cNvSpPr>
              <a:spLocks noChangeArrowheads="1"/>
            </p:cNvSpPr>
            <p:nvPr/>
          </p:nvSpPr>
          <p:spPr bwMode="auto">
            <a:xfrm>
              <a:off x="-306388" y="4057826"/>
              <a:ext cx="3137848" cy="172679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sp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b="1" noProof="1">
                  <a:latin typeface="Consolas" panose="020B0609020204030204" pitchFamily="49" charset="0"/>
                </a:rPr>
                <a:t>+getFirstName(): 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b="1" noProof="1">
                  <a:latin typeface="Consolas" panose="020B0609020204030204" pitchFamily="49" charset="0"/>
                </a:rPr>
                <a:t>+getLastName(): 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b="1" noProof="1">
                  <a:latin typeface="Consolas" panose="020B0609020204030204" pitchFamily="49" charset="0"/>
                </a:rPr>
                <a:t>+getAge(): int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b="1" noProof="1">
                  <a:latin typeface="Consolas" panose="020B0609020204030204" pitchFamily="49" charset="0"/>
                </a:rPr>
                <a:t>+toString(): String</a:t>
              </a:r>
            </a:p>
          </p:txBody>
        </p:sp>
      </p:grpSp>
      <p:sp>
        <p:nvSpPr>
          <p:cNvPr id="30" name="Right Arrow 7"/>
          <p:cNvSpPr/>
          <p:nvPr/>
        </p:nvSpPr>
        <p:spPr>
          <a:xfrm>
            <a:off x="6026802" y="3910108"/>
            <a:ext cx="327663" cy="351133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06464" y="3453110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bg-BG" sz="2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0882" y="2785331"/>
            <a:ext cx="5353797" cy="2600688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B154511-58D3-45F7-9FF3-171639B396F6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Check your solution </a:t>
            </a:r>
            <a:r>
              <a:rPr lang="en-US" dirty="0" smtClean="0"/>
              <a:t>here:</a:t>
            </a:r>
            <a:r>
              <a:rPr lang="bg-BG" dirty="0" smtClean="0"/>
              <a:t> </a:t>
            </a:r>
            <a:r>
              <a:rPr lang="en-US" u="sng" dirty="0" smtClean="0">
                <a:solidFill>
                  <a:schemeClr val="bg1"/>
                </a:solidFill>
                <a:hlinkClick r:id="rId3"/>
              </a:rPr>
              <a:t>https</a:t>
            </a:r>
            <a:r>
              <a:rPr lang="en-US" u="sng" dirty="0">
                <a:solidFill>
                  <a:schemeClr val="bg1"/>
                </a:solidFill>
                <a:hlinkClick r:id="rId3"/>
              </a:rPr>
              <a:t>://judge.softuni.bg/Contests/1535/Encapsulation-Lab</a:t>
            </a:r>
            <a:endParaRPr lang="en-US" u="sng" dirty="0">
              <a:solidFill>
                <a:schemeClr val="bg1"/>
              </a:solidFill>
            </a:endParaRP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832E9467-050A-48DE-8589-C9CD690C90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83510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Sort by Name and Age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644429" y="1474155"/>
            <a:ext cx="8052023" cy="46697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2400" dirty="0">
                <a:solidFill>
                  <a:schemeClr val="tx1"/>
                </a:solidFill>
                <a:effectLst/>
              </a:rPr>
              <a:t>public class Person {</a:t>
            </a:r>
          </a:p>
          <a:p>
            <a:r>
              <a:rPr lang="en-GB" sz="2400" dirty="0">
                <a:effectLst/>
              </a:rPr>
              <a:t>  </a:t>
            </a:r>
            <a:r>
              <a:rPr lang="nb-NO" sz="2400" dirty="0">
                <a:solidFill>
                  <a:schemeClr val="bg1"/>
                </a:solidFill>
                <a:effectLst/>
              </a:rPr>
              <a:t>private</a:t>
            </a:r>
            <a:r>
              <a:rPr lang="nb-NO" sz="2400" dirty="0">
                <a:effectLst/>
              </a:rPr>
              <a:t> </a:t>
            </a:r>
            <a:r>
              <a:rPr lang="nb-NO" sz="2400" dirty="0">
                <a:solidFill>
                  <a:schemeClr val="tx1"/>
                </a:solidFill>
                <a:effectLst/>
              </a:rPr>
              <a:t>String firstName;</a:t>
            </a:r>
          </a:p>
          <a:p>
            <a:r>
              <a:rPr lang="nb-NO" sz="2400" dirty="0">
                <a:effectLst/>
              </a:rPr>
              <a:t>  </a:t>
            </a:r>
            <a:r>
              <a:rPr lang="nb-NO" sz="2400" dirty="0">
                <a:solidFill>
                  <a:schemeClr val="bg1"/>
                </a:solidFill>
                <a:effectLst/>
              </a:rPr>
              <a:t>private</a:t>
            </a:r>
            <a:r>
              <a:rPr lang="nb-NO" sz="2400" dirty="0">
                <a:effectLst/>
              </a:rPr>
              <a:t> </a:t>
            </a:r>
            <a:r>
              <a:rPr lang="nb-NO" sz="2400" dirty="0">
                <a:solidFill>
                  <a:schemeClr val="tx1"/>
                </a:solidFill>
                <a:effectLst/>
              </a:rPr>
              <a:t>String lastName; </a:t>
            </a:r>
            <a:r>
              <a:rPr lang="nb-NO" sz="2400" dirty="0">
                <a:solidFill>
                  <a:schemeClr val="bg1"/>
                </a:solidFill>
                <a:effectLst/>
              </a:rPr>
              <a:t>private</a:t>
            </a:r>
            <a:r>
              <a:rPr lang="nb-NO" sz="2400" dirty="0">
                <a:effectLst/>
              </a:rPr>
              <a:t> </a:t>
            </a:r>
            <a:r>
              <a:rPr lang="nb-NO" sz="2400" dirty="0">
                <a:solidFill>
                  <a:schemeClr val="tx1"/>
                </a:solidFill>
                <a:effectLst/>
              </a:rPr>
              <a:t>int age;</a:t>
            </a:r>
          </a:p>
          <a:p>
            <a:pPr>
              <a:spcAft>
                <a:spcPts val="1200"/>
              </a:spcAft>
            </a:pPr>
            <a:r>
              <a:rPr lang="nb-NO" sz="2400" dirty="0">
                <a:solidFill>
                  <a:schemeClr val="tx1"/>
                </a:solidFill>
                <a:effectLst/>
              </a:rPr>
              <a:t>  </a:t>
            </a:r>
            <a:r>
              <a:rPr lang="nb-NO" sz="2400" dirty="0">
                <a:solidFill>
                  <a:schemeClr val="accent2"/>
                </a:solidFill>
                <a:effectLst/>
              </a:rPr>
              <a:t>// TODO:</a:t>
            </a:r>
            <a:r>
              <a:rPr lang="nb-NO" sz="2400" i="1" dirty="0">
                <a:solidFill>
                  <a:schemeClr val="accent2"/>
                </a:solidFill>
                <a:effectLst/>
              </a:rPr>
              <a:t> Implement Constructor</a:t>
            </a:r>
          </a:p>
          <a:p>
            <a:pPr>
              <a:spcAft>
                <a:spcPts val="1200"/>
              </a:spcAft>
            </a:pPr>
            <a:r>
              <a:rPr lang="nb-NO" sz="2400" dirty="0">
                <a:effectLst/>
              </a:rPr>
              <a:t> </a:t>
            </a:r>
            <a:r>
              <a:rPr lang="en-GB" sz="2400" dirty="0">
                <a:effectLst/>
              </a:rPr>
              <a:t> </a:t>
            </a:r>
            <a:r>
              <a:rPr lang="en-US" sz="2400" dirty="0">
                <a:solidFill>
                  <a:schemeClr val="bg1"/>
                </a:solidFill>
                <a:effectLst/>
              </a:rPr>
              <a:t>public</a:t>
            </a:r>
            <a:r>
              <a:rPr lang="en-US" sz="2400" dirty="0">
                <a:effectLst/>
              </a:rPr>
              <a:t> </a:t>
            </a:r>
            <a:r>
              <a:rPr lang="en-US" sz="2400" dirty="0">
                <a:solidFill>
                  <a:schemeClr val="tx1"/>
                </a:solidFill>
                <a:effectLst/>
              </a:rPr>
              <a:t>String getFirstName() {</a:t>
            </a:r>
            <a:r>
              <a:rPr lang="en-US" sz="2400" dirty="0">
                <a:effectLst/>
              </a:rPr>
              <a:t> 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/* TODO */</a:t>
            </a:r>
            <a:r>
              <a:rPr lang="en-US" sz="2400" dirty="0">
                <a:solidFill>
                  <a:schemeClr val="accent2"/>
                </a:solidFill>
                <a:effectLst/>
              </a:rPr>
              <a:t> </a:t>
            </a:r>
            <a:r>
              <a:rPr lang="en-US" sz="2400" dirty="0">
                <a:solidFill>
                  <a:schemeClr val="tx1"/>
                </a:solidFill>
                <a:effectLst/>
              </a:rPr>
              <a:t>}</a:t>
            </a:r>
            <a:endParaRPr lang="en-GB" sz="2400" dirty="0">
              <a:solidFill>
                <a:schemeClr val="accent3"/>
              </a:solidFill>
              <a:effectLst/>
            </a:endParaRPr>
          </a:p>
          <a:p>
            <a:pPr>
              <a:spcAft>
                <a:spcPts val="1200"/>
              </a:spcAft>
            </a:pPr>
            <a:r>
              <a:rPr lang="en-GB" sz="2400" dirty="0">
                <a:solidFill>
                  <a:schemeClr val="accent3"/>
                </a:solidFill>
                <a:effectLst/>
              </a:rPr>
              <a:t>  </a:t>
            </a:r>
            <a:r>
              <a:rPr lang="en-GB" sz="2400" dirty="0">
                <a:solidFill>
                  <a:schemeClr val="bg1"/>
                </a:solidFill>
                <a:effectLst/>
              </a:rPr>
              <a:t>public</a:t>
            </a:r>
            <a:r>
              <a:rPr lang="en-GB" sz="2400" dirty="0">
                <a:solidFill>
                  <a:schemeClr val="accent3"/>
                </a:solidFill>
                <a:effectLst/>
              </a:rPr>
              <a:t> </a:t>
            </a:r>
            <a:r>
              <a:rPr lang="en-GB" sz="2400" dirty="0">
                <a:solidFill>
                  <a:schemeClr val="tx1"/>
                </a:solidFill>
                <a:effectLst/>
              </a:rPr>
              <a:t>String getLastName() { </a:t>
            </a:r>
            <a:r>
              <a:rPr lang="en-GB" sz="2400" i="1" dirty="0">
                <a:solidFill>
                  <a:schemeClr val="accent2"/>
                </a:solidFill>
                <a:effectLst/>
              </a:rPr>
              <a:t>/* TODO */ </a:t>
            </a:r>
            <a:r>
              <a:rPr lang="en-GB" sz="2400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GB" sz="2400" dirty="0">
                <a:effectLst/>
              </a:rPr>
              <a:t>  </a:t>
            </a:r>
            <a:r>
              <a:rPr lang="en-US" sz="2400" dirty="0">
                <a:solidFill>
                  <a:schemeClr val="bg1"/>
                </a:solidFill>
                <a:effectLst/>
              </a:rPr>
              <a:t>public</a:t>
            </a:r>
            <a:r>
              <a:rPr lang="en-US" sz="2400" dirty="0">
                <a:effectLst/>
              </a:rPr>
              <a:t> </a:t>
            </a:r>
            <a:r>
              <a:rPr lang="en-US" sz="2400" dirty="0">
                <a:solidFill>
                  <a:schemeClr val="tx1"/>
                </a:solidFill>
                <a:effectLst/>
              </a:rPr>
              <a:t>int getAge() { return age; }</a:t>
            </a:r>
            <a:endParaRPr lang="en-GB" sz="2400" dirty="0">
              <a:solidFill>
                <a:schemeClr val="tx1"/>
              </a:solidFill>
              <a:effectLst/>
            </a:endParaRPr>
          </a:p>
          <a:p>
            <a:endParaRPr lang="en-GB" sz="2400" dirty="0">
              <a:solidFill>
                <a:schemeClr val="tx2">
                  <a:lumMod val="75000"/>
                </a:schemeClr>
              </a:solidFill>
              <a:effectLst/>
            </a:endParaRPr>
          </a:p>
          <a:p>
            <a:r>
              <a:rPr lang="en-GB" sz="2400" dirty="0">
                <a:solidFill>
                  <a:schemeClr val="tx2">
                    <a:lumMod val="75000"/>
                  </a:schemeClr>
                </a:solidFill>
                <a:effectLst/>
              </a:rPr>
              <a:t>  </a:t>
            </a:r>
            <a:r>
              <a:rPr lang="en-GB" sz="2400" dirty="0">
                <a:solidFill>
                  <a:schemeClr val="bg1"/>
                </a:solidFill>
                <a:effectLst/>
              </a:rPr>
              <a:t>@Override</a:t>
            </a:r>
          </a:p>
          <a:p>
            <a:r>
              <a:rPr lang="en-GB" sz="2400" dirty="0">
                <a:effectLst/>
              </a:rPr>
              <a:t>  </a:t>
            </a:r>
            <a:r>
              <a:rPr lang="en-GB" sz="2400" dirty="0">
                <a:solidFill>
                  <a:schemeClr val="bg1"/>
                </a:solidFill>
                <a:effectLst/>
              </a:rPr>
              <a:t>public</a:t>
            </a:r>
            <a:r>
              <a:rPr lang="en-GB" sz="2400" dirty="0">
                <a:effectLst/>
              </a:rPr>
              <a:t> </a:t>
            </a:r>
            <a:r>
              <a:rPr lang="en-GB" sz="2400" dirty="0">
                <a:solidFill>
                  <a:schemeClr val="tx1"/>
                </a:solidFill>
                <a:effectLst/>
              </a:rPr>
              <a:t>String toString() { </a:t>
            </a:r>
            <a:r>
              <a:rPr lang="en-GB" sz="2400" i="1" dirty="0">
                <a:solidFill>
                  <a:schemeClr val="accent2"/>
                </a:solidFill>
                <a:effectLst/>
              </a:rPr>
              <a:t>/* TODO</a:t>
            </a:r>
            <a:r>
              <a:rPr lang="en-GB" sz="2400" dirty="0">
                <a:solidFill>
                  <a:schemeClr val="accent2"/>
                </a:solidFill>
                <a:effectLst/>
              </a:rPr>
              <a:t> */ </a:t>
            </a:r>
            <a:r>
              <a:rPr lang="en-GB" sz="2400" dirty="0">
                <a:solidFill>
                  <a:schemeClr val="tx1"/>
                </a:solidFill>
                <a:effectLst/>
              </a:rPr>
              <a:t>}</a:t>
            </a:r>
            <a:endParaRPr lang="en-GB" sz="2400" dirty="0">
              <a:effectLst/>
            </a:endParaRPr>
          </a:p>
          <a:p>
            <a:r>
              <a:rPr lang="en-GB" sz="2400" dirty="0">
                <a:solidFill>
                  <a:schemeClr val="tx1"/>
                </a:solidFill>
                <a:effectLst/>
              </a:rPr>
              <a:t>}</a:t>
            </a:r>
            <a:endParaRPr lang="en-US" sz="2400" dirty="0">
              <a:solidFill>
                <a:schemeClr val="tx1"/>
              </a:solidFill>
              <a:effectLst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AD31CB07-088F-4FF3-897B-DE0191C8AD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34240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611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Implement Salary</a:t>
            </a:r>
          </a:p>
          <a:p>
            <a:pPr>
              <a:lnSpc>
                <a:spcPct val="100000"/>
              </a:lnSpc>
            </a:pPr>
            <a:r>
              <a:rPr lang="en-US" dirty="0"/>
              <a:t>Add: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getter for salary</a:t>
            </a:r>
          </a:p>
          <a:p>
            <a:pPr lvl="1">
              <a:lnSpc>
                <a:spcPct val="100000"/>
              </a:lnSpc>
            </a:pPr>
            <a:r>
              <a:rPr lang="en-US" dirty="0" err="1"/>
              <a:t>increaseSalary</a:t>
            </a:r>
            <a:r>
              <a:rPr lang="en-US" dirty="0"/>
              <a:t> by percentage</a:t>
            </a:r>
          </a:p>
          <a:p>
            <a:pPr>
              <a:lnSpc>
                <a:spcPct val="100000"/>
              </a:lnSpc>
            </a:pPr>
            <a:r>
              <a:rPr lang="en-US" dirty="0"/>
              <a:t>Persons younger than 30 get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only half</a:t>
            </a:r>
            <a:r>
              <a:rPr lang="en-US" dirty="0"/>
              <a:t> of the increase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Salary Increase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6450618" y="1291824"/>
            <a:ext cx="5115794" cy="5236549"/>
            <a:chOff x="-306388" y="2077297"/>
            <a:chExt cx="3137848" cy="5236549"/>
          </a:xfrm>
        </p:grpSpPr>
        <p:sp>
          <p:nvSpPr>
            <p:cNvPr id="25" name="Rectangle 3"/>
            <p:cNvSpPr>
              <a:spLocks noChangeArrowheads="1"/>
            </p:cNvSpPr>
            <p:nvPr/>
          </p:nvSpPr>
          <p:spPr bwMode="auto">
            <a:xfrm>
              <a:off x="-306388" y="2077297"/>
              <a:ext cx="3137848" cy="58263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000" b="1" noProof="1">
                  <a:latin typeface="Consolas" panose="020B0609020204030204" pitchFamily="49" charset="0"/>
                </a:rPr>
                <a:t>Person</a:t>
              </a:r>
              <a:endPara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" name="Rectangle 4"/>
            <p:cNvSpPr>
              <a:spLocks noChangeArrowheads="1"/>
            </p:cNvSpPr>
            <p:nvPr/>
          </p:nvSpPr>
          <p:spPr bwMode="auto">
            <a:xfrm>
              <a:off x="-306388" y="2668032"/>
              <a:ext cx="3137848" cy="175699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sp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-firstName: 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-lastName: 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-age: int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-salary: double</a:t>
              </a:r>
            </a:p>
          </p:txBody>
        </p:sp>
        <p:sp>
          <p:nvSpPr>
            <p:cNvPr id="27" name="Rectangle 4"/>
            <p:cNvSpPr>
              <a:spLocks noChangeArrowheads="1"/>
            </p:cNvSpPr>
            <p:nvPr/>
          </p:nvSpPr>
          <p:spPr bwMode="auto">
            <a:xfrm>
              <a:off x="-306388" y="4439497"/>
              <a:ext cx="3137848" cy="2874349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sp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+getFirstName(): 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+getLastName() : 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+getAge() : int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+getSalary(): double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+setSalary(double): void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+increaseSalary(double): void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+toString(): String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3106464" y="3453110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bg-BG" sz="2800" dirty="0"/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B971C001-400C-466A-8385-3F9E8228B5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64527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696000" y="1179000"/>
            <a:ext cx="10171199" cy="75387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Expand Person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from previous task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Salary Increase</a:t>
            </a:r>
            <a:r>
              <a:rPr lang="bg-BG" dirty="0"/>
              <a:t> (1)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86000" y="1781069"/>
            <a:ext cx="7222787" cy="45773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2400" dirty="0">
                <a:solidFill>
                  <a:schemeClr val="tx1"/>
                </a:solidFill>
                <a:effectLst/>
              </a:rPr>
              <a:t>public class Person {</a:t>
            </a:r>
          </a:p>
          <a:p>
            <a:r>
              <a:rPr lang="en-GB" sz="2400" dirty="0">
                <a:solidFill>
                  <a:schemeClr val="tx1"/>
                </a:solidFill>
                <a:effectLst/>
              </a:rPr>
              <a:t>  private double </a:t>
            </a:r>
            <a:r>
              <a:rPr lang="en-GB" sz="2400" dirty="0">
                <a:solidFill>
                  <a:schemeClr val="bg1"/>
                </a:solidFill>
                <a:effectLst/>
              </a:rPr>
              <a:t>salary</a:t>
            </a:r>
            <a:r>
              <a:rPr lang="en-GB" sz="24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GB" sz="2400" dirty="0">
                <a:solidFill>
                  <a:schemeClr val="tx1"/>
                </a:solidFill>
                <a:effectLst/>
              </a:rPr>
              <a:t>  </a:t>
            </a:r>
            <a:r>
              <a:rPr lang="en-GB" sz="2400" i="1" dirty="0">
                <a:solidFill>
                  <a:schemeClr val="accent2"/>
                </a:solidFill>
                <a:effectLst/>
              </a:rPr>
              <a:t>// </a:t>
            </a:r>
            <a:r>
              <a:rPr lang="nb-NO" sz="2400" i="1" dirty="0">
                <a:solidFill>
                  <a:schemeClr val="accent2"/>
                </a:solidFill>
                <a:effectLst/>
              </a:rPr>
              <a:t>Edit Constructor</a:t>
            </a:r>
            <a:endParaRPr lang="en-GB" sz="2400" dirty="0">
              <a:solidFill>
                <a:schemeClr val="tx1"/>
              </a:solidFill>
              <a:effectLst/>
            </a:endParaRPr>
          </a:p>
          <a:p>
            <a:r>
              <a:rPr lang="en-US" sz="2400" dirty="0">
                <a:effectLst/>
              </a:rPr>
              <a:t>  </a:t>
            </a:r>
            <a:r>
              <a:rPr lang="en-US" sz="2400" dirty="0">
                <a:solidFill>
                  <a:schemeClr val="tx1"/>
                </a:solidFill>
                <a:effectLst/>
              </a:rPr>
              <a:t>public double </a:t>
            </a:r>
            <a:r>
              <a:rPr lang="en-US" sz="2400" dirty="0">
                <a:solidFill>
                  <a:schemeClr val="bg1"/>
                </a:solidFill>
                <a:effectLst/>
              </a:rPr>
              <a:t>getSalary</a:t>
            </a:r>
            <a:r>
              <a:rPr lang="en-US" sz="2400" dirty="0">
                <a:solidFill>
                  <a:schemeClr val="tx1"/>
                </a:solidFill>
                <a:effectLst/>
              </a:rPr>
              <a:t>() 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  return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this.salary</a:t>
            </a:r>
            <a:r>
              <a:rPr lang="en-US" sz="24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}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public void 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setSalary</a:t>
            </a:r>
            <a:r>
              <a:rPr lang="en-US" sz="2400" dirty="0">
                <a:solidFill>
                  <a:schemeClr val="tx1"/>
                </a:solidFill>
                <a:effectLst/>
              </a:rPr>
              <a:t>(double salary) 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 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this.salary</a:t>
            </a:r>
            <a:r>
              <a:rPr lang="en-US" sz="2400" dirty="0">
                <a:solidFill>
                  <a:schemeClr val="tx1"/>
                </a:solidFill>
                <a:effectLst/>
              </a:rPr>
              <a:t> = salary;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}</a:t>
            </a:r>
            <a:endParaRPr lang="en-GB" sz="2400" dirty="0">
              <a:solidFill>
                <a:schemeClr val="tx1"/>
              </a:solidFill>
              <a:effectLst/>
            </a:endParaRPr>
          </a:p>
          <a:p>
            <a:r>
              <a:rPr lang="en-GB" sz="2400" i="1" dirty="0">
                <a:solidFill>
                  <a:schemeClr val="tx1"/>
                </a:solidFill>
                <a:effectLst/>
              </a:rPr>
              <a:t>  </a:t>
            </a:r>
            <a:r>
              <a:rPr lang="en-GB" sz="2400" dirty="0">
                <a:solidFill>
                  <a:schemeClr val="accent2"/>
                </a:solidFill>
                <a:effectLst/>
              </a:rPr>
              <a:t>//</a:t>
            </a:r>
            <a:r>
              <a:rPr lang="en-GB" sz="2400" i="1" dirty="0">
                <a:solidFill>
                  <a:schemeClr val="accent2"/>
                </a:solidFill>
                <a:effectLst/>
              </a:rPr>
              <a:t> Next Slide…</a:t>
            </a:r>
          </a:p>
          <a:p>
            <a:r>
              <a:rPr lang="en-GB" sz="2400" i="1" dirty="0">
                <a:solidFill>
                  <a:schemeClr val="accent2"/>
                </a:solidFill>
                <a:effectLst/>
              </a:rPr>
              <a:t>  </a:t>
            </a:r>
            <a:r>
              <a:rPr lang="en-GB" sz="2400" dirty="0">
                <a:solidFill>
                  <a:schemeClr val="accent2"/>
                </a:solidFill>
                <a:effectLst/>
              </a:rPr>
              <a:t>// TODO:</a:t>
            </a:r>
            <a:r>
              <a:rPr lang="en-GB" sz="2400" i="1" dirty="0">
                <a:solidFill>
                  <a:schemeClr val="accent2"/>
                </a:solidFill>
                <a:effectLst/>
              </a:rPr>
              <a:t> Edit </a:t>
            </a:r>
            <a:r>
              <a:rPr lang="en-GB" sz="2400" i="1" dirty="0" err="1">
                <a:solidFill>
                  <a:schemeClr val="accent2"/>
                </a:solidFill>
                <a:effectLst/>
              </a:rPr>
              <a:t>toString</a:t>
            </a:r>
            <a:r>
              <a:rPr lang="en-GB" sz="2400" i="1" dirty="0">
                <a:solidFill>
                  <a:schemeClr val="accent2"/>
                </a:solidFill>
                <a:effectLst/>
              </a:rPr>
              <a:t>() method</a:t>
            </a:r>
          </a:p>
          <a:p>
            <a:r>
              <a:rPr lang="en-GB" sz="2400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E255BD-E3DC-4484-A974-802A5BFA449C}"/>
              </a:ext>
            </a:extLst>
          </p:cNvPr>
          <p:cNvSpPr txBox="1"/>
          <p:nvPr/>
        </p:nvSpPr>
        <p:spPr>
          <a:xfrm>
            <a:off x="786000" y="6391771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Check your solution </a:t>
            </a:r>
            <a:r>
              <a:rPr lang="en-US" dirty="0" smtClean="0"/>
              <a:t>here:</a:t>
            </a:r>
            <a:r>
              <a:rPr lang="bg-BG" dirty="0" smtClean="0"/>
              <a:t> </a:t>
            </a:r>
            <a:r>
              <a:rPr lang="en-US" u="sng" dirty="0" smtClean="0">
                <a:solidFill>
                  <a:schemeClr val="bg1"/>
                </a:solidFill>
                <a:hlinkClick r:id="rId2"/>
              </a:rPr>
              <a:t>https</a:t>
            </a:r>
            <a:r>
              <a:rPr lang="en-US" u="sng" dirty="0">
                <a:solidFill>
                  <a:schemeClr val="bg1"/>
                </a:solidFill>
                <a:hlinkClick r:id="rId2"/>
              </a:rPr>
              <a:t>://judge.softuni.bg/Contests/1535/Encapsulation-Lab</a:t>
            </a:r>
            <a:endParaRPr lang="en-US" u="sng" dirty="0">
              <a:solidFill>
                <a:schemeClr val="bg1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5B285614-968F-4E81-8F47-97BF1ADA71F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7368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543065" y="1209754"/>
            <a:ext cx="10171199" cy="75387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Expand Person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from previous task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Salary Increase</a:t>
            </a:r>
            <a:r>
              <a:rPr lang="bg-BG" dirty="0"/>
              <a:t> (2)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51000" y="1866030"/>
            <a:ext cx="10063264" cy="34693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public void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increaseSalary</a:t>
            </a:r>
            <a:r>
              <a:rPr lang="en-US" sz="2400" dirty="0">
                <a:solidFill>
                  <a:schemeClr val="tx1"/>
                </a:solidFill>
                <a:effectLst/>
              </a:rPr>
              <a:t>(double percentage) 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if (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this.getAge</a:t>
            </a:r>
            <a:r>
              <a:rPr lang="en-US" sz="2400" dirty="0">
                <a:solidFill>
                  <a:schemeClr val="tx1"/>
                </a:solidFill>
                <a:effectLst/>
              </a:rPr>
              <a:t>() &lt; 30) 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 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this.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setSalary</a:t>
            </a:r>
            <a:r>
              <a:rPr lang="en-US" sz="2400" dirty="0">
                <a:solidFill>
                  <a:schemeClr val="tx1"/>
                </a:solidFill>
                <a:effectLst/>
              </a:rPr>
              <a:t>(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this.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getSalary</a:t>
            </a:r>
            <a:r>
              <a:rPr lang="en-US" sz="2400" dirty="0">
                <a:solidFill>
                  <a:schemeClr val="tx1"/>
                </a:solidFill>
                <a:effectLst/>
              </a:rPr>
              <a:t>() + 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			  (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this.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getSalary</a:t>
            </a:r>
            <a:r>
              <a:rPr lang="en-US" sz="2400" dirty="0">
                <a:solidFill>
                  <a:schemeClr val="tx1"/>
                </a:solidFill>
                <a:effectLst/>
              </a:rPr>
              <a:t>() * percentage / 200));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} else 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 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this.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setSalary</a:t>
            </a:r>
            <a:r>
              <a:rPr lang="en-US" sz="2400" dirty="0">
                <a:solidFill>
                  <a:schemeClr val="tx1"/>
                </a:solidFill>
                <a:effectLst/>
              </a:rPr>
              <a:t>(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this.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getSalary</a:t>
            </a:r>
            <a:r>
              <a:rPr lang="en-US" sz="2400" dirty="0">
                <a:solidFill>
                  <a:schemeClr val="tx1"/>
                </a:solidFill>
                <a:effectLst/>
              </a:rPr>
              <a:t>() + 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			  (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this.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getSalary</a:t>
            </a:r>
            <a:r>
              <a:rPr lang="en-US" sz="2400" dirty="0">
                <a:solidFill>
                  <a:schemeClr val="tx1"/>
                </a:solidFill>
                <a:effectLst/>
              </a:rPr>
              <a:t>() * percentage / 100));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}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}</a:t>
            </a:r>
            <a:endParaRPr lang="en-GB" sz="2400" dirty="0">
              <a:solidFill>
                <a:schemeClr val="tx1"/>
              </a:solidFill>
              <a:effectLst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E255BD-E3DC-4484-A974-802A5BFA449C}"/>
              </a:ext>
            </a:extLst>
          </p:cNvPr>
          <p:cNvSpPr txBox="1"/>
          <p:nvPr/>
        </p:nvSpPr>
        <p:spPr>
          <a:xfrm>
            <a:off x="786000" y="6434668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Check your solution </a:t>
            </a:r>
            <a:r>
              <a:rPr lang="en-US" dirty="0" smtClean="0"/>
              <a:t>here:</a:t>
            </a:r>
            <a:r>
              <a:rPr lang="bg-BG" dirty="0" smtClean="0"/>
              <a:t> </a:t>
            </a:r>
            <a:r>
              <a:rPr lang="en-US" u="sng" dirty="0" smtClean="0">
                <a:solidFill>
                  <a:schemeClr val="bg1"/>
                </a:solidFill>
                <a:hlinkClick r:id="rId2"/>
              </a:rPr>
              <a:t>https</a:t>
            </a:r>
            <a:r>
              <a:rPr lang="en-US" u="sng" dirty="0">
                <a:solidFill>
                  <a:schemeClr val="bg1"/>
                </a:solidFill>
                <a:hlinkClick r:id="rId2"/>
              </a:rPr>
              <a:t>://judge.softuni.bg/Contests/1535/Encapsulation-Lab</a:t>
            </a:r>
            <a:endParaRPr lang="en-US" u="sng" dirty="0">
              <a:solidFill>
                <a:schemeClr val="bg1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D145818A-7FC7-466A-81AB-548C90A7AD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16665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2001" y="1191467"/>
            <a:ext cx="11804822" cy="5530010"/>
          </a:xfrm>
        </p:spPr>
        <p:txBody>
          <a:bodyPr>
            <a:normAutofit/>
          </a:bodyPr>
          <a:lstStyle/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en-US" dirty="0"/>
              <a:t>What is Encapsulation?</a:t>
            </a:r>
          </a:p>
          <a:p>
            <a:pPr marL="990266" lvl="1" indent="-457200">
              <a:lnSpc>
                <a:spcPct val="100000"/>
              </a:lnSpc>
              <a:spcBef>
                <a:spcPts val="500"/>
              </a:spcBef>
            </a:pPr>
            <a:r>
              <a:rPr lang="en-US" dirty="0"/>
              <a:t>Keyword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this</a:t>
            </a:r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en-US" dirty="0"/>
              <a:t>Access Modifiers</a:t>
            </a:r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en-US" dirty="0"/>
              <a:t>Validation</a:t>
            </a:r>
          </a:p>
          <a:p>
            <a:pPr marL="514350" indent="-514350">
              <a:lnSpc>
                <a:spcPct val="10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en-US" dirty="0"/>
              <a:t>Mutable and Immutable Objects</a:t>
            </a:r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en-US" dirty="0"/>
              <a:t>Keyword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final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pic>
        <p:nvPicPr>
          <p:cNvPr id="10" name="Picture 9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E5B8F104-3A34-4EB0-90E4-6741E4DF0D2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848600" y="1371601"/>
            <a:ext cx="3572162" cy="4385137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BD68C008-D0EE-4092-8622-CE62551536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78509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6202" y="1396230"/>
            <a:ext cx="3372719" cy="230694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526CC6F-55AC-4BA4-BE91-5BEE4D47799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Validation</a:t>
            </a:r>
          </a:p>
        </p:txBody>
      </p:sp>
    </p:spTree>
    <p:extLst>
      <p:ext uri="{BB962C8B-B14F-4D97-AF65-F5344CB8AC3E}">
        <p14:creationId xmlns:p14="http://schemas.microsoft.com/office/powerpoint/2010/main" val="4213539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Data validation </a:t>
            </a:r>
            <a:r>
              <a:rPr lang="en-US" dirty="0"/>
              <a:t>happens in </a:t>
            </a:r>
            <a:r>
              <a:rPr lang="en-US" b="1" dirty="0">
                <a:solidFill>
                  <a:schemeClr val="bg1"/>
                </a:solidFill>
              </a:rPr>
              <a:t>setters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Printing with </a:t>
            </a:r>
            <a:r>
              <a:rPr lang="en-US" b="1" dirty="0" err="1">
                <a:solidFill>
                  <a:schemeClr val="bg1"/>
                </a:solidFill>
              </a:rPr>
              <a:t>System.out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couples </a:t>
            </a:r>
            <a:r>
              <a:rPr lang="en-US" dirty="0"/>
              <a:t>your class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Client</a:t>
            </a:r>
            <a:r>
              <a:rPr lang="en-US" dirty="0"/>
              <a:t> can </a:t>
            </a:r>
            <a:r>
              <a:rPr lang="en-US" b="1" dirty="0">
                <a:solidFill>
                  <a:schemeClr val="bg1"/>
                </a:solidFill>
              </a:rPr>
              <a:t>handle</a:t>
            </a:r>
            <a:r>
              <a:rPr lang="en-US" dirty="0"/>
              <a:t> class exceptions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 (1)</a:t>
            </a:r>
            <a:endParaRPr lang="bg-BG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760413" y="1905001"/>
            <a:ext cx="10667998" cy="316161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tx1"/>
                </a:solidFill>
                <a:effectLst/>
              </a:rPr>
              <a:t>private void </a:t>
            </a:r>
            <a:r>
              <a:rPr lang="en-US" sz="2800" dirty="0" err="1">
                <a:solidFill>
                  <a:schemeClr val="tx1"/>
                </a:solidFill>
                <a:effectLst/>
              </a:rPr>
              <a:t>setSalary</a:t>
            </a:r>
            <a:r>
              <a:rPr lang="en-US" sz="2800" dirty="0">
                <a:solidFill>
                  <a:schemeClr val="tx1"/>
                </a:solidFill>
                <a:effectLst/>
              </a:rPr>
              <a:t>(double salary) {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  if (salary &lt; 460) {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    throw </a:t>
            </a:r>
            <a:r>
              <a:rPr lang="en-US" sz="2800" dirty="0">
                <a:solidFill>
                  <a:schemeClr val="bg1"/>
                </a:solidFill>
                <a:effectLst/>
              </a:rPr>
              <a:t>new </a:t>
            </a:r>
            <a:r>
              <a:rPr lang="en-US" sz="2800" dirty="0" err="1">
                <a:solidFill>
                  <a:schemeClr val="bg1"/>
                </a:solidFill>
                <a:effectLst/>
              </a:rPr>
              <a:t>IllegalArgumentException</a:t>
            </a:r>
            <a:r>
              <a:rPr lang="en-US" sz="2800" dirty="0">
                <a:solidFill>
                  <a:schemeClr val="tx1"/>
                </a:solidFill>
                <a:effectLst/>
              </a:rPr>
              <a:t>("Message");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  }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  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  </a:t>
            </a:r>
            <a:r>
              <a:rPr lang="en-US" sz="2800" dirty="0" err="1">
                <a:solidFill>
                  <a:schemeClr val="tx1"/>
                </a:solidFill>
                <a:effectLst/>
              </a:rPr>
              <a:t>this.salary</a:t>
            </a:r>
            <a:r>
              <a:rPr lang="en-US" sz="2800" dirty="0">
                <a:solidFill>
                  <a:schemeClr val="tx1"/>
                </a:solidFill>
                <a:effectLst/>
              </a:rPr>
              <a:t> = salary;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6094412" y="3387012"/>
            <a:ext cx="5119396" cy="987504"/>
          </a:xfrm>
          <a:prstGeom prst="wedgeRoundRectCallout">
            <a:avLst>
              <a:gd name="adj1" fmla="val -53802"/>
              <a:gd name="adj2" fmla="val -3615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 is better to throw </a:t>
            </a:r>
            <a:r>
              <a:rPr lang="en-US" sz="2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exceptions</a:t>
            </a:r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rather than printing to the Console</a:t>
            </a:r>
            <a:endParaRPr lang="en-US" sz="26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877A86B7-5DAC-4893-932B-6BD06A98D8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3292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Constructors use </a:t>
            </a:r>
            <a:r>
              <a:rPr lang="en-US" b="1" dirty="0">
                <a:solidFill>
                  <a:schemeClr val="bg1"/>
                </a:solidFill>
              </a:rPr>
              <a:t>private setters </a:t>
            </a:r>
            <a:r>
              <a:rPr lang="en-US" dirty="0"/>
              <a:t>with validation logic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Guarantees </a:t>
            </a:r>
            <a:r>
              <a:rPr lang="en-US" b="1" dirty="0">
                <a:solidFill>
                  <a:schemeClr val="bg1"/>
                </a:solidFill>
              </a:rPr>
              <a:t>valid state </a:t>
            </a:r>
            <a:r>
              <a:rPr lang="en-US" dirty="0"/>
              <a:t>of object in its creation</a:t>
            </a:r>
          </a:p>
          <a:p>
            <a:r>
              <a:rPr lang="en-US" dirty="0"/>
              <a:t>Guarantees </a:t>
            </a:r>
            <a:r>
              <a:rPr lang="en-US" b="1" dirty="0">
                <a:solidFill>
                  <a:schemeClr val="bg1"/>
                </a:solidFill>
              </a:rPr>
              <a:t>valid state </a:t>
            </a:r>
            <a:r>
              <a:rPr lang="en-US" dirty="0"/>
              <a:t>for public setters 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Validation (2)</a:t>
            </a:r>
            <a:endParaRPr lang="bg-BG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696000" y="1899000"/>
            <a:ext cx="9677366" cy="316161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tx1"/>
                </a:solidFill>
                <a:effectLst/>
              </a:rPr>
              <a:t>public Person(String firstName, String lastName, 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              int age, double salary) {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  </a:t>
            </a:r>
            <a:r>
              <a:rPr lang="en-US" sz="2800" dirty="0">
                <a:solidFill>
                  <a:schemeClr val="bg1"/>
                </a:solidFill>
                <a:effectLst/>
              </a:rPr>
              <a:t>setFirstName(</a:t>
            </a:r>
            <a:r>
              <a:rPr lang="en-US" sz="2800" dirty="0">
                <a:solidFill>
                  <a:schemeClr val="tx1"/>
                </a:solidFill>
                <a:effectLst/>
              </a:rPr>
              <a:t>firstName</a:t>
            </a:r>
            <a:r>
              <a:rPr lang="en-US" sz="2800" dirty="0">
                <a:solidFill>
                  <a:schemeClr val="bg1"/>
                </a:solidFill>
                <a:effectLst/>
              </a:rPr>
              <a:t>)</a:t>
            </a:r>
            <a:r>
              <a:rPr lang="en-US" sz="28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  </a:t>
            </a:r>
            <a:r>
              <a:rPr lang="en-US" sz="2800" dirty="0">
                <a:solidFill>
                  <a:schemeClr val="bg1"/>
                </a:solidFill>
                <a:effectLst/>
              </a:rPr>
              <a:t>setLastName(</a:t>
            </a:r>
            <a:r>
              <a:rPr lang="en-US" sz="2800" dirty="0">
                <a:solidFill>
                  <a:schemeClr val="tx1"/>
                </a:solidFill>
                <a:effectLst/>
              </a:rPr>
              <a:t>lastName</a:t>
            </a:r>
            <a:r>
              <a:rPr lang="en-US" sz="2800" dirty="0">
                <a:solidFill>
                  <a:schemeClr val="bg1"/>
                </a:solidFill>
                <a:effectLst/>
              </a:rPr>
              <a:t>)</a:t>
            </a:r>
            <a:r>
              <a:rPr lang="en-US" sz="28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  </a:t>
            </a:r>
            <a:r>
              <a:rPr lang="en-US" sz="2800" dirty="0">
                <a:solidFill>
                  <a:schemeClr val="bg1"/>
                </a:solidFill>
                <a:effectLst/>
              </a:rPr>
              <a:t>setAge(</a:t>
            </a:r>
            <a:r>
              <a:rPr lang="en-US" sz="2800" dirty="0">
                <a:solidFill>
                  <a:schemeClr val="tx1"/>
                </a:solidFill>
                <a:effectLst/>
              </a:rPr>
              <a:t>age</a:t>
            </a:r>
            <a:r>
              <a:rPr lang="en-US" sz="2800" dirty="0">
                <a:solidFill>
                  <a:schemeClr val="bg1"/>
                </a:solidFill>
                <a:effectLst/>
              </a:rPr>
              <a:t>)</a:t>
            </a:r>
            <a:r>
              <a:rPr lang="en-US" sz="28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  </a:t>
            </a:r>
            <a:r>
              <a:rPr lang="en-US" sz="2800" dirty="0">
                <a:solidFill>
                  <a:schemeClr val="bg1"/>
                </a:solidFill>
                <a:effectLst/>
              </a:rPr>
              <a:t>setSalary(</a:t>
            </a:r>
            <a:r>
              <a:rPr lang="en-US" sz="2800" dirty="0">
                <a:solidFill>
                  <a:schemeClr val="tx1"/>
                </a:solidFill>
                <a:effectLst/>
              </a:rPr>
              <a:t>salary</a:t>
            </a:r>
            <a:r>
              <a:rPr lang="en-US" sz="2800" dirty="0">
                <a:solidFill>
                  <a:schemeClr val="bg1"/>
                </a:solidFill>
                <a:effectLst/>
              </a:rPr>
              <a:t>)</a:t>
            </a:r>
            <a:r>
              <a:rPr lang="en-US" sz="28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6483485" y="3128243"/>
            <a:ext cx="3000983" cy="987504"/>
          </a:xfrm>
          <a:prstGeom prst="wedgeRoundRectCallout">
            <a:avLst>
              <a:gd name="adj1" fmla="val -41638"/>
              <a:gd name="adj2" fmla="val 347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Validation happens inside the setter</a:t>
            </a:r>
            <a:endParaRPr lang="en-US" sz="26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BD306471-3765-4B09-BCEE-2142E68F72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47582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Expand Person with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validation for every field</a:t>
            </a:r>
          </a:p>
          <a:p>
            <a:r>
              <a:rPr lang="en-US" dirty="0"/>
              <a:t>Names should be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at least 3 symbols</a:t>
            </a:r>
          </a:p>
          <a:p>
            <a:r>
              <a:rPr lang="en-US" dirty="0"/>
              <a:t>Age </a:t>
            </a:r>
            <a:r>
              <a:rPr lang="en-US" b="1" dirty="0">
                <a:solidFill>
                  <a:schemeClr val="bg1"/>
                </a:solidFill>
              </a:rPr>
              <a:t>cannot be zero or negative </a:t>
            </a:r>
          </a:p>
          <a:p>
            <a:r>
              <a:rPr lang="en-US" dirty="0"/>
              <a:t>Salary </a:t>
            </a:r>
            <a:r>
              <a:rPr lang="en-US" b="1" dirty="0">
                <a:solidFill>
                  <a:schemeClr val="bg1"/>
                </a:solidFill>
              </a:rPr>
              <a:t>cannot be less than 460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Validation Data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7239955" y="1462763"/>
            <a:ext cx="3966309" cy="4503913"/>
            <a:chOff x="-306388" y="2077297"/>
            <a:chExt cx="3137848" cy="4503913"/>
          </a:xfrm>
        </p:grpSpPr>
        <p:sp>
          <p:nvSpPr>
            <p:cNvPr id="25" name="Rectangle 3"/>
            <p:cNvSpPr>
              <a:spLocks noChangeArrowheads="1"/>
            </p:cNvSpPr>
            <p:nvPr/>
          </p:nvSpPr>
          <p:spPr bwMode="auto">
            <a:xfrm>
              <a:off x="-306388" y="2077297"/>
              <a:ext cx="3137848" cy="58263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Person</a:t>
              </a:r>
              <a:endParaRPr lang="en-US" sz="16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" name="Rectangle 4"/>
            <p:cNvSpPr>
              <a:spLocks noChangeArrowheads="1"/>
            </p:cNvSpPr>
            <p:nvPr/>
          </p:nvSpPr>
          <p:spPr bwMode="auto">
            <a:xfrm>
              <a:off x="-306388" y="2668032"/>
              <a:ext cx="3137848" cy="175699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sp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-firstName : 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-lastName : 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-age : int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-salary : double</a:t>
              </a:r>
            </a:p>
          </p:txBody>
        </p:sp>
        <p:sp>
          <p:nvSpPr>
            <p:cNvPr id="27" name="Rectangle 4"/>
            <p:cNvSpPr>
              <a:spLocks noChangeArrowheads="1"/>
            </p:cNvSpPr>
            <p:nvPr/>
          </p:nvSpPr>
          <p:spPr bwMode="auto">
            <a:xfrm>
              <a:off x="-306388" y="4439497"/>
              <a:ext cx="3137848" cy="214171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sp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+Person()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b="1" noProof="1">
                  <a:latin typeface="Consolas" panose="020B0609020204030204" pitchFamily="49" charset="0"/>
                </a:rPr>
                <a:t>+</a:t>
              </a:r>
              <a:r>
                <a:rPr lang="en-US" b="1" noProof="1">
                  <a:latin typeface="Consolas" panose="020B0609020204030204" pitchFamily="49" charset="0"/>
                </a:rPr>
                <a:t>setFirstName(String fName)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b="1" noProof="1">
                  <a:latin typeface="Consolas" panose="020B0609020204030204" pitchFamily="49" charset="0"/>
                </a:rPr>
                <a:t>+</a:t>
              </a:r>
              <a:r>
                <a:rPr lang="en-US" b="1" noProof="1">
                  <a:latin typeface="Consolas" panose="020B0609020204030204" pitchFamily="49" charset="0"/>
                </a:rPr>
                <a:t>setLastName(String lName)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b="1" noProof="1">
                  <a:latin typeface="Consolas" panose="020B0609020204030204" pitchFamily="49" charset="0"/>
                </a:rPr>
                <a:t>+</a:t>
              </a:r>
              <a:r>
                <a:rPr lang="en-US" b="1" noProof="1">
                  <a:latin typeface="Consolas" panose="020B0609020204030204" pitchFamily="49" charset="0"/>
                </a:rPr>
                <a:t>setAge(int age)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+setSalary(double salary)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3106464" y="3453110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bg-BG" sz="2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09CB2CD-6358-4B5A-8F3F-13000DE17BC5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Check your solution </a:t>
            </a:r>
            <a:r>
              <a:rPr lang="en-US" dirty="0" smtClean="0"/>
              <a:t>here:</a:t>
            </a:r>
            <a:r>
              <a:rPr lang="bg-BG" dirty="0" smtClean="0"/>
              <a:t> </a:t>
            </a:r>
            <a:r>
              <a:rPr lang="en-US" u="sng" dirty="0" smtClean="0">
                <a:solidFill>
                  <a:schemeClr val="bg1"/>
                </a:solidFill>
                <a:hlinkClick r:id="rId2"/>
              </a:rPr>
              <a:t>https</a:t>
            </a:r>
            <a:r>
              <a:rPr lang="en-US" u="sng" dirty="0">
                <a:solidFill>
                  <a:schemeClr val="bg1"/>
                </a:solidFill>
                <a:hlinkClick r:id="rId2"/>
              </a:rPr>
              <a:t>://judge.softuni.bg/Contests/1535/Encapsulation-Lab</a:t>
            </a:r>
            <a:endParaRPr lang="en-US" u="sng" dirty="0">
              <a:solidFill>
                <a:schemeClr val="bg1"/>
              </a:solidFill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208BC414-8A38-4A3F-BF06-60638503E65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11343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Validation Data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85800" y="1371600"/>
            <a:ext cx="10667998" cy="445427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accent2"/>
                </a:solidFill>
                <a:effectLst/>
              </a:rPr>
              <a:t>// TODO: </a:t>
            </a:r>
            <a:r>
              <a:rPr lang="en-US" sz="2800" i="1" dirty="0">
                <a:solidFill>
                  <a:schemeClr val="accent2"/>
                </a:solidFill>
                <a:effectLst/>
              </a:rPr>
              <a:t>Add validation for firstName</a:t>
            </a:r>
          </a:p>
          <a:p>
            <a:r>
              <a:rPr lang="en-US" sz="2800" dirty="0">
                <a:solidFill>
                  <a:schemeClr val="accent2"/>
                </a:solidFill>
                <a:effectLst/>
              </a:rPr>
              <a:t>// TODO: </a:t>
            </a:r>
            <a:r>
              <a:rPr lang="en-US" sz="2800" i="1" dirty="0">
                <a:solidFill>
                  <a:schemeClr val="accent2"/>
                </a:solidFill>
                <a:effectLst/>
              </a:rPr>
              <a:t>Add validation for lastName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public void </a:t>
            </a:r>
            <a:r>
              <a:rPr lang="en-US" sz="2800" dirty="0" err="1">
                <a:solidFill>
                  <a:schemeClr val="tx1"/>
                </a:solidFill>
                <a:effectLst/>
              </a:rPr>
              <a:t>setAge</a:t>
            </a:r>
            <a:r>
              <a:rPr lang="en-US" sz="2800" dirty="0">
                <a:solidFill>
                  <a:schemeClr val="tx1"/>
                </a:solidFill>
                <a:effectLst/>
              </a:rPr>
              <a:t>(int age) {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  if (age &lt; 1) {</a:t>
            </a:r>
          </a:p>
          <a:p>
            <a:r>
              <a:rPr lang="en-US" sz="2800" dirty="0"/>
              <a:t>    </a:t>
            </a:r>
            <a:r>
              <a:rPr lang="en-US" sz="2800" dirty="0">
                <a:solidFill>
                  <a:schemeClr val="bg1"/>
                </a:solidFill>
                <a:effectLst/>
              </a:rPr>
              <a:t>throw new </a:t>
            </a:r>
            <a:r>
              <a:rPr lang="en-US" sz="2800" dirty="0" err="1">
                <a:solidFill>
                  <a:schemeClr val="bg1"/>
                </a:solidFill>
                <a:effectLst/>
              </a:rPr>
              <a:t>IllegalArgumentException</a:t>
            </a:r>
            <a:r>
              <a:rPr lang="en-US" sz="2800" dirty="0">
                <a:solidFill>
                  <a:schemeClr val="bg1"/>
                </a:solidFill>
                <a:effectLst/>
              </a:rPr>
              <a:t>(</a:t>
            </a:r>
          </a:p>
          <a:p>
            <a:r>
              <a:rPr lang="en-US" sz="2800" dirty="0">
                <a:solidFill>
                  <a:schemeClr val="bg1"/>
                </a:solidFill>
                <a:effectLst/>
              </a:rPr>
              <a:t>      </a:t>
            </a:r>
            <a:r>
              <a:rPr lang="en-US" sz="2800" dirty="0">
                <a:solidFill>
                  <a:schemeClr val="tx1"/>
                </a:solidFill>
                <a:effectLst/>
              </a:rPr>
              <a:t>"Age cannot be zero or negative integer"</a:t>
            </a:r>
            <a:r>
              <a:rPr lang="en-US" sz="2800" dirty="0">
                <a:solidFill>
                  <a:schemeClr val="bg1"/>
                </a:solidFill>
                <a:effectLst/>
              </a:rPr>
              <a:t>)</a:t>
            </a:r>
            <a:r>
              <a:rPr lang="en-US" sz="28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sz="2800" dirty="0"/>
              <a:t>  </a:t>
            </a:r>
            <a:r>
              <a:rPr lang="en-US" sz="2800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  this.age = age;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US" sz="2800" dirty="0">
                <a:solidFill>
                  <a:schemeClr val="accent2"/>
                </a:solidFill>
                <a:effectLst/>
              </a:rPr>
              <a:t>// TODO: </a:t>
            </a:r>
            <a:r>
              <a:rPr lang="en-US" sz="2800" i="1" dirty="0">
                <a:solidFill>
                  <a:schemeClr val="accent2"/>
                </a:solidFill>
                <a:effectLst/>
              </a:rPr>
              <a:t>Add validation for salary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F1EAA8-F8F8-4C3D-B8C3-5C8909F63822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Check your solution </a:t>
            </a:r>
            <a:r>
              <a:rPr lang="en-US" dirty="0" smtClean="0"/>
              <a:t>here:</a:t>
            </a:r>
            <a:r>
              <a:rPr lang="bg-BG" dirty="0" smtClean="0"/>
              <a:t> </a:t>
            </a:r>
            <a:r>
              <a:rPr lang="en-US" u="sng" dirty="0" smtClean="0">
                <a:solidFill>
                  <a:schemeClr val="bg1"/>
                </a:solidFill>
                <a:hlinkClick r:id="rId2"/>
              </a:rPr>
              <a:t>https</a:t>
            </a:r>
            <a:r>
              <a:rPr lang="en-US" u="sng" dirty="0">
                <a:solidFill>
                  <a:schemeClr val="bg1"/>
                </a:solidFill>
                <a:hlinkClick r:id="rId2"/>
              </a:rPr>
              <a:t>://judge.softuni.bg/Contests/1535/Encapsulation-Lab</a:t>
            </a:r>
            <a:endParaRPr lang="en-US" u="sng" dirty="0">
              <a:solidFill>
                <a:schemeClr val="bg1"/>
              </a:solidFill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06313CA3-E9E6-4EBA-A774-FC47AB48EC6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55307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4E2C497-E4FE-47C0-92E4-385F25732C1A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3842" y="1524000"/>
            <a:ext cx="2404316" cy="2404316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0676F21A-BDA9-4C78-9C4E-E48E60658D7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Mutable and Immutable Objects</a:t>
            </a:r>
          </a:p>
        </p:txBody>
      </p:sp>
    </p:spTree>
    <p:extLst>
      <p:ext uri="{BB962C8B-B14F-4D97-AF65-F5344CB8AC3E}">
        <p14:creationId xmlns:p14="http://schemas.microsoft.com/office/powerpoint/2010/main" val="1322004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8FE9140-DB6B-4573-9787-BFB91EA86FD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Immutable Objects</a:t>
            </a:r>
          </a:p>
          <a:p>
            <a:pPr lvl="1"/>
            <a:r>
              <a:rPr lang="en-GB" dirty="0"/>
              <a:t>The contents of the </a:t>
            </a:r>
            <a:br>
              <a:rPr lang="en-GB" dirty="0"/>
            </a:br>
            <a:r>
              <a:rPr lang="en-GB" dirty="0"/>
              <a:t>instance </a:t>
            </a:r>
            <a:r>
              <a:rPr lang="en-GB" b="1" dirty="0">
                <a:solidFill>
                  <a:schemeClr val="bg1"/>
                </a:solidFill>
              </a:rPr>
              <a:t>can't</a:t>
            </a:r>
            <a:r>
              <a:rPr lang="en-GB" dirty="0"/>
              <a:t> be </a:t>
            </a:r>
            <a:r>
              <a:rPr lang="en-GB" dirty="0" smtClean="0"/>
              <a:t>altered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A03964-B12D-49C7-AF88-E1EF8DDF69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Mutable Objects</a:t>
            </a:r>
          </a:p>
          <a:p>
            <a:pPr lvl="1"/>
            <a:r>
              <a:rPr lang="en-US" dirty="0"/>
              <a:t>The contents of that </a:t>
            </a:r>
            <a:br>
              <a:rPr lang="en-US" dirty="0"/>
            </a:br>
            <a:r>
              <a:rPr lang="en-US" dirty="0"/>
              <a:t>instance </a:t>
            </a:r>
            <a:r>
              <a:rPr lang="en-US" b="1" dirty="0">
                <a:solidFill>
                  <a:schemeClr val="bg1"/>
                </a:solidFill>
              </a:rPr>
              <a:t>can</a:t>
            </a:r>
            <a:r>
              <a:rPr lang="en-US" dirty="0"/>
              <a:t> be </a:t>
            </a:r>
            <a:r>
              <a:rPr lang="en-US" dirty="0" smtClean="0"/>
              <a:t>altered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A68AC6A-8AD6-4C0A-ADBA-14014CF99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Mutable vs Immutable Objects</a:t>
            </a:r>
          </a:p>
        </p:txBody>
      </p:sp>
      <p:sp>
        <p:nvSpPr>
          <p:cNvPr id="8" name="Down Arrow 8">
            <a:extLst>
              <a:ext uri="{FF2B5EF4-FFF2-40B4-BE49-F238E27FC236}">
                <a16:creationId xmlns:a16="http://schemas.microsoft.com/office/drawing/2014/main" id="{4CA3558A-267D-42CE-A70A-67356C66B89B}"/>
              </a:ext>
            </a:extLst>
          </p:cNvPr>
          <p:cNvSpPr/>
          <p:nvPr/>
        </p:nvSpPr>
        <p:spPr>
          <a:xfrm>
            <a:off x="9293752" y="4602443"/>
            <a:ext cx="333225" cy="47100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endParaRPr lang="bg-BG" sz="2799" dirty="0">
              <a:solidFill>
                <a:srgbClr val="FFA000"/>
              </a:solidFill>
              <a:latin typeface="Calibri" panose="020F0502020204030204"/>
            </a:endParaRP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5312041B-C6F8-4542-8EE6-DCF30DF977E3}"/>
              </a:ext>
            </a:extLst>
          </p:cNvPr>
          <p:cNvSpPr txBox="1">
            <a:spLocks/>
          </p:cNvSpPr>
          <p:nvPr/>
        </p:nvSpPr>
        <p:spPr>
          <a:xfrm>
            <a:off x="8588662" y="5248405"/>
            <a:ext cx="1743404" cy="7607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71981" rIns="143963" bIns="71981" rtlCol="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600" b="1"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defTabSz="914126"/>
            <a:r>
              <a:rPr lang="en-US" sz="1999" dirty="0">
                <a:solidFill>
                  <a:srgbClr val="234465"/>
                </a:solidFill>
              </a:rPr>
              <a:t>old String</a:t>
            </a:r>
          </a:p>
          <a:p>
            <a:pPr defTabSz="914126"/>
            <a:r>
              <a:rPr lang="en-US" sz="1999" dirty="0">
                <a:solidFill>
                  <a:srgbClr val="234465"/>
                </a:solidFill>
              </a:rPr>
              <a:t>old String</a:t>
            </a:r>
          </a:p>
        </p:txBody>
      </p:sp>
      <p:sp>
        <p:nvSpPr>
          <p:cNvPr id="11" name="Down Arrow 8">
            <a:extLst>
              <a:ext uri="{FF2B5EF4-FFF2-40B4-BE49-F238E27FC236}">
                <a16:creationId xmlns:a16="http://schemas.microsoft.com/office/drawing/2014/main" id="{8C5D0B15-C8C9-4806-A888-C19C4B1701CB}"/>
              </a:ext>
            </a:extLst>
          </p:cNvPr>
          <p:cNvSpPr/>
          <p:nvPr/>
        </p:nvSpPr>
        <p:spPr>
          <a:xfrm>
            <a:off x="2818266" y="4604209"/>
            <a:ext cx="333225" cy="47100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endParaRPr lang="bg-BG" sz="2799" dirty="0">
              <a:solidFill>
                <a:srgbClr val="FFA000"/>
              </a:solidFill>
              <a:latin typeface="Calibri" panose="020F0502020204030204"/>
            </a:endParaRPr>
          </a:p>
        </p:txBody>
      </p:sp>
      <p:sp>
        <p:nvSpPr>
          <p:cNvPr id="13" name="Text Placeholder 5"/>
          <p:cNvSpPr txBox="1">
            <a:spLocks/>
          </p:cNvSpPr>
          <p:nvPr/>
        </p:nvSpPr>
        <p:spPr>
          <a:xfrm>
            <a:off x="448564" y="3015168"/>
            <a:ext cx="4954397" cy="13765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>
                <a:solidFill>
                  <a:schemeClr val="tx1"/>
                </a:solidFill>
                <a:effectLst/>
              </a:rPr>
              <a:t>Point myPoint = new Point(0, 0); </a:t>
            </a:r>
            <a:r>
              <a:rPr lang="en-US" sz="2000" dirty="0" err="1">
                <a:solidFill>
                  <a:schemeClr val="tx1"/>
                </a:solidFill>
                <a:effectLst/>
              </a:rPr>
              <a:t>myPoint.setLocation</a:t>
            </a:r>
            <a:r>
              <a:rPr lang="en-US" sz="2000" dirty="0">
                <a:solidFill>
                  <a:schemeClr val="tx1"/>
                </a:solidFill>
                <a:effectLst/>
              </a:rPr>
              <a:t>(1.0, 0.0);</a:t>
            </a:r>
          </a:p>
          <a:p>
            <a:r>
              <a:rPr lang="en-US" sz="2000" dirty="0" err="1">
                <a:solidFill>
                  <a:schemeClr val="tx1"/>
                </a:solidFill>
                <a:effectLst/>
              </a:rPr>
              <a:t>System.out.println</a:t>
            </a:r>
            <a:r>
              <a:rPr lang="en-US" sz="2000" dirty="0">
                <a:solidFill>
                  <a:schemeClr val="tx1"/>
                </a:solidFill>
                <a:effectLst/>
              </a:rPr>
              <a:t>(</a:t>
            </a:r>
            <a:r>
              <a:rPr lang="en-US" sz="2000" dirty="0" err="1">
                <a:solidFill>
                  <a:schemeClr val="tx1"/>
                </a:solidFill>
                <a:effectLst/>
              </a:rPr>
              <a:t>myPoint</a:t>
            </a:r>
            <a:r>
              <a:rPr lang="en-US" sz="2000" dirty="0">
                <a:solidFill>
                  <a:schemeClr val="tx1"/>
                </a:solidFill>
                <a:effectLst/>
              </a:rPr>
              <a:t>);</a:t>
            </a:r>
          </a:p>
          <a:p>
            <a:endParaRPr lang="en-US" sz="2000" dirty="0">
              <a:solidFill>
                <a:schemeClr val="tx1"/>
              </a:solidFill>
              <a:effectLst/>
            </a:endParaRPr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1054073" y="5287736"/>
            <a:ext cx="3743378" cy="45318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 err="1">
                <a:solidFill>
                  <a:schemeClr val="tx1"/>
                </a:solidFill>
                <a:effectLst/>
              </a:rPr>
              <a:t>java.awt.Point</a:t>
            </a:r>
            <a:r>
              <a:rPr lang="en-US" sz="2000" dirty="0">
                <a:solidFill>
                  <a:schemeClr val="tx1"/>
                </a:solidFill>
                <a:effectLst/>
              </a:rPr>
              <a:t>[1.0, 0.0]</a:t>
            </a:r>
          </a:p>
        </p:txBody>
      </p:sp>
      <p:sp>
        <p:nvSpPr>
          <p:cNvPr id="15" name="Text Placeholder 5"/>
          <p:cNvSpPr txBox="1">
            <a:spLocks/>
          </p:cNvSpPr>
          <p:nvPr/>
        </p:nvSpPr>
        <p:spPr>
          <a:xfrm>
            <a:off x="6353908" y="3038548"/>
            <a:ext cx="5657265" cy="13765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>
                <a:solidFill>
                  <a:schemeClr val="tx1"/>
                </a:solidFill>
                <a:effectLst/>
              </a:rPr>
              <a:t>String</a:t>
            </a:r>
            <a:r>
              <a:rPr lang="en-US" sz="2000" dirty="0">
                <a:effectLst/>
              </a:rPr>
              <a:t> </a:t>
            </a:r>
            <a:r>
              <a:rPr lang="en-US" sz="2000" dirty="0">
                <a:solidFill>
                  <a:schemeClr val="bg1"/>
                </a:solidFill>
                <a:effectLst/>
              </a:rPr>
              <a:t>str</a:t>
            </a:r>
            <a:r>
              <a:rPr lang="en-US" sz="2000" dirty="0">
                <a:effectLst/>
              </a:rPr>
              <a:t> </a:t>
            </a:r>
            <a:r>
              <a:rPr lang="en-US" sz="2000" dirty="0">
                <a:solidFill>
                  <a:schemeClr val="tx1"/>
                </a:solidFill>
                <a:effectLst/>
              </a:rPr>
              <a:t>= new String("old String");</a:t>
            </a:r>
          </a:p>
          <a:p>
            <a:r>
              <a:rPr lang="en-US" sz="2000" dirty="0" err="1">
                <a:solidFill>
                  <a:schemeClr val="tx1"/>
                </a:solidFill>
                <a:effectLst/>
              </a:rPr>
              <a:t>System.out.println</a:t>
            </a:r>
            <a:r>
              <a:rPr lang="en-US" sz="2000" dirty="0">
                <a:solidFill>
                  <a:schemeClr val="tx1"/>
                </a:solidFill>
                <a:effectLst/>
              </a:rPr>
              <a:t>(</a:t>
            </a:r>
            <a:r>
              <a:rPr lang="en-US" sz="2000" dirty="0">
                <a:solidFill>
                  <a:schemeClr val="bg1"/>
                </a:solidFill>
                <a:effectLst/>
              </a:rPr>
              <a:t>str</a:t>
            </a:r>
            <a:r>
              <a:rPr lang="en-US" sz="2000" dirty="0">
                <a:solidFill>
                  <a:schemeClr val="tx1"/>
                </a:solidFill>
                <a:effectLst/>
              </a:rPr>
              <a:t>);</a:t>
            </a:r>
          </a:p>
          <a:p>
            <a:r>
              <a:rPr lang="en-US" sz="2000" dirty="0" err="1">
                <a:solidFill>
                  <a:schemeClr val="tx1"/>
                </a:solidFill>
                <a:effectLst/>
              </a:rPr>
              <a:t>str.</a:t>
            </a:r>
            <a:r>
              <a:rPr lang="en-US" sz="2000" dirty="0" err="1">
                <a:solidFill>
                  <a:schemeClr val="bg1"/>
                </a:solidFill>
                <a:effectLst/>
              </a:rPr>
              <a:t>replaceAll</a:t>
            </a:r>
            <a:r>
              <a:rPr lang="en-US" sz="2000" dirty="0">
                <a:solidFill>
                  <a:schemeClr val="tx1"/>
                </a:solidFill>
                <a:effectLst/>
              </a:rPr>
              <a:t>("old", "new");</a:t>
            </a:r>
          </a:p>
          <a:p>
            <a:r>
              <a:rPr lang="en-US" sz="2000" dirty="0" err="1">
                <a:solidFill>
                  <a:schemeClr val="tx1"/>
                </a:solidFill>
                <a:effectLst/>
              </a:rPr>
              <a:t>System.out.println</a:t>
            </a:r>
            <a:r>
              <a:rPr lang="en-US" sz="2000" dirty="0">
                <a:solidFill>
                  <a:schemeClr val="tx1"/>
                </a:solidFill>
                <a:effectLst/>
              </a:rPr>
              <a:t>(</a:t>
            </a:r>
            <a:r>
              <a:rPr lang="en-US" sz="2000" dirty="0">
                <a:solidFill>
                  <a:schemeClr val="bg1"/>
                </a:solidFill>
                <a:effectLst/>
              </a:rPr>
              <a:t>str</a:t>
            </a:r>
            <a:r>
              <a:rPr lang="en-US" sz="2000" dirty="0">
                <a:solidFill>
                  <a:schemeClr val="tx1"/>
                </a:solidFill>
                <a:effectLst/>
              </a:rPr>
              <a:t>);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EC07DCD7-2BE5-43EF-9517-5B210EC185F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181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  <p:bldP spid="13" grpId="0" animBg="1"/>
      <p:bldP spid="14" grpId="0" animBg="1"/>
      <p:bldP spid="1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b="1" dirty="0">
                <a:solidFill>
                  <a:srgbClr val="FFA000"/>
                </a:solidFill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dirty="0">
                <a:solidFill>
                  <a:srgbClr val="234465"/>
                </a:solidFill>
              </a:rPr>
              <a:t>mutable fields are not fully </a:t>
            </a:r>
            <a:r>
              <a:rPr lang="en-US" dirty="0" smtClean="0">
                <a:solidFill>
                  <a:srgbClr val="234465"/>
                </a:solidFill>
              </a:rPr>
              <a:t>encapsulated</a:t>
            </a:r>
            <a:endParaRPr lang="bg-BG" dirty="0" smtClean="0">
              <a:solidFill>
                <a:srgbClr val="234465"/>
              </a:solidFill>
            </a:endParaRPr>
          </a:p>
          <a:p>
            <a:pPr>
              <a:buClr>
                <a:srgbClr val="234465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r>
              <a:rPr lang="en-US" dirty="0">
                <a:solidFill>
                  <a:srgbClr val="234465"/>
                </a:solidFill>
              </a:rPr>
              <a:t>In this case </a:t>
            </a:r>
            <a:r>
              <a:rPr lang="en-US" b="1" dirty="0">
                <a:solidFill>
                  <a:srgbClr val="FFA000"/>
                </a:solidFill>
              </a:rPr>
              <a:t>getter is like setter too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Mutable Fields</a:t>
            </a:r>
            <a:endParaRPr lang="bg-BG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447269" y="1899000"/>
            <a:ext cx="7334655" cy="369331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2800" b="1" noProof="1">
                <a:latin typeface="Consolas" pitchFamily="49" charset="0"/>
                <a:cs typeface="Consolas" pitchFamily="49" charset="0"/>
              </a:rPr>
              <a:t>class Team {</a:t>
            </a:r>
          </a:p>
          <a:p>
            <a:pPr fontAlgn="base"/>
            <a:r>
              <a:rPr lang="en-US" sz="2800" b="1" noProof="1">
                <a:latin typeface="Consolas" pitchFamily="49" charset="0"/>
                <a:cs typeface="Consolas" pitchFamily="49" charset="0"/>
              </a:rPr>
              <a:t>  private String name;</a:t>
            </a:r>
          </a:p>
          <a:p>
            <a:pPr fontAlgn="base"/>
            <a:r>
              <a:rPr lang="en-US" sz="28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private List&lt;Person&gt; players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fontAlgn="base"/>
            <a:endParaRPr lang="en-US" sz="2800" b="1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List&lt;Person&gt; getPlayers() {</a:t>
            </a:r>
          </a:p>
          <a:p>
            <a:pPr fontAlgn="base"/>
            <a:r>
              <a:rPr lang="en-US" sz="2800" b="1" noProof="1">
                <a:latin typeface="Consolas" pitchFamily="49" charset="0"/>
                <a:cs typeface="Consolas" pitchFamily="49" charset="0"/>
              </a:rPr>
              <a:t>    return this.players;</a:t>
            </a:r>
          </a:p>
          <a:p>
            <a:pPr fontAlgn="base"/>
            <a:r>
              <a:rPr lang="en-US" sz="28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fontAlgn="base"/>
            <a:r>
              <a:rPr lang="en-US" sz="2800" b="1" noProof="1">
                <a:latin typeface="Consolas" pitchFamily="49" charset="0"/>
                <a:cs typeface="Consolas" pitchFamily="49" charset="0"/>
              </a:rPr>
              <a:t>}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3916" y="4795732"/>
            <a:ext cx="1187902" cy="1097452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E0B2F5AE-5880-4376-A7C1-8DC5DFB8572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1172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8A48A28-C590-496A-A110-ABE4BDFE8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Mutable Fields – Example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2BB4463-3478-4DFC-8E3F-D193FDC257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044" y="1604987"/>
            <a:ext cx="10672042" cy="34470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Team team = new Team();</a:t>
            </a:r>
          </a:p>
          <a:p>
            <a:pPr fontAlgn="base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Person person = new Person("David", "Adams", 22);</a:t>
            </a:r>
          </a:p>
          <a:p>
            <a:pPr fontAlgn="base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team.getPlayers().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add(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person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fontAlgn="base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System.out.println(team.getPlayers().size()); 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1</a:t>
            </a:r>
          </a:p>
          <a:p>
            <a:pPr fontAlgn="base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team.getPlayers().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clear()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fontAlgn="base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System.out.println(team.getPlayers().size()); 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0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1FBEFFF5-2E67-4BC6-83FA-A62693FBA8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52554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noProof="1">
                <a:solidFill>
                  <a:srgbClr val="234465"/>
                </a:solidFill>
              </a:rPr>
              <a:t>For securing our collection we can return </a:t>
            </a:r>
            <a:br>
              <a:rPr lang="en-US" noProof="1">
                <a:solidFill>
                  <a:srgbClr val="234465"/>
                </a:solidFill>
              </a:rPr>
            </a:br>
            <a:r>
              <a:rPr lang="en-US" b="1" noProof="1">
                <a:solidFill>
                  <a:schemeClr val="bg1"/>
                </a:solidFill>
              </a:rPr>
              <a:t>Collections.unmodifiableList</a:t>
            </a:r>
            <a:r>
              <a:rPr lang="en-US" b="1" noProof="1" smtClean="0">
                <a:solidFill>
                  <a:schemeClr val="bg1"/>
                </a:solidFill>
              </a:rPr>
              <a:t>()</a:t>
            </a:r>
            <a:endParaRPr lang="en-US" b="1" noProof="1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Imutable Fields</a:t>
            </a:r>
            <a:endParaRPr lang="bg-BG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454656" y="2410726"/>
            <a:ext cx="9092080" cy="38472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2600" b="1" noProof="1">
                <a:latin typeface="Consolas" pitchFamily="49" charset="0"/>
                <a:cs typeface="Consolas" pitchFamily="49" charset="0"/>
              </a:rPr>
              <a:t>class Team {</a:t>
            </a:r>
          </a:p>
          <a:p>
            <a:pPr fontAlgn="base"/>
            <a:r>
              <a:rPr lang="en-US" sz="2600" b="1" noProof="1">
                <a:latin typeface="Consolas" pitchFamily="49" charset="0"/>
                <a:cs typeface="Consolas" pitchFamily="49" charset="0"/>
              </a:rPr>
              <a:t>  private List&lt;Person&gt; players;</a:t>
            </a:r>
          </a:p>
          <a:p>
            <a:pPr fontAlgn="base">
              <a:spcBef>
                <a:spcPts val="1200"/>
              </a:spcBef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public void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addPlayer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(Person person) {</a:t>
            </a:r>
          </a:p>
          <a:p>
            <a:pPr fontAlgn="base"/>
            <a:r>
              <a:rPr lang="en-US" sz="2600" b="1" noProof="1">
                <a:latin typeface="Consolas" pitchFamily="49" charset="0"/>
                <a:cs typeface="Consolas" pitchFamily="49" charset="0"/>
              </a:rPr>
              <a:t>    this.players.add(person);</a:t>
            </a:r>
          </a:p>
          <a:p>
            <a:pPr fontAlgn="base"/>
            <a:r>
              <a:rPr lang="en-US" sz="26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fontAlgn="base"/>
            <a:r>
              <a:rPr lang="bg-BG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public List&lt;Person&gt; getPlayers() {</a:t>
            </a:r>
          </a:p>
          <a:p>
            <a:pPr fontAlgn="base"/>
            <a:r>
              <a:rPr lang="en-US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return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Collections.unmodifiableList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(players);</a:t>
            </a:r>
          </a:p>
          <a:p>
            <a:pPr fontAlgn="base"/>
            <a:r>
              <a:rPr lang="en-US" sz="26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fontAlgn="base"/>
            <a:r>
              <a:rPr lang="en-US" sz="2600" b="1" noProof="1">
                <a:latin typeface="Consolas" pitchFamily="49" charset="0"/>
                <a:cs typeface="Consolas" pitchFamily="49" charset="0"/>
              </a:rPr>
              <a:t>} </a:t>
            </a: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7527873" y="5481467"/>
            <a:ext cx="3503293" cy="510778"/>
          </a:xfrm>
          <a:prstGeom prst="wedgeRoundRectCallout">
            <a:avLst>
              <a:gd name="adj1" fmla="val -54344"/>
              <a:gd name="adj2" fmla="val -4690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Returns a safe collections</a:t>
            </a: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8836628" y="2484765"/>
            <a:ext cx="3210256" cy="919401"/>
          </a:xfrm>
          <a:prstGeom prst="wedgeRoundRectCallout">
            <a:avLst>
              <a:gd name="adj1" fmla="val -55789"/>
              <a:gd name="adj2" fmla="val 4771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 new methods for functionality over list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E7A18329-9EAD-445B-9CCF-DCD81CE0E3A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00563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976285" y="2297338"/>
            <a:ext cx="8160774" cy="312023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9600" b="1" dirty="0"/>
              <a:t>#java-advanced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A15A2932-A82B-431A-93EA-FB9772ACE84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25873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6" y="1121722"/>
            <a:ext cx="7046999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Expand your project with class </a:t>
            </a:r>
            <a:r>
              <a:rPr lang="en-US" b="1" dirty="0">
                <a:solidFill>
                  <a:schemeClr val="bg1"/>
                </a:solidFill>
              </a:rPr>
              <a:t>Team</a:t>
            </a:r>
          </a:p>
          <a:p>
            <a:pPr>
              <a:lnSpc>
                <a:spcPct val="100000"/>
              </a:lnSpc>
            </a:pPr>
            <a:r>
              <a:rPr lang="en-US" dirty="0"/>
              <a:t>Team have two squads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first team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reserve team</a:t>
            </a:r>
          </a:p>
          <a:p>
            <a:pPr>
              <a:lnSpc>
                <a:spcPct val="100000"/>
              </a:lnSpc>
            </a:pPr>
            <a:r>
              <a:rPr lang="en-US" dirty="0"/>
              <a:t>Read persons from console and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add</a:t>
            </a:r>
            <a:r>
              <a:rPr lang="en-US" dirty="0"/>
              <a:t> them to team</a:t>
            </a:r>
          </a:p>
          <a:p>
            <a:pPr>
              <a:lnSpc>
                <a:spcPct val="100000"/>
              </a:lnSpc>
            </a:pPr>
            <a:r>
              <a:rPr lang="en-US" dirty="0"/>
              <a:t>If they are </a:t>
            </a:r>
            <a:r>
              <a:rPr lang="en-US" b="1" dirty="0">
                <a:solidFill>
                  <a:schemeClr val="bg1"/>
                </a:solidFill>
              </a:rPr>
              <a:t>younger</a:t>
            </a:r>
            <a:r>
              <a:rPr lang="en-US" dirty="0"/>
              <a:t> than </a:t>
            </a:r>
            <a:r>
              <a:rPr lang="en-US" b="1" dirty="0">
                <a:solidFill>
                  <a:schemeClr val="bg1"/>
                </a:solidFill>
              </a:rPr>
              <a:t>40</a:t>
            </a:r>
            <a:r>
              <a:rPr lang="en-US" dirty="0"/>
              <a:t>, </a:t>
            </a:r>
            <a:br>
              <a:rPr lang="en-US" dirty="0"/>
            </a:br>
            <a:r>
              <a:rPr lang="en-US" dirty="0"/>
              <a:t>they go to </a:t>
            </a:r>
            <a:r>
              <a:rPr lang="en-US" b="1" dirty="0">
                <a:solidFill>
                  <a:schemeClr val="bg1"/>
                </a:solidFill>
              </a:rPr>
              <a:t>first squad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Print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both squad </a:t>
            </a:r>
            <a:r>
              <a:rPr lang="en-US" b="1" dirty="0">
                <a:solidFill>
                  <a:schemeClr val="bg1"/>
                </a:solidFill>
              </a:rPr>
              <a:t>sizes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First and Reserve Team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6400800" y="1668288"/>
            <a:ext cx="5410200" cy="4470829"/>
            <a:chOff x="-306388" y="2077297"/>
            <a:chExt cx="3137848" cy="4470829"/>
          </a:xfrm>
        </p:grpSpPr>
        <p:sp>
          <p:nvSpPr>
            <p:cNvPr id="25" name="Rectangle 3"/>
            <p:cNvSpPr>
              <a:spLocks noChangeArrowheads="1"/>
            </p:cNvSpPr>
            <p:nvPr/>
          </p:nvSpPr>
          <p:spPr bwMode="auto">
            <a:xfrm>
              <a:off x="-306388" y="2077297"/>
              <a:ext cx="3137848" cy="58263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Team</a:t>
              </a:r>
              <a:endParaRPr lang="en-US" sz="16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" name="Rectangle 4"/>
            <p:cNvSpPr>
              <a:spLocks noChangeArrowheads="1"/>
            </p:cNvSpPr>
            <p:nvPr/>
          </p:nvSpPr>
          <p:spPr bwMode="auto">
            <a:xfrm>
              <a:off x="-306388" y="2668032"/>
              <a:ext cx="3137848" cy="137227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sp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-name: 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-firstTeam: List&lt;Person&gt;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-reserveTeam: List&lt;Person&gt;</a:t>
              </a:r>
            </a:p>
          </p:txBody>
        </p:sp>
        <p:sp>
          <p:nvSpPr>
            <p:cNvPr id="27" name="Rectangle 4"/>
            <p:cNvSpPr>
              <a:spLocks noChangeArrowheads="1"/>
            </p:cNvSpPr>
            <p:nvPr/>
          </p:nvSpPr>
          <p:spPr bwMode="auto">
            <a:xfrm>
              <a:off x="-306388" y="4058497"/>
              <a:ext cx="3137848" cy="2489629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sp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+Team(String name)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+getName()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-setName(String name)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+getFirstTeam()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+getReserveTeam()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+addPlayer(Person person)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3106464" y="3453110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bg-BG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018197-4205-499A-9E04-9449321E3A4C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Check your solution </a:t>
            </a:r>
            <a:r>
              <a:rPr lang="en-US" dirty="0" smtClean="0"/>
              <a:t>here:</a:t>
            </a:r>
            <a:r>
              <a:rPr lang="bg-BG" dirty="0" smtClean="0"/>
              <a:t> </a:t>
            </a:r>
            <a:r>
              <a:rPr lang="en-US" u="sng" dirty="0" smtClean="0">
                <a:solidFill>
                  <a:schemeClr val="bg1"/>
                </a:solidFill>
                <a:hlinkClick r:id="rId2"/>
              </a:rPr>
              <a:t>https</a:t>
            </a:r>
            <a:r>
              <a:rPr lang="en-US" u="sng" dirty="0">
                <a:solidFill>
                  <a:schemeClr val="bg1"/>
                </a:solidFill>
                <a:hlinkClick r:id="rId2"/>
              </a:rPr>
              <a:t>://judge.softuni.bg/Contests/1535/Encapsulation-Lab</a:t>
            </a:r>
            <a:endParaRPr lang="en-US" u="sng" dirty="0">
              <a:solidFill>
                <a:schemeClr val="bg1"/>
              </a:solidFill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265BB18F-339A-44FC-AA05-ACC4FB51D5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28675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  <a:r>
              <a:rPr lang="en-US"/>
              <a:t>: First and Reserve Team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524001" y="1390837"/>
            <a:ext cx="9143998" cy="473127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fontAlgn="base"/>
            <a:r>
              <a:rPr lang="en-US" sz="2400" dirty="0">
                <a:solidFill>
                  <a:schemeClr val="tx1"/>
                </a:solidFill>
                <a:effectLst/>
              </a:rPr>
              <a:t>private List&lt;Person&gt; firstTeam;</a:t>
            </a:r>
          </a:p>
          <a:p>
            <a:pPr fontAlgn="base"/>
            <a:r>
              <a:rPr lang="en-US" sz="2400" dirty="0">
                <a:solidFill>
                  <a:schemeClr val="tx1"/>
                </a:solidFill>
                <a:effectLst/>
              </a:rPr>
              <a:t>private List&lt;Person&gt; reserveTeam;</a:t>
            </a:r>
          </a:p>
          <a:p>
            <a:pPr fontAlgn="base">
              <a:spcBef>
                <a:spcPts val="1200"/>
              </a:spcBef>
            </a:pPr>
            <a:r>
              <a:rPr lang="en-US" sz="2400" dirty="0">
                <a:solidFill>
                  <a:schemeClr val="tx1"/>
                </a:solidFill>
                <a:effectLst/>
              </a:rPr>
              <a:t>public void </a:t>
            </a:r>
            <a:r>
              <a:rPr lang="en-US" sz="2400" dirty="0">
                <a:solidFill>
                  <a:schemeClr val="bg1"/>
                </a:solidFill>
                <a:effectLst/>
              </a:rPr>
              <a:t>addPlayer</a:t>
            </a:r>
            <a:r>
              <a:rPr lang="en-US" sz="2400" dirty="0">
                <a:solidFill>
                  <a:schemeClr val="tx1"/>
                </a:solidFill>
                <a:effectLst/>
              </a:rPr>
              <a:t>(Person person) {</a:t>
            </a:r>
          </a:p>
          <a:p>
            <a:pPr fontAlgn="base"/>
            <a:r>
              <a:rPr lang="en-US" sz="2400" dirty="0">
                <a:solidFill>
                  <a:schemeClr val="tx1"/>
                </a:solidFill>
                <a:effectLst/>
              </a:rPr>
              <a:t>  if (person.getAge() &lt; 40)</a:t>
            </a:r>
          </a:p>
          <a:p>
            <a:pPr fontAlgn="base"/>
            <a:r>
              <a:rPr lang="en-US" sz="2400" dirty="0">
                <a:solidFill>
                  <a:schemeClr val="bg1"/>
                </a:solidFill>
                <a:effectLst/>
              </a:rPr>
              <a:t>    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this.firstTeam.add</a:t>
            </a:r>
            <a:r>
              <a:rPr lang="en-US" sz="2400" dirty="0">
                <a:solidFill>
                  <a:schemeClr val="bg1"/>
                </a:solidFill>
                <a:effectLst/>
              </a:rPr>
              <a:t>(</a:t>
            </a:r>
            <a:r>
              <a:rPr lang="en-US" sz="2400" dirty="0">
                <a:solidFill>
                  <a:schemeClr val="tx1"/>
                </a:solidFill>
                <a:effectLst/>
              </a:rPr>
              <a:t>person</a:t>
            </a:r>
            <a:r>
              <a:rPr lang="en-US" sz="2400" dirty="0">
                <a:solidFill>
                  <a:schemeClr val="bg1"/>
                </a:solidFill>
                <a:effectLst/>
              </a:rPr>
              <a:t>)</a:t>
            </a:r>
            <a:r>
              <a:rPr lang="en-US" sz="2400" dirty="0">
                <a:solidFill>
                  <a:schemeClr val="tx1"/>
                </a:solidFill>
                <a:effectLst/>
              </a:rPr>
              <a:t>;</a:t>
            </a:r>
          </a:p>
          <a:p>
            <a:pPr fontAlgn="base"/>
            <a:r>
              <a:rPr lang="en-US" sz="2400" dirty="0">
                <a:solidFill>
                  <a:schemeClr val="tx1"/>
                </a:solidFill>
                <a:effectLst/>
              </a:rPr>
              <a:t>  else</a:t>
            </a:r>
          </a:p>
          <a:p>
            <a:pPr fontAlgn="base"/>
            <a:r>
              <a:rPr lang="en-US" sz="2400" dirty="0">
                <a:solidFill>
                  <a:schemeClr val="bg1"/>
                </a:solidFill>
                <a:effectLst/>
              </a:rPr>
              <a:t>    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this.reserveTeam.add</a:t>
            </a:r>
            <a:r>
              <a:rPr lang="en-US" sz="2400" dirty="0">
                <a:solidFill>
                  <a:schemeClr val="bg1"/>
                </a:solidFill>
                <a:effectLst/>
              </a:rPr>
              <a:t>(</a:t>
            </a:r>
            <a:r>
              <a:rPr lang="en-US" sz="2400" dirty="0">
                <a:solidFill>
                  <a:schemeClr val="tx1"/>
                </a:solidFill>
                <a:effectLst/>
              </a:rPr>
              <a:t>person</a:t>
            </a:r>
            <a:r>
              <a:rPr lang="en-US" sz="2400" dirty="0">
                <a:solidFill>
                  <a:schemeClr val="bg1"/>
                </a:solidFill>
                <a:effectLst/>
              </a:rPr>
              <a:t>)</a:t>
            </a:r>
            <a:r>
              <a:rPr lang="en-US" sz="2400" dirty="0">
                <a:solidFill>
                  <a:schemeClr val="tx1"/>
                </a:solidFill>
                <a:effectLst/>
              </a:rPr>
              <a:t>; </a:t>
            </a:r>
          </a:p>
          <a:p>
            <a:pPr fontAlgn="base"/>
            <a:r>
              <a:rPr lang="en-US" sz="2400" dirty="0">
                <a:solidFill>
                  <a:schemeClr val="tx1"/>
                </a:solidFill>
                <a:effectLst/>
              </a:rPr>
              <a:t>}</a:t>
            </a:r>
          </a:p>
          <a:p>
            <a:pPr fontAlgn="base"/>
            <a:r>
              <a:rPr lang="en-US" sz="2400" dirty="0">
                <a:solidFill>
                  <a:schemeClr val="tx1"/>
                </a:solidFill>
                <a:effectLst/>
              </a:rPr>
              <a:t>public List&lt;Person&gt;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getFirstTeam</a:t>
            </a:r>
            <a:r>
              <a:rPr lang="en-US" sz="2400" dirty="0">
                <a:solidFill>
                  <a:schemeClr val="tx1"/>
                </a:solidFill>
                <a:effectLst/>
              </a:rPr>
              <a:t>() {</a:t>
            </a:r>
          </a:p>
          <a:p>
            <a:pPr fontAlgn="base"/>
            <a:r>
              <a:rPr lang="en-US" sz="2400" dirty="0">
                <a:solidFill>
                  <a:schemeClr val="tx1"/>
                </a:solidFill>
                <a:effectLst/>
              </a:rPr>
              <a:t>  return </a:t>
            </a:r>
            <a:r>
              <a:rPr lang="en-US" sz="2400" dirty="0">
                <a:solidFill>
                  <a:schemeClr val="bg1"/>
                </a:solidFill>
                <a:effectLst/>
              </a:rPr>
              <a:t>Collections.unmodifiableList</a:t>
            </a:r>
            <a:r>
              <a:rPr lang="en-US" sz="2400" dirty="0">
                <a:solidFill>
                  <a:schemeClr val="tx1"/>
                </a:solidFill>
                <a:effectLst/>
              </a:rPr>
              <a:t>(firstTeam);</a:t>
            </a:r>
          </a:p>
          <a:p>
            <a:pPr fontAlgn="base"/>
            <a:r>
              <a:rPr lang="en-US" sz="2400" dirty="0">
                <a:solidFill>
                  <a:schemeClr val="tx1"/>
                </a:solidFill>
                <a:effectLst/>
              </a:rPr>
              <a:t>}</a:t>
            </a:r>
          </a:p>
          <a:p>
            <a:pPr fontAlgn="base"/>
            <a:r>
              <a:rPr lang="en-US" sz="2400" dirty="0">
                <a:solidFill>
                  <a:schemeClr val="accent2"/>
                </a:solidFill>
                <a:effectLst/>
              </a:rPr>
              <a:t>// TODO: 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add getter for reserve team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53A905-5982-4EE8-8DEC-8E51F2D466DD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Check your solution </a:t>
            </a:r>
            <a:r>
              <a:rPr lang="en-US" dirty="0" smtClean="0"/>
              <a:t>here:</a:t>
            </a:r>
            <a:r>
              <a:rPr lang="bg-BG" dirty="0" smtClean="0"/>
              <a:t> </a:t>
            </a:r>
            <a:r>
              <a:rPr lang="en-US" u="sng" dirty="0" smtClean="0">
                <a:solidFill>
                  <a:schemeClr val="bg1"/>
                </a:solidFill>
                <a:hlinkClick r:id="rId2"/>
              </a:rPr>
              <a:t>https</a:t>
            </a:r>
            <a:r>
              <a:rPr lang="en-US" u="sng" dirty="0">
                <a:solidFill>
                  <a:schemeClr val="bg1"/>
                </a:solidFill>
                <a:hlinkClick r:id="rId2"/>
              </a:rPr>
              <a:t>://judge.softuni.bg/Contests/1535/Encapsulation-Lab</a:t>
            </a:r>
            <a:endParaRPr lang="en-US" u="sng" dirty="0">
              <a:solidFill>
                <a:schemeClr val="bg1"/>
              </a:solidFill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FB130785-D1AD-4762-9382-3F9C314E2E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32853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C40EBB2-B72C-4BBE-9827-2915F8DAC83C}"/>
              </a:ext>
            </a:extLst>
          </p:cNvPr>
          <p:cNvSpPr txBox="1"/>
          <p:nvPr/>
        </p:nvSpPr>
        <p:spPr>
          <a:xfrm>
            <a:off x="4304607" y="2059293"/>
            <a:ext cx="3582785" cy="136970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7200" b="1" dirty="0">
                <a:solidFill>
                  <a:schemeClr val="bg2"/>
                </a:solidFill>
                <a:latin typeface="Consolas" panose="020B0609020204030204" pitchFamily="49" charset="0"/>
              </a:rPr>
              <a:t>final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E0822B0-991B-496E-A986-DFAB574286D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Keyword Final</a:t>
            </a:r>
          </a:p>
        </p:txBody>
      </p:sp>
    </p:spTree>
    <p:extLst>
      <p:ext uri="{BB962C8B-B14F-4D97-AF65-F5344CB8AC3E}">
        <p14:creationId xmlns:p14="http://schemas.microsoft.com/office/powerpoint/2010/main" val="3127765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type="body" sz="quarter" idx="10"/>
          </p:nvPr>
        </p:nvSpPr>
        <p:spPr>
          <a:xfrm>
            <a:off x="2062766" y="1108911"/>
            <a:ext cx="10129234" cy="554658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final class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rgbClr val="234465"/>
                </a:solidFill>
              </a:rPr>
              <a:t>can't be extended</a:t>
            </a:r>
            <a:endParaRPr lang="en-US" dirty="0"/>
          </a:p>
          <a:p>
            <a:pPr marL="0" indent="0">
              <a:spcBef>
                <a:spcPts val="1800"/>
              </a:spcBef>
              <a:buClr>
                <a:schemeClr val="tx1"/>
              </a:buClr>
              <a:buNone/>
            </a:pPr>
            <a:endParaRPr lang="en-US" dirty="0"/>
          </a:p>
          <a:p>
            <a:pPr marL="0" indent="0">
              <a:buClr>
                <a:schemeClr val="tx1"/>
              </a:buClr>
              <a:buNone/>
            </a:pP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final method</a:t>
            </a:r>
            <a:r>
              <a:rPr lang="en-US" b="1" dirty="0"/>
              <a:t> </a:t>
            </a:r>
            <a:r>
              <a:rPr lang="en-US" dirty="0"/>
              <a:t>can't be overridden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Keyword Final</a:t>
            </a:r>
            <a:endParaRPr lang="bg-BG" dirty="0"/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2209800" y="1752600"/>
            <a:ext cx="8772728" cy="143806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fontAlgn="base"/>
            <a:r>
              <a:rPr lang="en-US" sz="2800" dirty="0">
                <a:solidFill>
                  <a:schemeClr val="tx1"/>
                </a:solidFill>
                <a:effectLst/>
              </a:rPr>
              <a:t>public class Animal {}</a:t>
            </a:r>
          </a:p>
          <a:p>
            <a:pPr fontAlgn="base"/>
            <a:r>
              <a:rPr lang="en-US" sz="2800" dirty="0">
                <a:solidFill>
                  <a:schemeClr val="tx1"/>
                </a:solidFill>
                <a:effectLst/>
              </a:rPr>
              <a:t>public </a:t>
            </a:r>
            <a:r>
              <a:rPr lang="en-US" sz="2800" dirty="0">
                <a:solidFill>
                  <a:schemeClr val="bg1"/>
                </a:solidFill>
                <a:effectLst/>
              </a:rPr>
              <a:t>final</a:t>
            </a:r>
            <a:r>
              <a:rPr lang="en-US" sz="2800" dirty="0">
                <a:solidFill>
                  <a:schemeClr val="tx1"/>
                </a:solidFill>
                <a:effectLst/>
              </a:rPr>
              <a:t> class Mammal </a:t>
            </a:r>
            <a:r>
              <a:rPr lang="en-US" sz="2800" dirty="0">
                <a:solidFill>
                  <a:schemeClr val="bg1"/>
                </a:solidFill>
                <a:effectLst/>
              </a:rPr>
              <a:t>extends</a:t>
            </a:r>
            <a:r>
              <a:rPr lang="en-US" sz="2800" dirty="0">
                <a:solidFill>
                  <a:schemeClr val="tx1"/>
                </a:solidFill>
                <a:effectLst/>
              </a:rPr>
              <a:t> Animal {}</a:t>
            </a:r>
          </a:p>
          <a:p>
            <a:pPr fontAlgn="base"/>
            <a:r>
              <a:rPr lang="en-US" sz="2800" dirty="0">
                <a:solidFill>
                  <a:schemeClr val="tx1"/>
                </a:solidFill>
                <a:effectLst/>
              </a:rPr>
              <a:t>public class Cat extends Mammal {}</a:t>
            </a: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2209800" y="4011580"/>
            <a:ext cx="8772728" cy="229984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fontAlgn="base"/>
            <a:r>
              <a:rPr lang="en-US" sz="2800" dirty="0">
                <a:solidFill>
                  <a:schemeClr val="tx1"/>
                </a:solidFill>
                <a:effectLst/>
              </a:rPr>
              <a:t>public </a:t>
            </a:r>
            <a:r>
              <a:rPr lang="en-US" sz="2800" dirty="0">
                <a:solidFill>
                  <a:schemeClr val="bg1"/>
                </a:solidFill>
                <a:effectLst/>
              </a:rPr>
              <a:t>final</a:t>
            </a:r>
            <a:r>
              <a:rPr lang="en-US" sz="2800" dirty="0">
                <a:solidFill>
                  <a:schemeClr val="tx1"/>
                </a:solidFill>
                <a:effectLst/>
              </a:rPr>
              <a:t> void move(Point point) {}</a:t>
            </a:r>
          </a:p>
          <a:p>
            <a:pPr fontAlgn="base"/>
            <a:r>
              <a:rPr lang="en-US" sz="2800" dirty="0">
                <a:solidFill>
                  <a:schemeClr val="tx1"/>
                </a:solidFill>
                <a:effectLst/>
              </a:rPr>
              <a:t>public class Mammal </a:t>
            </a:r>
            <a:r>
              <a:rPr lang="en-US" sz="2800" dirty="0">
                <a:solidFill>
                  <a:schemeClr val="bg1"/>
                </a:solidFill>
                <a:effectLst/>
              </a:rPr>
              <a:t>extends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tx1"/>
                </a:solidFill>
                <a:effectLst/>
              </a:rPr>
              <a:t>Animal {</a:t>
            </a:r>
          </a:p>
          <a:p>
            <a:pPr fontAlgn="base"/>
            <a:r>
              <a:rPr lang="en-US" sz="2800" dirty="0">
                <a:solidFill>
                  <a:schemeClr val="tx1"/>
                </a:solidFill>
                <a:effectLst/>
              </a:rPr>
              <a:t>  @Override </a:t>
            </a:r>
          </a:p>
          <a:p>
            <a:pPr fontAlgn="base"/>
            <a:r>
              <a:rPr lang="en-US" sz="2800" dirty="0">
                <a:solidFill>
                  <a:schemeClr val="tx1"/>
                </a:solidFill>
                <a:effectLst/>
              </a:rPr>
              <a:t>  public void move() {}</a:t>
            </a:r>
          </a:p>
          <a:p>
            <a:pPr fontAlgn="base"/>
            <a:r>
              <a:rPr lang="en-US" sz="2800" dirty="0">
                <a:solidFill>
                  <a:schemeClr val="tx1"/>
                </a:solidFill>
                <a:effectLst/>
              </a:rPr>
              <a:t>}</a:t>
            </a:r>
          </a:p>
        </p:txBody>
      </p:sp>
      <p:pic>
        <p:nvPicPr>
          <p:cNvPr id="12" name="Picture 11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836254" y="2169533"/>
            <a:ext cx="1104992" cy="1093528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836254" y="5329278"/>
            <a:ext cx="1104992" cy="1093528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8714BB2C-CF6A-45E0-B45B-50E1F41543D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55855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3" y="1068900"/>
            <a:ext cx="11804822" cy="557035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final variable </a:t>
            </a:r>
            <a:r>
              <a:rPr lang="en-US" dirty="0"/>
              <a:t>value can't be changed once it is </a:t>
            </a:r>
            <a:r>
              <a:rPr lang="en-US" dirty="0" smtClean="0"/>
              <a:t>set</a:t>
            </a:r>
            <a:endParaRPr lang="en-US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Keyword Final</a:t>
            </a:r>
            <a:endParaRPr lang="bg-BG" dirty="0">
              <a:latin typeface="Consolas" panose="020B0609020204030204" pitchFamily="49" charset="0"/>
            </a:endParaRP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621508" y="1725881"/>
            <a:ext cx="8624384" cy="470049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>
                <a:solidFill>
                  <a:schemeClr val="tx1"/>
                </a:solidFill>
                <a:effectLst/>
              </a:rPr>
              <a:t>private </a:t>
            </a:r>
            <a:r>
              <a:rPr lang="en-US" sz="2600" dirty="0">
                <a:solidFill>
                  <a:schemeClr val="bg1"/>
                </a:solidFill>
                <a:effectLst/>
              </a:rPr>
              <a:t>final</a:t>
            </a:r>
            <a:r>
              <a:rPr lang="en-US" sz="2600" dirty="0">
                <a:solidFill>
                  <a:schemeClr val="tx1"/>
                </a:solidFill>
                <a:effectLst/>
              </a:rPr>
              <a:t> String name;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private </a:t>
            </a:r>
            <a:r>
              <a:rPr lang="en-US" sz="2600" dirty="0">
                <a:solidFill>
                  <a:schemeClr val="bg1"/>
                </a:solidFill>
                <a:effectLst/>
              </a:rPr>
              <a:t>final</a:t>
            </a:r>
            <a:r>
              <a:rPr lang="en-US" sz="2600" dirty="0">
                <a:solidFill>
                  <a:schemeClr val="tx1"/>
                </a:solidFill>
                <a:effectLst/>
              </a:rPr>
              <a:t> List&lt;Person&gt; firstTeam;</a:t>
            </a:r>
          </a:p>
          <a:p>
            <a:pPr>
              <a:spcBef>
                <a:spcPts val="1200"/>
              </a:spcBef>
            </a:pPr>
            <a:r>
              <a:rPr lang="en-US" sz="2600" dirty="0">
                <a:solidFill>
                  <a:schemeClr val="tx1"/>
                </a:solidFill>
                <a:effectLst/>
              </a:rPr>
              <a:t>public Team (String name) {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  this.name = name;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  this.firstTeam = new ArrayList&lt;Person&gt; ();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public void </a:t>
            </a:r>
            <a:r>
              <a:rPr lang="en-US" sz="2600" dirty="0" err="1">
                <a:solidFill>
                  <a:schemeClr val="tx1"/>
                </a:solidFill>
                <a:effectLst/>
              </a:rPr>
              <a:t>doSomething</a:t>
            </a:r>
            <a:r>
              <a:rPr lang="en-US" sz="2600" dirty="0">
                <a:solidFill>
                  <a:schemeClr val="tx1"/>
                </a:solidFill>
                <a:effectLst/>
              </a:rPr>
              <a:t>(Person person) {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  </a:t>
            </a:r>
            <a:r>
              <a:rPr lang="en-US" sz="2600" dirty="0">
                <a:solidFill>
                  <a:schemeClr val="bg1"/>
                </a:solidFill>
                <a:effectLst/>
              </a:rPr>
              <a:t>this.name = ""</a:t>
            </a:r>
            <a:r>
              <a:rPr lang="en-US" sz="26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  </a:t>
            </a:r>
            <a:r>
              <a:rPr lang="en-US" sz="2600" dirty="0">
                <a:solidFill>
                  <a:schemeClr val="bg1"/>
                </a:solidFill>
                <a:effectLst/>
              </a:rPr>
              <a:t>this.firstTeam = new </a:t>
            </a:r>
            <a:r>
              <a:rPr lang="en-US" sz="2600" dirty="0" err="1">
                <a:solidFill>
                  <a:schemeClr val="bg1"/>
                </a:solidFill>
                <a:effectLst/>
              </a:rPr>
              <a:t>ArrayList</a:t>
            </a:r>
            <a:r>
              <a:rPr lang="en-US" sz="2600" dirty="0">
                <a:solidFill>
                  <a:schemeClr val="bg1"/>
                </a:solidFill>
                <a:effectLst/>
              </a:rPr>
              <a:t>&lt;&gt;()</a:t>
            </a:r>
            <a:r>
              <a:rPr lang="en-US" sz="26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  </a:t>
            </a:r>
            <a:r>
              <a:rPr lang="en-US" sz="2600" dirty="0" err="1">
                <a:solidFill>
                  <a:schemeClr val="tx1"/>
                </a:solidFill>
                <a:effectLst/>
              </a:rPr>
              <a:t>this.firstTeam.add</a:t>
            </a:r>
            <a:r>
              <a:rPr lang="en-US" sz="2600" dirty="0">
                <a:solidFill>
                  <a:schemeClr val="tx1"/>
                </a:solidFill>
                <a:effectLst/>
              </a:rPr>
              <a:t>(person);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7731465" y="4808508"/>
            <a:ext cx="3657600" cy="578882"/>
          </a:xfrm>
          <a:prstGeom prst="wedgeRoundRectCallout">
            <a:avLst>
              <a:gd name="adj1" fmla="val -56919"/>
              <a:gd name="adj2" fmla="val -14459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Compile time error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EFE57387-A20E-4637-AF9C-0997FB2D69F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3777672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1086" y="1656688"/>
            <a:ext cx="7579238" cy="4771126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3481" y="1420275"/>
            <a:ext cx="8630747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/>
              <a:endParaRPr lang="ko-KR" altLang="en-US" sz="2398" dirty="0">
                <a:solidFill>
                  <a:srgbClr val="FFA000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/>
              <a:endParaRPr lang="ko-KR" altLang="en-US" sz="2398">
                <a:solidFill>
                  <a:srgbClr val="FFA000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/>
              <a:endParaRPr lang="ko-KR" altLang="en-US" sz="2398">
                <a:solidFill>
                  <a:srgbClr val="234465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227" y="3276682"/>
            <a:ext cx="2881926" cy="3118969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4521" y="1724211"/>
            <a:ext cx="8154578" cy="4671440"/>
          </a:xfrm>
          <a:prstGeom prst="rect">
            <a:avLst/>
          </a:prstGeom>
        </p:spPr>
        <p:txBody>
          <a:bodyPr vert="horz" lIns="107972" tIns="35991" rIns="107972" bIns="35991" rtlCol="0">
            <a:normAutofit/>
          </a:bodyPr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778" indent="-456778" defTabSz="1218072">
              <a:lnSpc>
                <a:spcPct val="100000"/>
              </a:lnSpc>
              <a:buClr>
                <a:srgbClr val="FFFFFF"/>
              </a:buClr>
            </a:pPr>
            <a:r>
              <a:rPr lang="en-US" sz="3599" dirty="0">
                <a:solidFill>
                  <a:srgbClr val="FFFFFF"/>
                </a:solidFill>
                <a:latin typeface="Calibri" panose="020F0502020204030204"/>
              </a:rPr>
              <a:t>Encapsulation:</a:t>
            </a:r>
          </a:p>
          <a:p>
            <a:pPr marL="989684" lvl="1" indent="-380648" defTabSz="1218072">
              <a:lnSpc>
                <a:spcPct val="100000"/>
              </a:lnSpc>
              <a:buClr>
                <a:srgbClr val="FFFFFF"/>
              </a:buClr>
            </a:pPr>
            <a:r>
              <a:rPr lang="en-US" sz="3399" dirty="0">
                <a:solidFill>
                  <a:srgbClr val="FFFFFF"/>
                </a:solidFill>
                <a:latin typeface="Calibri" panose="020F0502020204030204"/>
              </a:rPr>
              <a:t>Hides </a:t>
            </a:r>
            <a:r>
              <a:rPr lang="en-US" sz="3399" b="1" dirty="0">
                <a:solidFill>
                  <a:srgbClr val="FFA000"/>
                </a:solidFill>
                <a:latin typeface="Calibri" panose="020F0502020204030204"/>
              </a:rPr>
              <a:t>implementation</a:t>
            </a:r>
          </a:p>
          <a:p>
            <a:pPr marL="989684" lvl="1" indent="-380648" defTabSz="1218072">
              <a:lnSpc>
                <a:spcPct val="100000"/>
              </a:lnSpc>
              <a:buClr>
                <a:srgbClr val="FFFFFF"/>
              </a:buClr>
            </a:pPr>
            <a:r>
              <a:rPr lang="en-US" sz="3399" dirty="0">
                <a:solidFill>
                  <a:srgbClr val="FFFFFF"/>
                </a:solidFill>
                <a:latin typeface="Calibri" panose="020F0502020204030204"/>
              </a:rPr>
              <a:t>Reduces </a:t>
            </a:r>
            <a:r>
              <a:rPr lang="en-US" sz="3399" b="1" dirty="0">
                <a:solidFill>
                  <a:srgbClr val="FFA000"/>
                </a:solidFill>
                <a:latin typeface="Calibri" panose="020F0502020204030204"/>
              </a:rPr>
              <a:t>complexity</a:t>
            </a:r>
          </a:p>
          <a:p>
            <a:pPr marL="989684" lvl="1" indent="-380648" defTabSz="1218072">
              <a:lnSpc>
                <a:spcPct val="100000"/>
              </a:lnSpc>
              <a:buClr>
                <a:srgbClr val="FFFFFF"/>
              </a:buClr>
            </a:pPr>
            <a:r>
              <a:rPr lang="en-US" sz="3399" dirty="0">
                <a:solidFill>
                  <a:srgbClr val="FFFFFF"/>
                </a:solidFill>
                <a:latin typeface="Calibri" panose="020F0502020204030204"/>
              </a:rPr>
              <a:t>Ensures that structural changes </a:t>
            </a:r>
            <a:br>
              <a:rPr lang="en-US" sz="3399" dirty="0">
                <a:solidFill>
                  <a:srgbClr val="FFFFFF"/>
                </a:solidFill>
                <a:latin typeface="Calibri" panose="020F0502020204030204"/>
              </a:rPr>
            </a:br>
            <a:r>
              <a:rPr lang="en-US" sz="3399" dirty="0">
                <a:solidFill>
                  <a:srgbClr val="FFFFFF"/>
                </a:solidFill>
                <a:latin typeface="Calibri" panose="020F0502020204030204"/>
              </a:rPr>
              <a:t>remain local</a:t>
            </a:r>
          </a:p>
          <a:p>
            <a:pPr marL="456778" indent="-456778" defTabSz="1218072">
              <a:lnSpc>
                <a:spcPct val="100000"/>
              </a:lnSpc>
              <a:buClr>
                <a:srgbClr val="FFFFFF"/>
              </a:buClr>
            </a:pPr>
            <a:r>
              <a:rPr lang="en-US" sz="3599" b="1" dirty="0">
                <a:solidFill>
                  <a:srgbClr val="FFA000"/>
                </a:solidFill>
                <a:latin typeface="Calibri" panose="020F0502020204030204"/>
              </a:rPr>
              <a:t>Mutable</a:t>
            </a:r>
            <a:r>
              <a:rPr lang="en-US" sz="3599" dirty="0">
                <a:solidFill>
                  <a:srgbClr val="FFFFFF"/>
                </a:solidFill>
                <a:latin typeface="Calibri" panose="020F0502020204030204"/>
              </a:rPr>
              <a:t> and </a:t>
            </a:r>
            <a:r>
              <a:rPr lang="en-US" sz="3599" b="1" dirty="0">
                <a:solidFill>
                  <a:srgbClr val="FFA000"/>
                </a:solidFill>
                <a:latin typeface="Calibri" panose="020F0502020204030204"/>
              </a:rPr>
              <a:t>Immutable</a:t>
            </a:r>
            <a:r>
              <a:rPr lang="en-US" sz="3599" dirty="0">
                <a:solidFill>
                  <a:srgbClr val="FFFFFF"/>
                </a:solidFill>
                <a:latin typeface="Calibri" panose="020F0502020204030204"/>
              </a:rPr>
              <a:t> objects</a:t>
            </a:r>
          </a:p>
          <a:p>
            <a:pPr marL="456778" indent="-456778" defTabSz="1218072">
              <a:lnSpc>
                <a:spcPct val="100000"/>
              </a:lnSpc>
              <a:buClr>
                <a:srgbClr val="FFFFFF"/>
              </a:buClr>
            </a:pPr>
            <a:r>
              <a:rPr lang="en-US" sz="3599" dirty="0">
                <a:solidFill>
                  <a:srgbClr val="FFFFFF"/>
                </a:solidFill>
                <a:latin typeface="Calibri" panose="020F0502020204030204"/>
              </a:rPr>
              <a:t>Keyword </a:t>
            </a:r>
            <a:r>
              <a:rPr lang="en-US" sz="3599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final</a:t>
            </a:r>
            <a:endParaRPr lang="en-US" sz="3599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2EA54A5F-DB78-41DD-A584-9B1D8993E88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26698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407555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9" descr="Logo&#10;&#10;Description automatically generated">
            <a:hlinkClick r:id="rId3"/>
            <a:extLst>
              <a:ext uri="{FF2B5EF4-FFF2-40B4-BE49-F238E27FC236}">
                <a16:creationId xmlns:a16="http://schemas.microsoft.com/office/drawing/2014/main" id="{0AF62E5C-3C23-4584-BDE7-6E4BD5C13D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50" y="2598125"/>
            <a:ext cx="3809789" cy="1583677"/>
          </a:xfrm>
          <a:prstGeom prst="rect">
            <a:avLst/>
          </a:prstGeom>
        </p:spPr>
      </p:pic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SoftUni Diamond Partners</a:t>
            </a:r>
            <a:endParaRPr lang="bg-BG" b="1" dirty="0"/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  <p:pic>
        <p:nvPicPr>
          <p:cNvPr id="18" name="Picture 1" descr="Logo, company name&#10;&#10;Description automatically generated">
            <a:hlinkClick r:id="rId5"/>
            <a:extLst>
              <a:ext uri="{FF2B5EF4-FFF2-40B4-BE49-F238E27FC236}">
                <a16:creationId xmlns:a16="http://schemas.microsoft.com/office/drawing/2014/main" id="{DDAC6746-8290-4A8F-8F83-D9D2CC3191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06" y="4281545"/>
            <a:ext cx="2217424" cy="2217424"/>
          </a:xfrm>
          <a:prstGeom prst="rect">
            <a:avLst/>
          </a:prstGeom>
        </p:spPr>
      </p:pic>
      <p:pic>
        <p:nvPicPr>
          <p:cNvPr id="19" name="Picture 6" descr="Graphical user interface, text, application&#10;&#10;Description automatically generated">
            <a:hlinkClick r:id="rId7"/>
            <a:extLst>
              <a:ext uri="{FF2B5EF4-FFF2-40B4-BE49-F238E27FC236}">
                <a16:creationId xmlns:a16="http://schemas.microsoft.com/office/drawing/2014/main" id="{B21B8F18-2E13-41E7-B73D-7F8307BFC68D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0" r="14078"/>
          <a:stretch/>
        </p:blipFill>
        <p:spPr>
          <a:xfrm>
            <a:off x="8685287" y="2660271"/>
            <a:ext cx="3067743" cy="1758210"/>
          </a:xfrm>
          <a:prstGeom prst="rect">
            <a:avLst/>
          </a:prstGeom>
        </p:spPr>
      </p:pic>
      <p:pic>
        <p:nvPicPr>
          <p:cNvPr id="20" name="Picture 7" descr="Logo, company name&#10;&#10;Description automatically generated">
            <a:hlinkClick r:id="rId9"/>
            <a:extLst>
              <a:ext uri="{FF2B5EF4-FFF2-40B4-BE49-F238E27FC236}">
                <a16:creationId xmlns:a16="http://schemas.microsoft.com/office/drawing/2014/main" id="{27F4147E-5CB1-40B2-846E-5761FF7702D4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58" b="20168"/>
          <a:stretch/>
        </p:blipFill>
        <p:spPr>
          <a:xfrm>
            <a:off x="8451074" y="1324354"/>
            <a:ext cx="3680990" cy="1152112"/>
          </a:xfrm>
          <a:prstGeom prst="rect">
            <a:avLst/>
          </a:prstGeom>
        </p:spPr>
      </p:pic>
      <p:pic>
        <p:nvPicPr>
          <p:cNvPr id="22" name="Graphic 10">
            <a:hlinkClick r:id="rId11"/>
            <a:extLst>
              <a:ext uri="{FF2B5EF4-FFF2-40B4-BE49-F238E27FC236}">
                <a16:creationId xmlns:a16="http://schemas.microsoft.com/office/drawing/2014/main" id="{5A1E508F-C6CB-4D9A-969C-B1A3A42AFA3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100712" y="1567785"/>
            <a:ext cx="4226852" cy="594226"/>
          </a:xfrm>
          <a:prstGeom prst="rect">
            <a:avLst/>
          </a:prstGeom>
        </p:spPr>
      </p:pic>
      <p:pic>
        <p:nvPicPr>
          <p:cNvPr id="24" name="Picture 13" descr="Text&#10;&#10;Description automatically generated with low confidence">
            <a:hlinkClick r:id="rId14"/>
            <a:extLst>
              <a:ext uri="{FF2B5EF4-FFF2-40B4-BE49-F238E27FC236}">
                <a16:creationId xmlns:a16="http://schemas.microsoft.com/office/drawing/2014/main" id="{17C73AA0-41B2-47EE-BD53-AB9EB7E942E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707" y="583890"/>
            <a:ext cx="3217091" cy="2414212"/>
          </a:xfrm>
          <a:prstGeom prst="rect">
            <a:avLst/>
          </a:prstGeom>
        </p:spPr>
      </p:pic>
      <p:pic>
        <p:nvPicPr>
          <p:cNvPr id="25" name="Picture 15" descr="Text,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52A556A1-263D-4511-AD59-755C2920082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106" y="2749253"/>
            <a:ext cx="3594592" cy="1224656"/>
          </a:xfrm>
          <a:prstGeom prst="rect">
            <a:avLst/>
          </a:prstGeom>
        </p:spPr>
      </p:pic>
      <p:pic>
        <p:nvPicPr>
          <p:cNvPr id="26" name="Picture 17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C225AB77-E094-4E2B-BB12-9C4A40924AD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1234" y="4515341"/>
            <a:ext cx="3251172" cy="1758210"/>
          </a:xfrm>
          <a:prstGeom prst="rect">
            <a:avLst/>
          </a:prstGeom>
        </p:spPr>
      </p:pic>
      <p:pic>
        <p:nvPicPr>
          <p:cNvPr id="31" name="Picture 4" descr="Background pattern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46857021-465D-4AF3-A5D9-E463341892A4}"/>
              </a:ext>
            </a:extLst>
          </p:cNvPr>
          <p:cNvPicPr>
            <a:picLocks noChangeAspect="1"/>
          </p:cNvPicPr>
          <p:nvPr/>
        </p:nvPicPr>
        <p:blipFill>
          <a:blip r:embed="rId2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131" y="4506963"/>
            <a:ext cx="2697164" cy="1766588"/>
          </a:xfrm>
          <a:prstGeom prst="rect">
            <a:avLst/>
          </a:prstGeom>
        </p:spPr>
      </p:pic>
      <p:pic>
        <p:nvPicPr>
          <p:cNvPr id="32" name="Picture 11" descr="A picture containing 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5E709AC7-B7B0-49BF-8B4E-F7F901D8F2C9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4996" y="4719703"/>
            <a:ext cx="2413613" cy="1379207"/>
          </a:xfrm>
          <a:prstGeom prst="rect">
            <a:avLst/>
          </a:prstGeom>
        </p:spPr>
      </p:pic>
      <p:sp>
        <p:nvSpPr>
          <p:cNvPr id="4" name="Правоъгълник: със заоблени ъгли 3">
            <a:extLst>
              <a:ext uri="{FF2B5EF4-FFF2-40B4-BE49-F238E27FC236}">
                <a16:creationId xmlns:a16="http://schemas.microsoft.com/office/drawing/2014/main" id="{4B2E664D-34CE-4624-96B0-08133D588765}"/>
              </a:ext>
            </a:extLst>
          </p:cNvPr>
          <p:cNvSpPr/>
          <p:nvPr/>
        </p:nvSpPr>
        <p:spPr>
          <a:xfrm>
            <a:off x="188142" y="1325262"/>
            <a:ext cx="3584152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3" name="Правоъгълник: със заоблени ъгли 32">
            <a:extLst>
              <a:ext uri="{FF2B5EF4-FFF2-40B4-BE49-F238E27FC236}">
                <a16:creationId xmlns:a16="http://schemas.microsoft.com/office/drawing/2014/main" id="{15D52253-22B4-432B-AE29-46607BA48C1B}"/>
              </a:ext>
            </a:extLst>
          </p:cNvPr>
          <p:cNvSpPr/>
          <p:nvPr/>
        </p:nvSpPr>
        <p:spPr>
          <a:xfrm>
            <a:off x="3944374" y="1316884"/>
            <a:ext cx="4559685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4" name="Правоъгълник: със заоблени ъгли 33">
            <a:extLst>
              <a:ext uri="{FF2B5EF4-FFF2-40B4-BE49-F238E27FC236}">
                <a16:creationId xmlns:a16="http://schemas.microsoft.com/office/drawing/2014/main" id="{A8F1DB11-DA78-4E16-9C9F-90E1E27602EE}"/>
              </a:ext>
            </a:extLst>
          </p:cNvPr>
          <p:cNvSpPr/>
          <p:nvPr/>
        </p:nvSpPr>
        <p:spPr>
          <a:xfrm>
            <a:off x="193258" y="2745941"/>
            <a:ext cx="3751115" cy="1310186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5" name="Правоъгълник: със заоблени ъгли 34">
            <a:extLst>
              <a:ext uri="{FF2B5EF4-FFF2-40B4-BE49-F238E27FC236}">
                <a16:creationId xmlns:a16="http://schemas.microsoft.com/office/drawing/2014/main" id="{5B2FDF04-F045-4CE7-A1A3-CD65D4C9EF12}"/>
              </a:ext>
            </a:extLst>
          </p:cNvPr>
          <p:cNvSpPr/>
          <p:nvPr/>
        </p:nvSpPr>
        <p:spPr>
          <a:xfrm>
            <a:off x="8506324" y="2714045"/>
            <a:ext cx="3396056" cy="132373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8" name="Правоъгълник: със заоблени ъгли 37">
            <a:extLst>
              <a:ext uri="{FF2B5EF4-FFF2-40B4-BE49-F238E27FC236}">
                <a16:creationId xmlns:a16="http://schemas.microsoft.com/office/drawing/2014/main" id="{505A8F0D-1FEE-450F-B082-DACD2664D654}"/>
              </a:ext>
            </a:extLst>
          </p:cNvPr>
          <p:cNvSpPr/>
          <p:nvPr/>
        </p:nvSpPr>
        <p:spPr>
          <a:xfrm>
            <a:off x="8683024" y="1314059"/>
            <a:ext cx="3217091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9" name="Правоъгълник: със заоблени ъгли 38">
            <a:extLst>
              <a:ext uri="{FF2B5EF4-FFF2-40B4-BE49-F238E27FC236}">
                <a16:creationId xmlns:a16="http://schemas.microsoft.com/office/drawing/2014/main" id="{A5395705-B8C4-43E3-B1BF-0CAFF5185132}"/>
              </a:ext>
            </a:extLst>
          </p:cNvPr>
          <p:cNvSpPr/>
          <p:nvPr/>
        </p:nvSpPr>
        <p:spPr>
          <a:xfrm>
            <a:off x="4121736" y="2714045"/>
            <a:ext cx="4214974" cy="132373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0" name="Правоъгълник: със заоблени ъгли 39">
            <a:extLst>
              <a:ext uri="{FF2B5EF4-FFF2-40B4-BE49-F238E27FC236}">
                <a16:creationId xmlns:a16="http://schemas.microsoft.com/office/drawing/2014/main" id="{D7B735E6-CA8E-4143-9716-82D3FC28F074}"/>
              </a:ext>
            </a:extLst>
          </p:cNvPr>
          <p:cNvSpPr/>
          <p:nvPr/>
        </p:nvSpPr>
        <p:spPr>
          <a:xfrm>
            <a:off x="5759114" y="4311804"/>
            <a:ext cx="3411520" cy="218716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1" name="Правоъгълник: със заоблени ъгли 40">
            <a:extLst>
              <a:ext uri="{FF2B5EF4-FFF2-40B4-BE49-F238E27FC236}">
                <a16:creationId xmlns:a16="http://schemas.microsoft.com/office/drawing/2014/main" id="{98058E56-E475-47D9-89C2-C8CB0E5D652F}"/>
              </a:ext>
            </a:extLst>
          </p:cNvPr>
          <p:cNvSpPr/>
          <p:nvPr/>
        </p:nvSpPr>
        <p:spPr>
          <a:xfrm>
            <a:off x="2520745" y="4306789"/>
            <a:ext cx="3125454" cy="2192180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2" name="Правоъгълник: със заоблени ъгли 41">
            <a:extLst>
              <a:ext uri="{FF2B5EF4-FFF2-40B4-BE49-F238E27FC236}">
                <a16:creationId xmlns:a16="http://schemas.microsoft.com/office/drawing/2014/main" id="{9FC8187E-1E0E-420C-B164-CB0C0142FE9A}"/>
              </a:ext>
            </a:extLst>
          </p:cNvPr>
          <p:cNvSpPr/>
          <p:nvPr/>
        </p:nvSpPr>
        <p:spPr>
          <a:xfrm>
            <a:off x="190407" y="4311804"/>
            <a:ext cx="2217424" cy="2195196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3" name="Правоъгълник: със заоблени ъгли 42">
            <a:extLst>
              <a:ext uri="{FF2B5EF4-FFF2-40B4-BE49-F238E27FC236}">
                <a16:creationId xmlns:a16="http://schemas.microsoft.com/office/drawing/2014/main" id="{72C8EE5E-79E5-4B38-8344-E06DA495F6FF}"/>
              </a:ext>
            </a:extLst>
          </p:cNvPr>
          <p:cNvSpPr/>
          <p:nvPr/>
        </p:nvSpPr>
        <p:spPr>
          <a:xfrm>
            <a:off x="9293221" y="4305610"/>
            <a:ext cx="2606893" cy="2192180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250579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AF0F47A-D5A2-4B58-86D3-231F6505307D}"/>
              </a:ext>
            </a:extLst>
          </p:cNvPr>
          <p:cNvGrpSpPr/>
          <p:nvPr/>
        </p:nvGrpSpPr>
        <p:grpSpPr>
          <a:xfrm>
            <a:off x="5780416" y="4332303"/>
            <a:ext cx="4529584" cy="1333523"/>
            <a:chOff x="3038088" y="1783523"/>
            <a:chExt cx="5116680" cy="1532977"/>
          </a:xfrm>
          <a:noFill/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CF57B284-4FEE-41B6-B60C-8DED6CE13211}"/>
                </a:ext>
              </a:extLst>
            </p:cNvPr>
            <p:cNvSpPr/>
            <p:nvPr/>
          </p:nvSpPr>
          <p:spPr bwMode="auto">
            <a:xfrm>
              <a:off x="3038088" y="1783523"/>
              <a:ext cx="5116680" cy="1532977"/>
            </a:xfrm>
            <a:prstGeom prst="roundRect">
              <a:avLst/>
            </a:prstGeom>
            <a:grp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ln w="38100">
                  <a:solidFill>
                    <a:schemeClr val="tx1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7" name="Picture 6">
              <a:hlinkClick r:id="rId2"/>
              <a:extLst>
                <a:ext uri="{FF2B5EF4-FFF2-40B4-BE49-F238E27FC236}">
                  <a16:creationId xmlns:a16="http://schemas.microsoft.com/office/drawing/2014/main" id="{69E679E8-FC9D-4497-AFC1-FB5389A83D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9602" y="1993177"/>
              <a:ext cx="4632796" cy="1170001"/>
            </a:xfrm>
            <a:prstGeom prst="rect">
              <a:avLst/>
            </a:prstGeom>
            <a:grpFill/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2480B9A-F55F-41E5-97E2-8DF2421AADCE}"/>
              </a:ext>
            </a:extLst>
          </p:cNvPr>
          <p:cNvGrpSpPr/>
          <p:nvPr/>
        </p:nvGrpSpPr>
        <p:grpSpPr>
          <a:xfrm>
            <a:off x="5742425" y="1050083"/>
            <a:ext cx="4529584" cy="3991238"/>
            <a:chOff x="7131000" y="2127260"/>
            <a:chExt cx="4205552" cy="3753000"/>
          </a:xfrm>
          <a:noFill/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948BF3FF-FC23-42AF-80BB-6EF6A2E7D2DE}"/>
                </a:ext>
              </a:extLst>
            </p:cNvPr>
            <p:cNvSpPr/>
            <p:nvPr/>
          </p:nvSpPr>
          <p:spPr bwMode="auto">
            <a:xfrm>
              <a:off x="7131000" y="2959045"/>
              <a:ext cx="4205552" cy="2051474"/>
            </a:xfrm>
            <a:prstGeom prst="roundRect">
              <a:avLst/>
            </a:prstGeom>
            <a:grp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3" name="Picture 12">
              <a:hlinkClick r:id="rId4"/>
              <a:extLst>
                <a:ext uri="{FF2B5EF4-FFF2-40B4-BE49-F238E27FC236}">
                  <a16:creationId xmlns:a16="http://schemas.microsoft.com/office/drawing/2014/main" id="{44F98D6B-A014-49DE-BFE5-4440AB6347B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60877" y="2127260"/>
              <a:ext cx="3753000" cy="3753000"/>
            </a:xfrm>
            <a:prstGeom prst="rect">
              <a:avLst/>
            </a:prstGeom>
            <a:grpFill/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C4CF38BC-F2EC-489B-BE10-CDDD29031FBC}"/>
              </a:ext>
            </a:extLst>
          </p:cNvPr>
          <p:cNvGrpSpPr/>
          <p:nvPr/>
        </p:nvGrpSpPr>
        <p:grpSpPr>
          <a:xfrm>
            <a:off x="1562470" y="1934669"/>
            <a:ext cx="3923458" cy="3731157"/>
            <a:chOff x="7670307" y="1597980"/>
            <a:chExt cx="3195961" cy="3250923"/>
          </a:xfrm>
          <a:noFill/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F6196F9E-CBF6-443C-979A-4C909EC7E6C1}"/>
                </a:ext>
              </a:extLst>
            </p:cNvPr>
            <p:cNvSpPr/>
            <p:nvPr/>
          </p:nvSpPr>
          <p:spPr bwMode="auto">
            <a:xfrm>
              <a:off x="7670307" y="1597980"/>
              <a:ext cx="3195961" cy="3250923"/>
            </a:xfrm>
            <a:prstGeom prst="roundRect">
              <a:avLst/>
            </a:prstGeom>
            <a:grp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8" name="Picture 7">
              <a:hlinkClick r:id="rId6"/>
              <a:extLst>
                <a:ext uri="{FF2B5EF4-FFF2-40B4-BE49-F238E27FC236}">
                  <a16:creationId xmlns:a16="http://schemas.microsoft.com/office/drawing/2014/main" id="{19D59668-3C9A-4BAE-83AF-92CB45919E3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930590" y="1885744"/>
              <a:ext cx="2675393" cy="2675393"/>
            </a:xfrm>
            <a:prstGeom prst="rect">
              <a:avLst/>
            </a:prstGeom>
            <a:grp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pic>
      </p:grpSp>
    </p:spTree>
    <p:extLst>
      <p:ext uri="{BB962C8B-B14F-4D97-AF65-F5344CB8AC3E}">
        <p14:creationId xmlns:p14="http://schemas.microsoft.com/office/powerpoint/2010/main" val="1230271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2BC1D420-07AF-4493-9102-25929A7BA38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905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4394607" y="1313423"/>
            <a:ext cx="3768199" cy="2727975"/>
            <a:chOff x="4394162" y="1312871"/>
            <a:chExt cx="3769181" cy="2728686"/>
          </a:xfrm>
        </p:grpSpPr>
        <p:grpSp>
          <p:nvGrpSpPr>
            <p:cNvPr id="8" name="Group 7"/>
            <p:cNvGrpSpPr/>
            <p:nvPr/>
          </p:nvGrpSpPr>
          <p:grpSpPr>
            <a:xfrm>
              <a:off x="4394162" y="1312871"/>
              <a:ext cx="3402571" cy="2728686"/>
              <a:chOff x="8287149" y="1436915"/>
              <a:chExt cx="2975428" cy="2728686"/>
            </a:xfrm>
          </p:grpSpPr>
          <p:sp>
            <p:nvSpPr>
              <p:cNvPr id="6" name="Oval 5"/>
              <p:cNvSpPr/>
              <p:nvPr/>
            </p:nvSpPr>
            <p:spPr bwMode="auto">
              <a:xfrm>
                <a:off x="8287149" y="1436915"/>
                <a:ext cx="2975428" cy="2728686"/>
              </a:xfrm>
              <a:prstGeom prst="ellipse">
                <a:avLst/>
              </a:prstGeom>
              <a:solidFill>
                <a:schemeClr val="tx1">
                  <a:lumMod val="20000"/>
                  <a:lumOff val="80000"/>
                  <a:alpha val="80000"/>
                </a:schemeClr>
              </a:solidFill>
              <a:ln w="38100">
                <a:solidFill>
                  <a:schemeClr val="bg2">
                    <a:alpha val="80000"/>
                  </a:schemeClr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26"/>
                <a:endParaRPr lang="bg-BG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8700496" y="1559316"/>
                <a:ext cx="1973943" cy="624374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143963" tIns="107972" rIns="143963" bIns="107972" rtlCol="0">
                <a:spAutoFit/>
              </a:bodyPr>
              <a:lstStyle/>
              <a:p>
                <a:pPr defTabSz="914126" eaLnBrk="0" hangingPunct="0">
                  <a:lnSpc>
                    <a:spcPct val="110000"/>
                  </a:lnSpc>
                  <a:buClr>
                    <a:srgbClr val="67748E">
                      <a:lumMod val="40000"/>
                      <a:lumOff val="60000"/>
                    </a:srgbClr>
                  </a:buClr>
                  <a:buSzPct val="70000"/>
                </a:pPr>
                <a:r>
                  <a:rPr lang="en-US" sz="2399" b="1" dirty="0">
                    <a:solidFill>
                      <a:srgbClr val="FFFFFF"/>
                    </a:solidFill>
                    <a:latin typeface="Calibri" panose="020F0502020204030204"/>
                  </a:rPr>
                  <a:t> Abstraction</a:t>
                </a:r>
                <a:endParaRPr lang="bg-BG" sz="2399" b="1" dirty="0">
                  <a:solidFill>
                    <a:srgbClr val="FFFFFF"/>
                  </a:solidFill>
                  <a:latin typeface="Calibri" panose="020F0502020204030204"/>
                </a:endParaRP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4505584" y="2009580"/>
              <a:ext cx="2949864" cy="1812912"/>
              <a:chOff x="8098971" y="1117601"/>
              <a:chExt cx="3272971" cy="2015288"/>
            </a:xfrm>
          </p:grpSpPr>
          <p:sp>
            <p:nvSpPr>
              <p:cNvPr id="19" name="Oval 18"/>
              <p:cNvSpPr/>
              <p:nvPr/>
            </p:nvSpPr>
            <p:spPr bwMode="auto">
              <a:xfrm>
                <a:off x="8889999" y="1769089"/>
                <a:ext cx="2481943" cy="1363800"/>
              </a:xfrm>
              <a:prstGeom prst="ellipse">
                <a:avLst/>
              </a:prstGeom>
              <a:solidFill>
                <a:schemeClr val="accent6">
                  <a:lumMod val="10000"/>
                  <a:alpha val="80000"/>
                </a:schemeClr>
              </a:solidFill>
              <a:ln w="285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26"/>
                <a:endParaRPr lang="bg-BG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/>
                </a:endParaRPr>
              </a:p>
            </p:txBody>
          </p:sp>
          <p:sp>
            <p:nvSpPr>
              <p:cNvPr id="16" name="Oval 15"/>
              <p:cNvSpPr/>
              <p:nvPr/>
            </p:nvSpPr>
            <p:spPr bwMode="auto">
              <a:xfrm>
                <a:off x="8098971" y="1117601"/>
                <a:ext cx="2481943" cy="1265295"/>
              </a:xfrm>
              <a:prstGeom prst="ellipse">
                <a:avLst/>
              </a:prstGeom>
              <a:solidFill>
                <a:schemeClr val="tx1">
                  <a:lumMod val="60000"/>
                  <a:lumOff val="40000"/>
                  <a:alpha val="80000"/>
                </a:schemeClr>
              </a:solidFill>
              <a:ln w="28575">
                <a:solidFill>
                  <a:schemeClr val="bg2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26"/>
                <a:endParaRPr lang="bg-BG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/>
                </a:endParaRPr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5321676" y="3147813"/>
              <a:ext cx="2841667" cy="52280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914126" eaLnBrk="0" hangingPunct="0">
                <a:lnSpc>
                  <a:spcPct val="110000"/>
                </a:lnSpc>
                <a:buClr>
                  <a:srgbClr val="67748E">
                    <a:lumMod val="40000"/>
                    <a:lumOff val="60000"/>
                  </a:srgbClr>
                </a:buClr>
                <a:buSzPct val="70000"/>
              </a:pPr>
              <a:r>
                <a:rPr lang="en-US" sz="1799" b="1" dirty="0">
                  <a:solidFill>
                    <a:srgbClr val="FFFFFF"/>
                  </a:solidFill>
                  <a:latin typeface="Calibri" panose="020F0502020204030204"/>
                </a:rPr>
                <a:t>Information Hiding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505584" y="2276322"/>
              <a:ext cx="3049584" cy="55653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914126" eaLnBrk="0" hangingPunct="0">
                <a:lnSpc>
                  <a:spcPct val="110000"/>
                </a:lnSpc>
                <a:buClr>
                  <a:srgbClr val="67748E">
                    <a:lumMod val="40000"/>
                    <a:lumOff val="60000"/>
                  </a:srgbClr>
                </a:buClr>
                <a:buSzPct val="70000"/>
              </a:pPr>
              <a:r>
                <a:rPr lang="en-US" sz="1999" b="1" dirty="0">
                  <a:solidFill>
                    <a:srgbClr val="FFFFFF"/>
                  </a:solidFill>
                  <a:latin typeface="Calibri" panose="020F0502020204030204"/>
                </a:rPr>
                <a:t>Data Encapsulation</a:t>
              </a:r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AFB55C40-F536-416D-98EB-A867167D333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 Hiding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558646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63C86ABE-256E-4BD0-A91B-DACDDDBA91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86259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867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051421" y="1119820"/>
            <a:ext cx="9129579" cy="5546589"/>
          </a:xfrm>
        </p:spPr>
        <p:txBody>
          <a:bodyPr>
            <a:normAutofit/>
          </a:bodyPr>
          <a:lstStyle/>
          <a:p>
            <a:r>
              <a:rPr lang="en-US" sz="3400" dirty="0"/>
              <a:t>Process of wrapping code and data together </a:t>
            </a:r>
            <a:br>
              <a:rPr lang="en-US" sz="3400" dirty="0"/>
            </a:br>
            <a:r>
              <a:rPr lang="en-US" sz="3400" dirty="0"/>
              <a:t>into a single unit</a:t>
            </a:r>
          </a:p>
          <a:p>
            <a:r>
              <a:rPr lang="en-GB" sz="3400" dirty="0"/>
              <a:t>Flexibility and extensibility of the code</a:t>
            </a:r>
            <a:endParaRPr lang="en-US" sz="3400" dirty="0"/>
          </a:p>
          <a:p>
            <a:r>
              <a:rPr lang="en-US" sz="3400" dirty="0"/>
              <a:t>Reduces </a:t>
            </a:r>
            <a:r>
              <a:rPr lang="en-US" sz="3400" b="1" dirty="0">
                <a:solidFill>
                  <a:schemeClr val="bg1"/>
                </a:solidFill>
              </a:rPr>
              <a:t>complexity</a:t>
            </a:r>
          </a:p>
          <a:p>
            <a:r>
              <a:rPr lang="en-US" sz="3400" dirty="0"/>
              <a:t>Structural changes remain </a:t>
            </a:r>
            <a:r>
              <a:rPr lang="en-US" sz="3400" b="1" dirty="0">
                <a:solidFill>
                  <a:schemeClr val="bg1"/>
                </a:solidFill>
              </a:rPr>
              <a:t>local</a:t>
            </a:r>
          </a:p>
          <a:p>
            <a:r>
              <a:rPr lang="en-US" sz="3400" dirty="0"/>
              <a:t>Allows</a:t>
            </a:r>
            <a:r>
              <a:rPr lang="en-US" sz="34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validation</a:t>
            </a: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400" dirty="0"/>
              <a:t>and</a:t>
            </a: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data </a:t>
            </a:r>
            <a:r>
              <a:rPr lang="en-US" sz="3400" b="1" dirty="0" smtClean="0">
                <a:solidFill>
                  <a:schemeClr val="bg1"/>
                </a:solidFill>
              </a:rPr>
              <a:t>binding</a:t>
            </a:r>
            <a:endParaRPr lang="bg-BG" sz="3400" b="1" dirty="0">
              <a:solidFill>
                <a:schemeClr val="bg1"/>
              </a:solidFill>
            </a:endParaRPr>
          </a:p>
        </p:txBody>
      </p:sp>
      <p:sp>
        <p:nvSpPr>
          <p:cNvPr id="80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Encapsulation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28E99011-2484-4BB3-A46A-9D72FD5FB86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30385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86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Objects fields </a:t>
            </a:r>
            <a:r>
              <a:rPr lang="en-US" b="1" dirty="0">
                <a:solidFill>
                  <a:schemeClr val="bg1"/>
                </a:solidFill>
              </a:rPr>
              <a:t>must be private</a:t>
            </a:r>
          </a:p>
          <a:p>
            <a:pPr marL="0" indent="0">
              <a:buNone/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/>
              <a:t>Use </a:t>
            </a:r>
            <a:r>
              <a:rPr lang="en-US" b="1" dirty="0">
                <a:solidFill>
                  <a:schemeClr val="bg1"/>
                </a:solidFill>
              </a:rPr>
              <a:t>getters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setters</a:t>
            </a:r>
            <a:r>
              <a:rPr lang="en-US" dirty="0"/>
              <a:t> for data access</a:t>
            </a:r>
          </a:p>
        </p:txBody>
      </p:sp>
      <p:sp>
        <p:nvSpPr>
          <p:cNvPr id="80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Encapsulation</a:t>
            </a:r>
            <a:endParaRPr lang="bg-BG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06588" y="1878807"/>
            <a:ext cx="7298816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2800" b="1" noProof="1">
                <a:latin typeface="Consolas" pitchFamily="49" charset="0"/>
                <a:cs typeface="Consolas" pitchFamily="49" charset="0"/>
              </a:rPr>
              <a:t>class Person {</a:t>
            </a:r>
          </a:p>
          <a:p>
            <a:pPr fontAlgn="base"/>
            <a:r>
              <a:rPr lang="en-US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int age;</a:t>
            </a:r>
          </a:p>
          <a:p>
            <a:pPr fontAlgn="base"/>
            <a:r>
              <a:rPr lang="en-US" sz="2800" b="1" noProof="1">
                <a:latin typeface="Consolas" pitchFamily="49" charset="0"/>
                <a:cs typeface="Consolas" pitchFamily="49" charset="0"/>
              </a:rPr>
              <a:t>}  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06588" y="4155312"/>
            <a:ext cx="7298816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2800" b="1" noProof="1">
                <a:latin typeface="Consolas" pitchFamily="49" charset="0"/>
                <a:cs typeface="Consolas" pitchFamily="49" charset="0"/>
              </a:rPr>
              <a:t>class Person {</a:t>
            </a:r>
          </a:p>
          <a:p>
            <a:pPr fontAlgn="base"/>
            <a:r>
              <a:rPr lang="en-US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int getAge()</a:t>
            </a:r>
          </a:p>
          <a:p>
            <a:pPr fontAlgn="base"/>
            <a:r>
              <a:rPr lang="en-US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void setAge(int age)</a:t>
            </a:r>
          </a:p>
          <a:p>
            <a:pPr fontAlgn="base"/>
            <a:r>
              <a:rPr lang="en-US" sz="2800" b="1" noProof="1">
                <a:latin typeface="Consolas" pitchFamily="49" charset="0"/>
                <a:cs typeface="Consolas" pitchFamily="49" charset="0"/>
              </a:rPr>
              <a:t>} 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7288" y="4654930"/>
            <a:ext cx="990600" cy="91517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7288" y="2113719"/>
            <a:ext cx="990600" cy="915173"/>
          </a:xfrm>
          <a:prstGeom prst="rect">
            <a:avLst/>
          </a:prstGeom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3D59AA9D-706E-4FD1-95DB-9803682487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324159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Encapsulation – Example</a:t>
            </a:r>
            <a:endParaRPr lang="bg-BG" dirty="0"/>
          </a:p>
        </p:txBody>
      </p:sp>
      <p:sp>
        <p:nvSpPr>
          <p:cNvPr id="806915" name="Rectangle 3"/>
          <p:cNvSpPr>
            <a:spLocks noGrp="1" noChangeArrowheads="1"/>
          </p:cNvSpPr>
          <p:nvPr>
            <p:ph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Fields should be </a:t>
            </a:r>
            <a:r>
              <a:rPr lang="en-US" b="1" dirty="0">
                <a:solidFill>
                  <a:schemeClr val="bg1"/>
                </a:solidFill>
              </a:rPr>
              <a:t>private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spcAft>
                <a:spcPts val="2399"/>
              </a:spcAft>
            </a:pPr>
            <a:endParaRPr lang="en-US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Accessors and Mutators should be </a:t>
            </a:r>
            <a:r>
              <a:rPr lang="en-GB" b="1" dirty="0" smtClean="0">
                <a:solidFill>
                  <a:schemeClr val="bg1"/>
                </a:solidFill>
              </a:rPr>
              <a:t>public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515007" y="1815877"/>
            <a:ext cx="6034712" cy="60267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25400"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lIns="107972" tIns="107972" rIns="107972" bIns="107972">
            <a:spAutoFit/>
          </a:bodyPr>
          <a:lstStyle/>
          <a:p>
            <a:pPr algn="ctr" defTabSz="914126" eaLnBrk="0" hangingPunct="0">
              <a:lnSpc>
                <a:spcPts val="2999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Person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515008" y="2411781"/>
            <a:ext cx="6034712" cy="9971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25400"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lIns="107972" tIns="107972" rIns="107972" bIns="107972">
            <a:noAutofit/>
          </a:bodyPr>
          <a:lstStyle/>
          <a:p>
            <a:pPr defTabSz="914126" eaLnBrk="0" hangingPunct="0">
              <a:lnSpc>
                <a:spcPts val="2999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-name: string</a:t>
            </a:r>
          </a:p>
          <a:p>
            <a:pPr defTabSz="914126" eaLnBrk="0" hangingPunct="0">
              <a:lnSpc>
                <a:spcPts val="2999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-age: int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515007" y="3408893"/>
            <a:ext cx="6034712" cy="21341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25400"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lIns="107972" tIns="107972" rIns="107972" bIns="107972">
            <a:noAutofit/>
          </a:bodyPr>
          <a:lstStyle/>
          <a:p>
            <a:pPr defTabSz="914126" eaLnBrk="0" hangingPunct="0">
              <a:lnSpc>
                <a:spcPts val="2999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+Person(String name, int age)</a:t>
            </a:r>
          </a:p>
          <a:p>
            <a:pPr defTabSz="914126" eaLnBrk="0" hangingPunct="0">
              <a:lnSpc>
                <a:spcPts val="2999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+getName(): String</a:t>
            </a:r>
          </a:p>
          <a:p>
            <a:pPr defTabSz="914126" eaLnBrk="0" hangingPunct="0">
              <a:lnSpc>
                <a:spcPts val="2999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+setName(String name): void</a:t>
            </a:r>
          </a:p>
          <a:p>
            <a:pPr defTabSz="914126" eaLnBrk="0" hangingPunct="0">
              <a:lnSpc>
                <a:spcPts val="2999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+getAge(): int</a:t>
            </a:r>
          </a:p>
          <a:p>
            <a:pPr defTabSz="914126" eaLnBrk="0" hangingPunct="0">
              <a:lnSpc>
                <a:spcPts val="2999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+setAge(int age): void</a:t>
            </a:r>
          </a:p>
          <a:p>
            <a:pPr defTabSz="914126" eaLnBrk="0" hangingPunct="0">
              <a:lnSpc>
                <a:spcPts val="2999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endParaRPr lang="en-US" sz="2799" b="1" noProof="1">
              <a:solidFill>
                <a:srgbClr val="234465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8339660" y="2613529"/>
            <a:ext cx="1878310" cy="600385"/>
          </a:xfrm>
          <a:prstGeom prst="wedgeRoundRectCallout">
            <a:avLst>
              <a:gd name="adj1" fmla="val 9082"/>
              <a:gd name="adj2" fmla="val -1396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26"/>
            <a:r>
              <a:rPr lang="en-US" sz="2399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- == private</a:t>
            </a: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8339660" y="4097867"/>
            <a:ext cx="1878310" cy="609441"/>
          </a:xfrm>
          <a:prstGeom prst="wedgeRoundRectCallout">
            <a:avLst>
              <a:gd name="adj1" fmla="val 25961"/>
              <a:gd name="adj2" fmla="val -131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26"/>
            <a:r>
              <a:rPr lang="en-US" sz="2399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+ == public</a:t>
            </a: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4183258" y="5348605"/>
            <a:ext cx="6034712" cy="595904"/>
          </a:xfrm>
          <a:prstGeom prst="rect">
            <a:avLst/>
          </a:prstGeom>
        </p:spPr>
        <p:txBody>
          <a:bodyPr vert="horz" lIns="107972" tIns="35991" rIns="107972" bIns="35991" rtlCol="0">
            <a:no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1218621">
              <a:lnSpc>
                <a:spcPct val="100000"/>
              </a:lnSpc>
              <a:buNone/>
            </a:pPr>
            <a:endParaRPr lang="bg-BG" sz="3399" dirty="0">
              <a:solidFill>
                <a:srgbClr val="FFA000"/>
              </a:solidFill>
              <a:latin typeface="Calibri" panose="020F0502020204030204"/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1C29BDDA-8EF6-4A1F-9B17-DF7BA95976B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6147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is a reference to the </a:t>
            </a:r>
            <a:r>
              <a:rPr lang="en-US" b="1" dirty="0">
                <a:solidFill>
                  <a:schemeClr val="bg1"/>
                </a:solidFill>
              </a:rPr>
              <a:t>current object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this</a:t>
            </a:r>
            <a:r>
              <a:rPr lang="en-US" dirty="0"/>
              <a:t> can refer to current class instance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spcBef>
                <a:spcPts val="1200"/>
              </a:spcBef>
              <a:spcAft>
                <a:spcPts val="1200"/>
              </a:spcAft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this</a:t>
            </a:r>
            <a:r>
              <a:rPr lang="en-US" dirty="0"/>
              <a:t> can invoke current class method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Keyword This (1)</a:t>
            </a:r>
            <a:endParaRPr lang="bg-BG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533401" y="2524332"/>
            <a:ext cx="11201399" cy="15919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spcBef>
                <a:spcPts val="600"/>
              </a:spcBef>
            </a:pPr>
            <a:r>
              <a:rPr lang="en-US" sz="2800" dirty="0">
                <a:solidFill>
                  <a:schemeClr val="tx1"/>
                </a:solidFill>
                <a:effectLst/>
              </a:rPr>
              <a:t>public Person(String name) {</a:t>
            </a:r>
          </a:p>
          <a:p>
            <a:pPr>
              <a:spcBef>
                <a:spcPts val="600"/>
              </a:spcBef>
            </a:pPr>
            <a:r>
              <a:rPr lang="en-US" sz="2800" dirty="0">
                <a:solidFill>
                  <a:schemeClr val="tx1"/>
                </a:solidFill>
                <a:effectLst/>
              </a:rPr>
              <a:t>  </a:t>
            </a:r>
            <a:r>
              <a:rPr lang="en-US" sz="2800" dirty="0">
                <a:solidFill>
                  <a:schemeClr val="bg1"/>
                </a:solidFill>
                <a:effectLst/>
              </a:rPr>
              <a:t>this</a:t>
            </a:r>
            <a:r>
              <a:rPr lang="en-US" sz="2800" dirty="0">
                <a:solidFill>
                  <a:schemeClr val="tx1"/>
                </a:solidFill>
                <a:effectLst/>
              </a:rPr>
              <a:t>.name = name;</a:t>
            </a:r>
          </a:p>
          <a:p>
            <a:pPr>
              <a:spcBef>
                <a:spcPts val="600"/>
              </a:spcBef>
            </a:pPr>
            <a:r>
              <a:rPr lang="en-US" sz="2800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533400" y="4724400"/>
            <a:ext cx="11287812" cy="15919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spcBef>
                <a:spcPts val="600"/>
              </a:spcBef>
            </a:pPr>
            <a:r>
              <a:rPr lang="en-US" sz="2800" dirty="0">
                <a:solidFill>
                  <a:schemeClr val="tx1"/>
                </a:solidFill>
                <a:effectLst/>
              </a:rPr>
              <a:t>public String fullName() {</a:t>
            </a:r>
          </a:p>
          <a:p>
            <a:pPr>
              <a:spcBef>
                <a:spcPts val="600"/>
              </a:spcBef>
            </a:pPr>
            <a:r>
              <a:rPr lang="en-US" sz="2800" dirty="0">
                <a:solidFill>
                  <a:schemeClr val="tx1"/>
                </a:solidFill>
                <a:effectLst/>
              </a:rPr>
              <a:t>  return </a:t>
            </a:r>
            <a:r>
              <a:rPr lang="en-US" sz="2800" dirty="0">
                <a:solidFill>
                  <a:schemeClr val="bg1"/>
                </a:solidFill>
                <a:effectLst/>
              </a:rPr>
              <a:t>this</a:t>
            </a:r>
            <a:r>
              <a:rPr lang="en-US" sz="2800" dirty="0">
                <a:solidFill>
                  <a:schemeClr val="tx1"/>
                </a:solidFill>
                <a:effectLst/>
              </a:rPr>
              <a:t>.getFirstName() + " " + </a:t>
            </a:r>
            <a:r>
              <a:rPr lang="en-US" sz="2800" dirty="0" err="1">
                <a:solidFill>
                  <a:schemeClr val="bg1"/>
                </a:solidFill>
                <a:effectLst/>
              </a:rPr>
              <a:t>this</a:t>
            </a:r>
            <a:r>
              <a:rPr lang="en-US" sz="2800" dirty="0" err="1">
                <a:solidFill>
                  <a:schemeClr val="tx1"/>
                </a:solidFill>
                <a:effectLst/>
              </a:rPr>
              <a:t>.getLastName</a:t>
            </a:r>
            <a:r>
              <a:rPr lang="en-US" sz="2800" dirty="0">
                <a:solidFill>
                  <a:schemeClr val="tx1"/>
                </a:solidFill>
                <a:effectLst/>
              </a:rPr>
              <a:t>();</a:t>
            </a:r>
          </a:p>
          <a:p>
            <a:pPr>
              <a:spcBef>
                <a:spcPts val="600"/>
              </a:spcBef>
            </a:pPr>
            <a:r>
              <a:rPr lang="en-US" sz="2800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4B61DD42-DCD1-4A03-B731-FDF8CEBBC6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466308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can invoke current class constructor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Keyword This (2)</a:t>
            </a:r>
            <a:endParaRPr lang="bg-BG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626098" y="1932802"/>
            <a:ext cx="8678159" cy="15919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spcBef>
                <a:spcPts val="600"/>
              </a:spcBef>
            </a:pPr>
            <a:r>
              <a:rPr lang="en-US" sz="2800" dirty="0">
                <a:solidFill>
                  <a:schemeClr val="tx1"/>
                </a:solidFill>
                <a:effectLst/>
              </a:rPr>
              <a:t>public Person(String name) {</a:t>
            </a:r>
          </a:p>
          <a:p>
            <a:pPr>
              <a:spcBef>
                <a:spcPts val="600"/>
              </a:spcBef>
            </a:pPr>
            <a:r>
              <a:rPr lang="en-US" sz="2800" dirty="0">
                <a:solidFill>
                  <a:schemeClr val="tx1"/>
                </a:solidFill>
                <a:effectLst/>
              </a:rPr>
              <a:t>  </a:t>
            </a:r>
            <a:r>
              <a:rPr lang="en-US" sz="2800" dirty="0">
                <a:solidFill>
                  <a:schemeClr val="bg1"/>
                </a:solidFill>
                <a:effectLst/>
              </a:rPr>
              <a:t>this</a:t>
            </a:r>
            <a:r>
              <a:rPr lang="en-US" sz="2800" dirty="0">
                <a:solidFill>
                  <a:schemeClr val="tx1"/>
                </a:solidFill>
                <a:effectLst/>
              </a:rPr>
              <a:t>.firstName = name;</a:t>
            </a:r>
          </a:p>
          <a:p>
            <a:pPr>
              <a:spcBef>
                <a:spcPts val="600"/>
              </a:spcBef>
            </a:pPr>
            <a:r>
              <a:rPr lang="en-US" sz="2800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DEE4029-9D79-48EA-BF76-E0288E353EAA}"/>
              </a:ext>
            </a:extLst>
          </p:cNvPr>
          <p:cNvSpPr txBox="1">
            <a:spLocks/>
          </p:cNvSpPr>
          <p:nvPr/>
        </p:nvSpPr>
        <p:spPr>
          <a:xfrm>
            <a:off x="626098" y="3989112"/>
            <a:ext cx="8678159" cy="209978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spcBef>
                <a:spcPts val="600"/>
              </a:spcBef>
            </a:pPr>
            <a:r>
              <a:rPr lang="en-US" sz="2800" dirty="0">
                <a:solidFill>
                  <a:schemeClr val="tx1"/>
                </a:solidFill>
                <a:effectLst/>
              </a:rPr>
              <a:t>public Person (String name, Integer age) {</a:t>
            </a:r>
          </a:p>
          <a:p>
            <a:pPr>
              <a:spcBef>
                <a:spcPts val="600"/>
              </a:spcBef>
            </a:pPr>
            <a:r>
              <a:rPr lang="en-US" sz="2800" dirty="0">
                <a:solidFill>
                  <a:schemeClr val="tx1"/>
                </a:solidFill>
                <a:effectLst/>
              </a:rPr>
              <a:t>  </a:t>
            </a:r>
            <a:r>
              <a:rPr lang="en-US" sz="2800" dirty="0">
                <a:solidFill>
                  <a:schemeClr val="bg1"/>
                </a:solidFill>
                <a:effectLst/>
              </a:rPr>
              <a:t>this</a:t>
            </a:r>
            <a:r>
              <a:rPr lang="en-US" sz="2800" dirty="0">
                <a:solidFill>
                  <a:schemeClr val="tx1"/>
                </a:solidFill>
                <a:effectLst/>
              </a:rPr>
              <a:t>(name);</a:t>
            </a:r>
          </a:p>
          <a:p>
            <a:pPr>
              <a:spcBef>
                <a:spcPts val="600"/>
              </a:spcBef>
            </a:pPr>
            <a:r>
              <a:rPr lang="en-US" sz="2800" dirty="0">
                <a:solidFill>
                  <a:schemeClr val="tx1"/>
                </a:solidFill>
                <a:effectLst/>
              </a:rPr>
              <a:t>  </a:t>
            </a:r>
            <a:r>
              <a:rPr lang="en-US" sz="2800" dirty="0">
                <a:solidFill>
                  <a:schemeClr val="bg1"/>
                </a:solidFill>
                <a:effectLst/>
              </a:rPr>
              <a:t>this</a:t>
            </a:r>
            <a:r>
              <a:rPr lang="en-US" sz="2800" dirty="0">
                <a:solidFill>
                  <a:schemeClr val="tx1"/>
                </a:solidFill>
                <a:effectLst/>
              </a:rPr>
              <a:t>.age = age;</a:t>
            </a:r>
          </a:p>
          <a:p>
            <a:pPr>
              <a:spcBef>
                <a:spcPts val="600"/>
              </a:spcBef>
            </a:pPr>
            <a:r>
              <a:rPr lang="en-US" sz="2800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6035ACBC-E414-4D1A-94E0-2EE5A5E9C43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7983891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3753</TotalTime>
  <Words>2388</Words>
  <Application>Microsoft Office PowerPoint</Application>
  <PresentationFormat>Widescreen</PresentationFormat>
  <Paragraphs>562</Paragraphs>
  <Slides>40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7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Encapsulation</vt:lpstr>
      <vt:lpstr>Table of Contents</vt:lpstr>
      <vt:lpstr>Have a Question?</vt:lpstr>
      <vt:lpstr> Hiding Implementation</vt:lpstr>
      <vt:lpstr>Encapsulation</vt:lpstr>
      <vt:lpstr>Encapsulation</vt:lpstr>
      <vt:lpstr>Encapsulation – Example</vt:lpstr>
      <vt:lpstr>Keyword This (1)</vt:lpstr>
      <vt:lpstr>Keyword This (2)</vt:lpstr>
      <vt:lpstr>Access Modifiers</vt:lpstr>
      <vt:lpstr>Private Access Modifier</vt:lpstr>
      <vt:lpstr>Protected Access Modifier</vt:lpstr>
      <vt:lpstr>Default Access Modifier</vt:lpstr>
      <vt:lpstr>Public Access Modifier</vt:lpstr>
      <vt:lpstr>Problem: Sort by Name and Age</vt:lpstr>
      <vt:lpstr>Solution: Sort by Name and Age</vt:lpstr>
      <vt:lpstr>Problem: Salary Increase</vt:lpstr>
      <vt:lpstr>Solution: Salary Increase (1)</vt:lpstr>
      <vt:lpstr>Solution: Salary Increase (2)</vt:lpstr>
      <vt:lpstr>Validation</vt:lpstr>
      <vt:lpstr>Validation (1)</vt:lpstr>
      <vt:lpstr>Validation (2)</vt:lpstr>
      <vt:lpstr>Problem: Validation Data</vt:lpstr>
      <vt:lpstr>Solution: Validation Data</vt:lpstr>
      <vt:lpstr>Mutable and Immutable Objects</vt:lpstr>
      <vt:lpstr>Mutable vs Immutable Objects</vt:lpstr>
      <vt:lpstr>Mutable Fields</vt:lpstr>
      <vt:lpstr>Mutable Fields – Example</vt:lpstr>
      <vt:lpstr>Imutable Fields</vt:lpstr>
      <vt:lpstr>Problem: First and Reserve Team</vt:lpstr>
      <vt:lpstr>Solution: First and Reserve Team</vt:lpstr>
      <vt:lpstr>Keyword Final</vt:lpstr>
      <vt:lpstr>Keyword Final</vt:lpstr>
      <vt:lpstr>Keyword Final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OOP - Encapsulation</dc:title>
  <dc:subject>Java OOP – Practical Training Course @ SoftUni</dc:subject>
  <dc:creator>Software University</dc:creator>
  <cp:keywords>Encapsulation; Reflection; Abstartion; Interface; class; Java Basics; Java; OOP;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Yoana</cp:lastModifiedBy>
  <cp:revision>23</cp:revision>
  <dcterms:created xsi:type="dcterms:W3CDTF">2018-05-23T13:08:44Z</dcterms:created>
  <dcterms:modified xsi:type="dcterms:W3CDTF">2021-09-09T08:52:33Z</dcterms:modified>
  <cp:category>programming;computer programming;software development;web development</cp:category>
</cp:coreProperties>
</file>