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401" r:id="rId36"/>
    <p:sldId id="494" r:id="rId37"/>
    <p:sldId id="495" r:id="rId38"/>
    <p:sldId id="405" r:id="rId39"/>
    <p:sldId id="4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FDA986-00F3-47C5-860D-81A085663ECA}">
          <p14:sldIdLst>
            <p14:sldId id="256"/>
            <p14:sldId id="257"/>
            <p14:sldId id="258"/>
          </p14:sldIdLst>
        </p14:section>
        <p14:section name="What Are Exceptions?" id="{2DFEDB4D-78B2-46CC-A9A1-DB96D359D436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Handling Exceptions" id="{A5DF420C-8526-4AE5-950D-F0B80564C0D4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Throwing Exceptions" id="{ED2BAA77-DBA7-441B-8C2E-92F3720E4B20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Best Practices" id="{888AE233-B61D-4636-8A16-E653EC5B735B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ustom Exceptions" id="{769D5B5F-B30B-4292-A5BB-87C572764B32}">
          <p14:sldIdLst>
            <p14:sldId id="287"/>
            <p14:sldId id="288"/>
          </p14:sldIdLst>
        </p14:section>
        <p14:section name="Conclusion" id="{FCF6D18A-A56E-4A62-8215-737F8B37A083}">
          <p14:sldIdLst>
            <p14:sldId id="289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3DDE5F-C25C-45D0-A8F4-6A1D9F46FE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2045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2B64C4F-CC8D-4329-8014-0B7DF71402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4891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896AEB-BEA2-4CD9-911E-2EDC10A176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A5B12D-FB2F-40B2-87C9-0ECC8BFDA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9152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F5AD4-E841-42B1-BCA5-7247C1AB98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860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82C758-E872-4F40-87C0-E6059842BF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8606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5588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0861-E750-421F-B3C7-6CBB5B61FF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784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CA8523-76F6-4191-9480-7BC0A50600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346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3F7A87-6875-478B-8E54-858A0F818D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394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3A6C210-C20A-4DB0-B077-26494F7489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510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814D784-B65A-4654-B75F-C9474E9778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184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78488D-824F-4C8C-88DB-F2B79016A7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6251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779C4E-E010-4238-9416-677CD95E6F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479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C92F2D-27F1-4B33-9015-8BEEC5A632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1573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AA0BED0-D81C-43E7-A692-EFBA796FFF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164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AFD412-C988-4403-B1FF-65D557C362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057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2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8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10" Type="http://schemas.openxmlformats.org/officeDocument/2006/relationships/image" Target="../media/image37.jpg"/><Relationship Id="rId19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virtualracingschool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sz="3200" dirty="0"/>
              <a:t>Handling Errors During the Program Execution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317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265913"/>
            <a:ext cx="2950749" cy="351497"/>
          </a:xfrm>
        </p:spPr>
        <p:txBody>
          <a:bodyPr/>
          <a:lstStyle/>
          <a:p>
            <a:r>
              <a:rPr lang="en-US" dirty="0">
                <a:solidFill>
                  <a:srgbClr val="234465">
                    <a:lumMod val="75000"/>
                  </a:srgbClr>
                </a:solidFill>
                <a:hlinkClick r:id="rId2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651002"/>
            <a:ext cx="2950749" cy="95839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70"/>
            <a:ext cx="2950749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pic>
        <p:nvPicPr>
          <p:cNvPr id="1036" name="Picture 12" descr="Ð ÐµÐ·ÑÐ»ÑÐ°Ñ Ñ Ð¸Ð·Ð¾Ð±ÑÐ°Ð¶ÐµÐ½Ð¸Ðµ Ð·Ð° programmer png">
            <a:extLst>
              <a:ext uri="{FF2B5EF4-FFF2-40B4-BE49-F238E27FC236}">
                <a16:creationId xmlns:a16="http://schemas.microsoft.com/office/drawing/2014/main" id="{687CFE1B-B89E-40FB-8A4F-4804C8D5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2206251"/>
            <a:ext cx="2603110" cy="260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24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 ÐµÐ·ÑÐ»ÑÐ°Ñ Ñ Ð¸Ð·Ð¾Ð±ÑÐ°Ð¶ÐµÐ½Ð¸Ðµ Ð·Ð° 404 png">
            <a:extLst>
              <a:ext uri="{FF2B5EF4-FFF2-40B4-BE49-F238E27FC236}">
                <a16:creationId xmlns:a16="http://schemas.microsoft.com/office/drawing/2014/main" id="{5687D31C-6063-48C9-89FB-2C059DD1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6" y="1175016"/>
            <a:ext cx="30543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F1D83D-4D76-496A-B5A7-AC3E2EF954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16319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Java exceptions can be handled by the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construction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endParaRPr lang="ru-RU" dirty="0"/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can be used multiple times to process different exception types</a:t>
            </a:r>
            <a:endParaRPr lang="ru-RU" dirty="0"/>
          </a:p>
        </p:txBody>
      </p:sp>
      <p:pic>
        <p:nvPicPr>
          <p:cNvPr id="6" name="Picture 4" descr="C:\Documents\Courses\OOP\OOP Images\sticker,375x360.png">
            <a:extLst>
              <a:ext uri="{FF2B5EF4-FFF2-40B4-BE49-F238E27FC236}">
                <a16:creationId xmlns:a16="http://schemas.microsoft.com/office/drawing/2014/main" id="{AF0AE878-7FE9-42B6-ACDA-9251DA8D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834" y="3262431"/>
            <a:ext cx="1295400" cy="12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BD4482A-5A7A-48F7-8B1E-F2DE0F99BB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14919" y="2484000"/>
            <a:ext cx="9942921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Catch Blocks –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7E44E41-DE44-4289-8AC8-6AABC698F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6000" y="1854000"/>
            <a:ext cx="1019818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 = sc.nextLine();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Integer.parseInt(s);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System.out.printf(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"You entered a valid integer number %s.", 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NumberFormatException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System.out.println("Invalid integer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9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400" dirty="0"/>
              <a:t>When catching an exception of a particular class, all its </a:t>
            </a:r>
            <a:br>
              <a:rPr lang="en-US" sz="3400" dirty="0"/>
            </a:br>
            <a:r>
              <a:rPr lang="en-US" sz="3400" dirty="0"/>
              <a:t>inheritors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4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400" dirty="0"/>
              <a:t>Handles</a:t>
            </a:r>
            <a:r>
              <a:rPr lang="bg-BG" sz="3400" dirty="0"/>
              <a:t>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IndexOutOfBoundsException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bg-BG" sz="3400" dirty="0"/>
              <a:t> </a:t>
            </a:r>
            <a:r>
              <a:rPr lang="en-US" sz="3400" dirty="0"/>
              <a:t>its descendants </a:t>
            </a:r>
            <a:br>
              <a:rPr lang="en-US" sz="3400" dirty="0"/>
            </a:b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ArrayIndexOutOfBoundsException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bg-BG" sz="3400" dirty="0"/>
              <a:t> 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StringIndexOutOfBoundsException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pic>
        <p:nvPicPr>
          <p:cNvPr id="10242" name="Picture 2" descr="Ð ÐµÐ·ÑÐ»ÑÐ°Ñ Ñ Ð¸Ð·Ð¾Ð±ÑÐ°Ð¶ÐµÐ½Ð¸Ðµ Ð·Ð° bug net png">
            <a:extLst>
              <a:ext uri="{FF2B5EF4-FFF2-40B4-BE49-F238E27FC236}">
                <a16:creationId xmlns:a16="http://schemas.microsoft.com/office/drawing/2014/main" id="{F0588981-328D-46E3-A98A-4508D707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577" y="2012842"/>
            <a:ext cx="1439378" cy="247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3907FA6-8940-4BA3-8AF2-E055D4FFF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2347030"/>
            <a:ext cx="10198184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cause an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IndexOutOfBoundsException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Handle the caught arithmetic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76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5376E4E-40A4-4A02-8D94-FB6C452E8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56000" y="1674000"/>
            <a:ext cx="10198184" cy="4585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str = sc.nextLine();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Integer.parseInt(str);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ex)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System.out.println("Cannot parse the number!");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NumberFormatException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ex)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System.out.println("Invalid integer number!");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984" y="4689000"/>
            <a:ext cx="2743200" cy="510778"/>
          </a:xfrm>
          <a:prstGeom prst="wedgeRoundRectCallout">
            <a:avLst>
              <a:gd name="adj1" fmla="val -56629"/>
              <a:gd name="adj2" fmla="val 164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092" y="3609000"/>
            <a:ext cx="2066671" cy="510778"/>
          </a:xfrm>
          <a:prstGeom prst="wedgeRoundRectCallout">
            <a:avLst>
              <a:gd name="adj1" fmla="val -56713"/>
              <a:gd name="adj2" fmla="val -56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last</a:t>
            </a:r>
          </a:p>
        </p:txBody>
      </p:sp>
    </p:spTree>
    <p:extLst>
      <p:ext uri="{BB962C8B-B14F-4D97-AF65-F5344CB8AC3E}">
        <p14:creationId xmlns:p14="http://schemas.microsoft.com/office/powerpoint/2010/main" val="1328968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Unmanaged code can throw other exceptions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For handling all exceptions (even unmanaged) use the </a:t>
            </a:r>
            <a:br>
              <a:rPr lang="en-US" sz="3400" dirty="0"/>
            </a:br>
            <a:r>
              <a:rPr lang="en-US" sz="3400" dirty="0"/>
              <a:t>construction:</a:t>
            </a:r>
            <a:endParaRPr lang="bg-BG" sz="34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2953FD-0976-476E-B5E7-F83575846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1000" y="3249000"/>
            <a:ext cx="949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Handle the caught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1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The statement: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>
              <a:spcBef>
                <a:spcPts val="1800"/>
              </a:spcBef>
            </a:pPr>
            <a:r>
              <a:rPr lang="en-US" sz="3400" dirty="0"/>
              <a:t>Ensures execution of a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Used for execution of cleaning-up code,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Try-finally Statement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2078B0-72F6-4E27-8B55-56E7E23064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6000" y="1899000"/>
            <a:ext cx="94950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Do some work that can cause an exception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This block will always execute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5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itchFamily="49" charset="0"/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9827C4-606F-4640-A3DC-6FCAA8951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4707" y="1332466"/>
            <a:ext cx="1155203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void testTryFinally()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System.out.println("Code executed before try-finally.");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String str = sc.nextLine();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Integer.parseInt(str);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System.out.println("Parsing was successful.");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catch (NumberFormatException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System.out.println("Parsing 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System.out.println("This cleanup code is always executed.");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System.out.println("This code is after the try-finally block.");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68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7574" y="2350784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5788830" y="2280208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Run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229" y="2297031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7574" y="3690726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5788830" y="3614526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7574" y="5025045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5795159" y="4948845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229" y="3614526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5730" y="4948845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E5CBF47-A119-4B93-82AD-C31636EB1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762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C5893118-B276-42EE-AA0B-EAF300179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95404" y="1828800"/>
            <a:ext cx="400119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AE8E16-9A9A-4DED-8BB3-AE9B78606B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29040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Best Practices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Creating Custom Exceptions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B8D18D8-9F3E-4648-B4B8-E68236C27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10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Ð ÐµÐ·ÑÐ»ÑÐ°Ñ Ñ Ð¸Ð·Ð¾Ð±ÑÐ°Ð¶ÐµÐ½Ð¸Ðµ Ð·Ð° exception png">
            <a:extLst>
              <a:ext uri="{FF2B5EF4-FFF2-40B4-BE49-F238E27FC236}">
                <a16:creationId xmlns:a16="http://schemas.microsoft.com/office/drawing/2014/main" id="{C80D3C62-45FC-4E2B-B484-01C105B2B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13" y="990601"/>
            <a:ext cx="5061575" cy="284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ECADEF-4536-482E-BA0F-64823AC6B2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287250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Exceptions are thrown (raised)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keyword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Used to notify the calling code in case of an error </a:t>
            </a:r>
            <a:br>
              <a:rPr lang="en-US" sz="3400" dirty="0"/>
            </a:br>
            <a:r>
              <a:rPr lang="en-US" sz="3400" dirty="0"/>
              <a:t>or unusual situation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program execution stops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travels over the stack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Until a matching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 is reached to handle it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6CDE02-700F-4282-987E-23B4E841A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0992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ct val="30000"/>
              </a:spcBef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Throwing</a:t>
            </a:r>
            <a:r>
              <a:rPr lang="en-US" sz="3400" dirty="0"/>
              <a:t> an exception with an error message:</a:t>
            </a:r>
          </a:p>
          <a:p>
            <a:pPr marL="0" indent="0">
              <a:spcAft>
                <a:spcPts val="0"/>
              </a:spcAft>
              <a:buNone/>
            </a:pPr>
            <a:endParaRPr lang="bg-BG" sz="3400" dirty="0"/>
          </a:p>
          <a:p>
            <a:pPr>
              <a:spcBef>
                <a:spcPct val="0"/>
              </a:spcBef>
            </a:pPr>
            <a:r>
              <a:rPr lang="en-US" sz="3400" dirty="0"/>
              <a:t>Exceptions can accept message and cause:</a:t>
            </a:r>
          </a:p>
          <a:p>
            <a:pPr marL="0" indent="0">
              <a:spcBef>
                <a:spcPct val="0"/>
              </a:spcBef>
              <a:buNone/>
            </a:pPr>
            <a:endParaRPr lang="en-US" sz="3400" dirty="0"/>
          </a:p>
          <a:p>
            <a:pPr marL="0" indent="0">
              <a:spcBef>
                <a:spcPct val="0"/>
              </a:spcBef>
              <a:buNone/>
            </a:pPr>
            <a:endParaRPr lang="en-US" sz="3400" dirty="0"/>
          </a:p>
          <a:p>
            <a:pPr marL="0" indent="0">
              <a:spcBef>
                <a:spcPts val="1200"/>
              </a:spcBef>
              <a:buNone/>
            </a:pP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Note</a:t>
            </a:r>
            <a:r>
              <a:rPr lang="bg-BG" sz="3400" b="1" dirty="0"/>
              <a:t>:</a:t>
            </a:r>
            <a:r>
              <a:rPr lang="en-US" sz="3400" b="1" dirty="0"/>
              <a:t> </a:t>
            </a:r>
            <a:r>
              <a:rPr lang="en-US" sz="3400" dirty="0"/>
              <a:t>if the original exception is not passed, the initial cause of the exception is lost</a:t>
            </a:r>
            <a:endParaRPr lang="bg-BG" sz="34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8082802-2971-4ED3-98B7-D6C71142C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7034" y="1887943"/>
            <a:ext cx="111559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IllegalArgumentException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("Invalid amount!");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7034" y="3201804"/>
            <a:ext cx="1115599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(SQLException sqlEx)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IllegalStateException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("Cannot save invoice.", sqlEx);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21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336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Caught exceptions can be re-thrown 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3F5B7D2-6EA5-4477-B418-6DB159968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0741" y="1989000"/>
            <a:ext cx="932025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Integer.parseInt(str);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(NumberFormatException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System.out.println("Parse 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09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Throwing Exceptions – Example</a:t>
            </a:r>
            <a:endParaRPr lang="bg-BG" sz="38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0CABFD-B5A8-4E31-9DC0-C86C8318E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1392521"/>
            <a:ext cx="10530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double sqrt(double value)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(value &lt;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IllegalArgumentException(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"Sqrt for negative numbers is undefined!"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Math.sqrt(value);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sqrt(-1);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catch (IllegalArgumentException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System.err.println(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"Error: " + ex.getMessage()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ex.printStackTrace();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76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Ð ÐµÐ·ÑÐ»ÑÐ°Ñ Ñ Ð¸Ð·Ð¾Ð±ÑÐ°Ð¶ÐµÐ½Ð¸Ðµ Ð·Ð° throw png">
            <a:extLst>
              <a:ext uri="{FF2B5EF4-FFF2-40B4-BE49-F238E27FC236}">
                <a16:creationId xmlns:a16="http://schemas.microsoft.com/office/drawing/2014/main" id="{E3C60B04-10F9-403D-9B15-9DD08031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68" y="1600201"/>
            <a:ext cx="3386266" cy="21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296E99E-191C-429B-83D8-F1BEF02CAD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99389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 descr="Ð ÐµÐ·ÑÐ»ÑÐ°Ñ Ñ Ð¸Ð·Ð¾Ð±ÑÐ°Ð¶ÐµÐ½Ð¸Ðµ Ð·Ð° brain training png">
            <a:extLst>
              <a:ext uri="{FF2B5EF4-FFF2-40B4-BE49-F238E27FC236}">
                <a16:creationId xmlns:a16="http://schemas.microsoft.com/office/drawing/2014/main" id="{41F5FE03-FB2E-43BC-A169-24A5512D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76" y="1219200"/>
            <a:ext cx="340725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5617428-4CE6-44DD-916E-E181EB8C58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4813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blocks should: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Begin with the exceptions lowest in the hierarchy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Continue with the more general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Otherwise a compilation error will occur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Each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block should handle only these exceptions </a:t>
            </a:r>
            <a:br>
              <a:rPr lang="en-US" sz="3500" dirty="0"/>
            </a:br>
            <a:r>
              <a:rPr lang="en-US" sz="3500" dirty="0"/>
              <a:t>which it expects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If a method is not competent to handle an exception, it should </a:t>
            </a:r>
            <a:br>
              <a:rPr lang="en-US" dirty="0"/>
            </a:br>
            <a:r>
              <a:rPr lang="en-US" dirty="0"/>
              <a:t>leave it unhandled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Handling all exceptions disregarding their type is a popular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bad practice</a:t>
            </a:r>
            <a:r>
              <a:rPr lang="en-US" dirty="0"/>
              <a:t> (anti-pattern)!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Catch Block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D66761-3678-471B-B4BB-8A074372E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0793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When an application attempts to use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null</a:t>
            </a:r>
            <a:r>
              <a:rPr lang="en-US" sz="3400" noProof="1">
                <a:cs typeface="Consolas" pitchFamily="49" charset="0"/>
              </a:rPr>
              <a:t> in a case where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noProof="1">
                <a:cs typeface="Consolas" pitchFamily="49" charset="0"/>
              </a:rPr>
              <a:t>an object is required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NullPointerException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An array has been accessed with an illegal index –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ArrayIndexOutOfBoundsException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An index is either negative or greater than the size of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noProof="1">
                <a:cs typeface="Consolas" pitchFamily="49" charset="0"/>
              </a:rPr>
              <a:t>the string 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StringIndexOutOfBoundsException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Attempts to convert a inappropriate string to one of the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noProof="1">
                <a:cs typeface="Consolas" pitchFamily="49" charset="0"/>
              </a:rPr>
              <a:t>numeric types -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NumberFormatException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Exception Type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47D1C6-06C3-4F09-A095-25B7A257A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42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/>
              <a:t>When an exceptional arithmetic condition has occurred – </a:t>
            </a:r>
            <a:br>
              <a:rPr lang="en-US" sz="3400" noProof="1"/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ArithmeticException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/>
              <a:t>Attempts to cast an object to a subclass of which it is not an </a:t>
            </a:r>
            <a:br>
              <a:rPr lang="en-US" sz="3400" noProof="1"/>
            </a:br>
            <a:r>
              <a:rPr lang="en-US" sz="3400" noProof="1"/>
              <a:t>instance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ClassCastException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/>
              <a:t>A method has been passed an illegal or inappropriate </a:t>
            </a:r>
            <a:br>
              <a:rPr lang="en-US" sz="3400" noProof="1"/>
            </a:br>
            <a:r>
              <a:rPr lang="en-US" sz="3400" noProof="1"/>
              <a:t>argument -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IllegalArgumentException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Exception Type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D121E8-CA85-4B86-9DA4-4B8672D43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838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D3235BB-3C6F-4FA1-9FB8-0EC520AC7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4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r>
              <a:rPr lang="en-US" sz="3700" dirty="0"/>
              <a:t>When raising an exception, always pass to the constructor a </a:t>
            </a:r>
            <a:br>
              <a:rPr lang="en-US" sz="3700" dirty="0"/>
            </a:br>
            <a:r>
              <a:rPr lang="en-US" sz="3700" b="1" dirty="0">
                <a:solidFill>
                  <a:schemeClr val="bg1"/>
                </a:solidFill>
              </a:rPr>
              <a:t>good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explanation message</a:t>
            </a:r>
            <a:endParaRPr lang="bg-BG" sz="37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700" dirty="0"/>
              <a:t>When throwing an exception always pass a good description </a:t>
            </a:r>
            <a:br>
              <a:rPr lang="en-US" sz="3700" dirty="0"/>
            </a:br>
            <a:r>
              <a:rPr lang="en-US" sz="3700" dirty="0"/>
              <a:t>of the problem</a:t>
            </a:r>
          </a:p>
          <a:p>
            <a:pPr lvl="1">
              <a:lnSpc>
                <a:spcPct val="100000"/>
              </a:lnSpc>
            </a:pPr>
            <a:r>
              <a:rPr lang="en-US" sz="3500" dirty="0"/>
              <a:t>The exception message should explain what causes the problem and how to solve it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Good: "Size should be integer in range [1…15]"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Good: "Invalid state. First call Initialize()"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Bad: "Unexpected error"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Bad: "Invalid argument"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 (1)</a:t>
            </a:r>
          </a:p>
        </p:txBody>
      </p:sp>
      <p:pic>
        <p:nvPicPr>
          <p:cNvPr id="13" name="Picture 2" descr="accept, accord, check, correct, green, ok, success, y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635" y="4462705"/>
            <a:ext cx="1230782" cy="99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ncel, close, cross, delete, exit, no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26" y="5611818"/>
            <a:ext cx="1230782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314EE20-801F-4EF8-A45C-E5AA42C95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9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flow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JVM could throw exceptions at any time with no way to </a:t>
            </a:r>
            <a:br>
              <a:rPr lang="en-US" dirty="0"/>
            </a:br>
            <a:r>
              <a:rPr lang="en-US" dirty="0"/>
              <a:t>predict them</a:t>
            </a:r>
          </a:p>
          <a:p>
            <a:pPr lvl="2">
              <a:lnSpc>
                <a:spcPct val="110000"/>
              </a:lnSpc>
            </a:pPr>
            <a:r>
              <a:rPr lang="en-US" sz="3000" dirty="0"/>
              <a:t>E.g.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StackOverflowError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</a:t>
            </a:r>
            <a:r>
              <a:rPr lang="bg-BG" dirty="0"/>
              <a:t> </a:t>
            </a:r>
            <a:r>
              <a:rPr lang="en-US" dirty="0"/>
              <a:t>Practices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7C66F-F722-4307-81D6-2BFC5B4ED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96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exception png">
            <a:extLst>
              <a:ext uri="{FF2B5EF4-FFF2-40B4-BE49-F238E27FC236}">
                <a16:creationId xmlns:a16="http://schemas.microsoft.com/office/drawing/2014/main" id="{CB11C0DF-1CA8-407B-83F8-A09E003F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576" y="989214"/>
            <a:ext cx="3176847" cy="317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39D893A-55E7-43DA-ACFF-29C9F43CCD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Exceptions</a:t>
            </a:r>
          </a:p>
        </p:txBody>
      </p:sp>
    </p:spTree>
    <p:extLst>
      <p:ext uri="{BB962C8B-B14F-4D97-AF65-F5344CB8AC3E}">
        <p14:creationId xmlns:p14="http://schemas.microsoft.com/office/powerpoint/2010/main" val="36730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Custom exceptions inherit an exception class</a:t>
            </a:r>
            <a:br>
              <a:rPr lang="en-US" sz="3400" dirty="0"/>
            </a:br>
            <a:r>
              <a:rPr lang="en-US" sz="3400" dirty="0"/>
              <a:t>(commonly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sz="3400" dirty="0"/>
              <a:t>)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spcBef>
                <a:spcPts val="4200"/>
              </a:spcBef>
              <a:buNone/>
            </a:pPr>
            <a:endParaRPr lang="en-US" sz="3400" dirty="0"/>
          </a:p>
          <a:p>
            <a:r>
              <a:rPr lang="en-US" sz="3400" dirty="0"/>
              <a:t>Thrown 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367262-1EF3-4810-9054-2820FDC32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0290" y="2484000"/>
            <a:ext cx="932025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TankException extends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TankException(String msg)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super(msg)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7363" y="5679000"/>
            <a:ext cx="1058831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TankException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("Not enough fuel to travel");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5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0690" y="1752601"/>
            <a:ext cx="79849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Exceptions provide a </a:t>
            </a:r>
            <a:r>
              <a:rPr lang="en-US" sz="3600" b="1" dirty="0">
                <a:solidFill>
                  <a:schemeClr val="bg1"/>
                </a:solidFill>
              </a:rPr>
              <a:t>flexible</a:t>
            </a:r>
            <a:r>
              <a:rPr lang="en-US" sz="3600" dirty="0">
                <a:solidFill>
                  <a:schemeClr val="bg2"/>
                </a:solidFill>
              </a:rPr>
              <a:t> error handling mechanism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7063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try-finally</a:t>
            </a:r>
            <a:r>
              <a:rPr lang="en-US" sz="3600" dirty="0">
                <a:solidFill>
                  <a:schemeClr val="bg2"/>
                </a:solidFill>
              </a:rPr>
              <a:t> ensures a given code block is always executed</a:t>
            </a:r>
          </a:p>
          <a:p>
            <a:pPr marL="914263" lvl="1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Even when an exception is thrown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95DB065-4CC2-4091-80D5-5C2023AA8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1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347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390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999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70096C-C060-4A4C-96A1-4D03ECD772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6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B84189-BBBB-463B-B3C4-65161FFBB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05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 ÐµÐ·ÑÐ»ÑÐ°Ñ Ñ Ð¸Ð·Ð¾Ð±ÑÐ°Ð¶ÐµÐ½Ð¸Ðµ Ð·Ð° exception png">
            <a:extLst>
              <a:ext uri="{FF2B5EF4-FFF2-40B4-BE49-F238E27FC236}">
                <a16:creationId xmlns:a16="http://schemas.microsoft.com/office/drawing/2014/main" id="{7E3605BF-6D83-4B2C-B955-718011DE9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1219140"/>
            <a:ext cx="2847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2C1FB42-A90B-44F6-A656-DDF0A37B74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Are Exceptions?</a:t>
            </a:r>
          </a:p>
        </p:txBody>
      </p:sp>
    </p:spTree>
    <p:extLst>
      <p:ext uri="{BB962C8B-B14F-4D97-AF65-F5344CB8AC3E}">
        <p14:creationId xmlns:p14="http://schemas.microsoft.com/office/powerpoint/2010/main" val="40035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08911"/>
            <a:ext cx="10053884" cy="4705089"/>
          </a:xfrm>
        </p:spPr>
        <p:txBody>
          <a:bodyPr/>
          <a:lstStyle/>
          <a:p>
            <a:r>
              <a:rPr lang="en-US" dirty="0"/>
              <a:t>Simplify code construction and maintenance</a:t>
            </a:r>
            <a:endParaRPr lang="bg-BG" dirty="0"/>
          </a:p>
          <a:p>
            <a:r>
              <a:rPr lang="en-US" dirty="0"/>
              <a:t>Allow the problematic situations to be processed </a:t>
            </a:r>
            <a:br>
              <a:rPr lang="en-US" dirty="0"/>
            </a:br>
            <a:r>
              <a:rPr lang="en-US" dirty="0"/>
              <a:t>at multiple levels</a:t>
            </a:r>
          </a:p>
          <a:p>
            <a:r>
              <a:rPr lang="en-US" dirty="0"/>
              <a:t>Exception objects have detailed information about </a:t>
            </a:r>
            <a:br>
              <a:rPr lang="en-US" dirty="0"/>
            </a:br>
            <a:r>
              <a:rPr lang="en-US" dirty="0"/>
              <a:t>the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176C2-B4E7-4B5A-9579-E07D5368AADE}"/>
              </a:ext>
            </a:extLst>
          </p:cNvPr>
          <p:cNvSpPr txBox="1"/>
          <p:nvPr/>
        </p:nvSpPr>
        <p:spPr>
          <a:xfrm>
            <a:off x="2066560" y="4267201"/>
            <a:ext cx="9936298" cy="1142337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There are two ways to write error-free programs; only the third one works. (Alan J. Perlis)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3F73D20-8285-440D-985C-A9F22C28A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9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668240" cy="527604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Java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a base for </a:t>
            </a:r>
            <a:br>
              <a:rPr lang="en-US" dirty="0"/>
            </a:br>
            <a:r>
              <a:rPr lang="en-US" dirty="0"/>
              <a:t>all exceptions in JVM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a text 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stack at the </a:t>
            </a:r>
            <a:br>
              <a:rPr lang="en-US" dirty="0"/>
            </a:br>
            <a:r>
              <a:rPr lang="en-US" dirty="0"/>
              <a:t>moment of exception throwing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3C48D2-9166-4EE0-8B8A-9B8C173F13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Java exceptions inherit from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noProof="1" smtClean="0"/>
              <a:t>Below</a:t>
            </a:r>
            <a:r>
              <a:rPr lang="bg-BG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  <a:r>
              <a:rPr lang="bg-BG" sz="3400" b="1" noProof="1" smtClean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400" noProof="1" smtClean="0"/>
              <a:t>are</a:t>
            </a:r>
            <a:r>
              <a:rPr lang="en-US" sz="3400" noProof="1"/>
              <a:t>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200" dirty="0"/>
              <a:t> - not expected to be caught under normal </a:t>
            </a:r>
            <a:br>
              <a:rPr lang="en-US" sz="3200" dirty="0"/>
            </a:br>
            <a:r>
              <a:rPr lang="en-US" sz="3200" dirty="0"/>
              <a:t>circumstances from the program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000" noProof="1"/>
              <a:t>Example -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StackOverflowError</a:t>
            </a:r>
            <a:endParaRPr lang="en-US" sz="30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000" dirty="0"/>
              <a:t>Used for exceptional conditions that user programs should catch</a:t>
            </a: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sz="3000" dirty="0"/>
              <a:t>User-defined exceptions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FE5F3E-3C16-4FF9-9099-034C5D6B30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196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4625F3-AEE3-478D-8E44-901BB1C5E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Exceptions</a:t>
            </a:r>
            <a:r>
              <a:rPr lang="en-US" dirty="0"/>
              <a:t>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Checked</a:t>
            </a:r>
            <a:r>
              <a:rPr lang="en-US" dirty="0"/>
              <a:t> - an exception that is checked (notified) by the </a:t>
            </a:r>
            <a:br>
              <a:rPr lang="en-US" dirty="0"/>
            </a:br>
            <a:r>
              <a:rPr lang="en-US" dirty="0"/>
              <a:t>compiler at compilation-time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Also called as </a:t>
            </a:r>
            <a:r>
              <a:rPr lang="en-US" b="1" dirty="0">
                <a:solidFill>
                  <a:schemeClr val="bg1"/>
                </a:solidFill>
              </a:rPr>
              <a:t>Compile Time</a:t>
            </a:r>
            <a:r>
              <a:rPr lang="en-US" dirty="0"/>
              <a:t> exceptions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219" lvl="1" indent="0">
              <a:spcBef>
                <a:spcPts val="3000"/>
              </a:spcBef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Unchecked</a:t>
            </a:r>
            <a:r>
              <a:rPr lang="en-US" dirty="0"/>
              <a:t> - an exception that occurs at the time of execution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Also called as </a:t>
            </a:r>
            <a:r>
              <a:rPr lang="en-US" sz="3198" b="1" dirty="0">
                <a:solidFill>
                  <a:schemeClr val="bg1"/>
                </a:solidFill>
              </a:rPr>
              <a:t>Runtime Exceptions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DC181-D359-43F3-9D59-9EF19F1A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524B7E-3439-4130-9B5D-C9413B494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06000" y="3595953"/>
            <a:ext cx="7778726" cy="1612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main(String args[])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 file = new File("E://file.txt");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FileReader fr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(file);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66EDE328-C424-4FA8-8621-DB1DA562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052" y="4875217"/>
            <a:ext cx="3241560" cy="510778"/>
          </a:xfrm>
          <a:prstGeom prst="wedgeRoundRectCallout">
            <a:avLst>
              <a:gd name="adj1" fmla="val -54431"/>
              <a:gd name="adj2" fmla="val -459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FileNotFoundException</a:t>
            </a:r>
          </a:p>
        </p:txBody>
      </p:sp>
    </p:spTree>
    <p:extLst>
      <p:ext uri="{BB962C8B-B14F-4D97-AF65-F5344CB8AC3E}">
        <p14:creationId xmlns:p14="http://schemas.microsoft.com/office/powerpoint/2010/main" val="329748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488430-F6F2-4844-A250-E3C1A2FD14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990331"/>
            <a:ext cx="9226487" cy="5118096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371ACA7-FF8E-4379-92CD-37E115AB43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</TotalTime>
  <Words>1382</Words>
  <Application>Microsoft Office PowerPoint</Application>
  <PresentationFormat>Widescreen</PresentationFormat>
  <Paragraphs>331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Exception Handling</vt:lpstr>
      <vt:lpstr>Table of Contents</vt:lpstr>
      <vt:lpstr>Have a Question?</vt:lpstr>
      <vt:lpstr>What Are Exceptions?</vt:lpstr>
      <vt:lpstr>What Are Exceptions?</vt:lpstr>
      <vt:lpstr>The Throwable Class</vt:lpstr>
      <vt:lpstr>Types of Exceptions</vt:lpstr>
      <vt:lpstr>Exceptions</vt:lpstr>
      <vt:lpstr>Exception Hierarchy </vt:lpstr>
      <vt:lpstr>Handling Exceptions</vt:lpstr>
      <vt:lpstr>Handling Exceptions</vt:lpstr>
      <vt:lpstr>Multiple Catch Blocks – Example</vt:lpstr>
      <vt:lpstr>Handling Exceptions</vt:lpstr>
      <vt:lpstr>Find the Mistake!</vt:lpstr>
      <vt:lpstr>Handling All Exceptions</vt:lpstr>
      <vt:lpstr>The Try-finally Statement</vt:lpstr>
      <vt:lpstr>Try-finally – Example</vt:lpstr>
      <vt:lpstr>How Do Exceptions Work?</vt:lpstr>
      <vt:lpstr>Handling Exceptions</vt:lpstr>
      <vt:lpstr>Throwing Exceptions</vt:lpstr>
      <vt:lpstr>Throwing Exceptions</vt:lpstr>
      <vt:lpstr>Using Throw Keyword</vt:lpstr>
      <vt:lpstr>Re-Throwing Exceptions</vt:lpstr>
      <vt:lpstr>Throwing Exceptions – Example</vt:lpstr>
      <vt:lpstr>Throwing Exceptions</vt:lpstr>
      <vt:lpstr>Best Practices</vt:lpstr>
      <vt:lpstr>Using Catch Block</vt:lpstr>
      <vt:lpstr>Choosing the Exception Type (1)</vt:lpstr>
      <vt:lpstr>Choosing the Exception Type (2)</vt:lpstr>
      <vt:lpstr>Exceptions – Best Practices (1)</vt:lpstr>
      <vt:lpstr>Exceptions – Best Practices (2)</vt:lpstr>
      <vt:lpstr>Custom Exceptions</vt:lpstr>
      <vt:lpstr>Creating Custom Exceptions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Exceptions and Error Handling</dc:title>
  <dc:subject>Java OOP – Practical Training Course @ SoftUni</dc:subject>
  <dc:creator>Software University</dc:creator>
  <cp:keywords>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25</cp:revision>
  <dcterms:created xsi:type="dcterms:W3CDTF">2018-05-23T13:08:44Z</dcterms:created>
  <dcterms:modified xsi:type="dcterms:W3CDTF">2021-09-08T13:51:07Z</dcterms:modified>
  <cp:category>programming;computer programming;software development;web development</cp:category>
</cp:coreProperties>
</file>