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492" r:id="rId4"/>
    <p:sldId id="387" r:id="rId5"/>
    <p:sldId id="388" r:id="rId6"/>
    <p:sldId id="389" r:id="rId7"/>
    <p:sldId id="442" r:id="rId8"/>
    <p:sldId id="305" r:id="rId9"/>
    <p:sldId id="508" r:id="rId10"/>
    <p:sldId id="443" r:id="rId11"/>
    <p:sldId id="444" r:id="rId12"/>
    <p:sldId id="445" r:id="rId13"/>
    <p:sldId id="446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76" r:id="rId27"/>
    <p:sldId id="460" r:id="rId28"/>
    <p:sldId id="477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349" r:id="rId41"/>
    <p:sldId id="401" r:id="rId42"/>
    <p:sldId id="317" r:id="rId43"/>
    <p:sldId id="316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86C247E-DD2A-4015-9929-CAB369BB8B36}">
          <p14:sldIdLst>
            <p14:sldId id="503"/>
            <p14:sldId id="276"/>
            <p14:sldId id="492"/>
          </p14:sldIdLst>
        </p14:section>
        <p14:section name="Flexbox" id="{DBEE7932-88C7-4A1D-B8A3-B00D4555448B}">
          <p14:sldIdLst>
            <p14:sldId id="387"/>
            <p14:sldId id="388"/>
            <p14:sldId id="389"/>
            <p14:sldId id="442"/>
          </p14:sldIdLst>
        </p14:section>
        <p14:section name="Properties for the Parent" id="{D3B8784C-72FE-4499-ADE6-736EFB7425A5}">
          <p14:sldIdLst>
            <p14:sldId id="305"/>
            <p14:sldId id="508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76"/>
            <p14:sldId id="460"/>
            <p14:sldId id="477"/>
            <p14:sldId id="461"/>
          </p14:sldIdLst>
        </p14:section>
        <p14:section name="Properties for the Children" id="{E3EC4501-0036-4EBF-8FFE-81355D130A41}">
          <p14:sldIdLst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</p14:sldIdLst>
        </p14:section>
        <p14:section name="Summary" id="{021111E9-2552-4966-8F4F-CAAE7AFA84AA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86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7289964-B3A7-4EFD-AB0C-504E17321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14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D3768D-7262-4A95-AF4A-FE34F48008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348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11166-1725-4D04-BF2C-3F2DA4D824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236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AA848-873C-4236-AE59-9DEE91A209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933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FD51F3-CE36-4476-A37D-5BC56EFCF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8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AD903E-2495-4A4C-86A6-F5F65F50F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766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B26F72-241F-4410-B564-321CDBF7D8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771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70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65.jpg"/><Relationship Id="rId21" Type="http://schemas.openxmlformats.org/officeDocument/2006/relationships/image" Target="../media/image74.png"/><Relationship Id="rId7" Type="http://schemas.openxmlformats.org/officeDocument/2006/relationships/image" Target="../media/image67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7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69.png"/><Relationship Id="rId5" Type="http://schemas.openxmlformats.org/officeDocument/2006/relationships/image" Target="../media/image66.png"/><Relationship Id="rId15" Type="http://schemas.openxmlformats.org/officeDocument/2006/relationships/image" Target="../media/image71.png"/><Relationship Id="rId23" Type="http://schemas.openxmlformats.org/officeDocument/2006/relationships/image" Target="../media/image75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7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68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png"/><Relationship Id="rId4" Type="http://schemas.openxmlformats.org/officeDocument/2006/relationships/hyperlink" Target="https://www.youtube.com/c/CodeItUpwithIvo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8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Flexbox Layout Module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pic>
        <p:nvPicPr>
          <p:cNvPr id="8" name="Picture 2" descr="Резултат с изображение за „flexbox“">
            <a:extLst>
              <a:ext uri="{FF2B5EF4-FFF2-40B4-BE49-F238E27FC236}">
                <a16:creationId xmlns:a16="http://schemas.microsoft.com/office/drawing/2014/main" id="{FAE183C2-57A5-4CFA-ACFB-3BECBBC1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7" y="2574000"/>
            <a:ext cx="3843000" cy="216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08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Inline-flex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 element shares properties of both an 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  <a:r>
              <a:rPr lang="en-US" sz="3600" dirty="0"/>
              <a:t> and a </a:t>
            </a:r>
            <a:r>
              <a:rPr lang="en-US" sz="3600" b="1" dirty="0">
                <a:solidFill>
                  <a:schemeClr val="bg1"/>
                </a:solidFill>
              </a:rPr>
              <a:t>flexbox</a:t>
            </a:r>
            <a:r>
              <a:rPr lang="en-US" sz="3600" dirty="0"/>
              <a:t> element: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/>
              <a:t> because the element behaves like simple text, and inserts itself in a block of text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flexbox</a:t>
            </a:r>
            <a:r>
              <a:rPr lang="en-US" sz="3400" dirty="0"/>
              <a:t> because its child element will be turned into flexbox items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DB0BD7-F89E-4EE8-8C60-742318FB5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A19031B3-EDC4-4322-A376-16C2E89DC4F5}"/>
              </a:ext>
            </a:extLst>
          </p:cNvPr>
          <p:cNvSpPr txBox="1"/>
          <p:nvPr/>
        </p:nvSpPr>
        <p:spPr>
          <a:xfrm>
            <a:off x="6546000" y="1203535"/>
            <a:ext cx="531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inline-flex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3em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120px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D92023B-D456-49AB-A78F-77C0B0ED8C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3938409"/>
            <a:ext cx="5364586" cy="237254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1391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ordered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 items are ordered the </a:t>
            </a:r>
            <a:r>
              <a:rPr lang="en-US" b="1" dirty="0">
                <a:solidFill>
                  <a:schemeClr val="bg1"/>
                </a:solidFill>
              </a:rPr>
              <a:t>same way </a:t>
            </a:r>
            <a:r>
              <a:rPr lang="en-US" dirty="0"/>
              <a:t>as the text direction, along the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4374000"/>
            <a:ext cx="6968382" cy="175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BB31EC2A-0A21-4CB9-8FC1-2AF7BFFE25C6}"/>
              </a:ext>
            </a:extLst>
          </p:cNvPr>
          <p:cNvSpPr txBox="1"/>
          <p:nvPr/>
        </p:nvSpPr>
        <p:spPr>
          <a:xfrm>
            <a:off x="1146000" y="2415279"/>
            <a:ext cx="69683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8430CAD-7433-45DC-B724-675F538F1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9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ordered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opposite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along the main axis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 ordered</a:t>
            </a:r>
            <a:r>
              <a:rPr lang="bg-BG" dirty="0"/>
              <a:t> </a:t>
            </a: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 along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56" y="1809000"/>
            <a:ext cx="3857625" cy="113609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31" y="3847100"/>
            <a:ext cx="3867150" cy="216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A6F22B1-4BAC-45FE-8CEF-C944CEBCE388}"/>
              </a:ext>
            </a:extLst>
          </p:cNvPr>
          <p:cNvSpPr txBox="1"/>
          <p:nvPr/>
        </p:nvSpPr>
        <p:spPr>
          <a:xfrm>
            <a:off x="741000" y="3005198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3B4D3A05-3570-42FE-91E7-9BA9C39D5BFE}"/>
              </a:ext>
            </a:extLst>
          </p:cNvPr>
          <p:cNvSpPr txBox="1"/>
          <p:nvPr/>
        </p:nvSpPr>
        <p:spPr>
          <a:xfrm>
            <a:off x="741000" y="5401712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7795648-9470-430B-BE01-BA016FED6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715000" cy="24578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 flexbox items are ordered the </a:t>
            </a:r>
            <a:r>
              <a:rPr lang="en-US" sz="3400" b="1" dirty="0">
                <a:solidFill>
                  <a:schemeClr val="accent1"/>
                </a:solidFill>
              </a:rPr>
              <a:t>opposite</a:t>
            </a:r>
            <a:r>
              <a:rPr lang="en-US" sz="3400" dirty="0"/>
              <a:t> way as the </a:t>
            </a:r>
            <a:r>
              <a:rPr lang="en-US" sz="3400" b="1" dirty="0">
                <a:solidFill>
                  <a:schemeClr val="accent1"/>
                </a:solidFill>
              </a:rPr>
              <a:t>text</a:t>
            </a:r>
            <a:r>
              <a:rPr lang="bg-BG" sz="3400" b="1" dirty="0">
                <a:solidFill>
                  <a:schemeClr val="accent1"/>
                </a:solidFill>
              </a:rPr>
              <a:t> </a:t>
            </a:r>
            <a:r>
              <a:rPr lang="en-US" sz="3400" b="1" dirty="0">
                <a:solidFill>
                  <a:schemeClr val="accent1"/>
                </a:solidFill>
              </a:rPr>
              <a:t>direction</a:t>
            </a:r>
            <a:r>
              <a:rPr lang="en-US" sz="3400" dirty="0"/>
              <a:t>, along the </a:t>
            </a:r>
            <a:r>
              <a:rPr lang="en-US" sz="3400" b="1" dirty="0">
                <a:solidFill>
                  <a:schemeClr val="accent1"/>
                </a:solidFill>
              </a:rPr>
              <a:t>cross axis</a:t>
            </a:r>
            <a:endParaRPr lang="en-US" sz="3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142751"/>
            <a:ext cx="5715000" cy="336424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2988899-FAC2-4620-A0A9-BF03E5693E02}"/>
              </a:ext>
            </a:extLst>
          </p:cNvPr>
          <p:cNvSpPr txBox="1"/>
          <p:nvPr/>
        </p:nvSpPr>
        <p:spPr>
          <a:xfrm>
            <a:off x="6038030" y="1359000"/>
            <a:ext cx="57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82A8D4-EF0A-4E66-BF33-E9068B576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3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if flexbox items appear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 or on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within a flexbox container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remain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, no matter what, and will eventually overflow if needed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474779"/>
            <a:ext cx="6349226" cy="183422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3381FF-4EED-4D20-94DF-7ED4F5546B35}"/>
              </a:ext>
            </a:extLst>
          </p:cNvPr>
          <p:cNvSpPr txBox="1"/>
          <p:nvPr/>
        </p:nvSpPr>
        <p:spPr>
          <a:xfrm>
            <a:off x="711317" y="2439000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nowrap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5EF8FF7-A228-462D-966C-A1C3375F9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191711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</a:p>
          <a:p>
            <a:pPr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among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  <a:r>
              <a:rPr lang="en-US" dirty="0"/>
              <a:t>among </a:t>
            </a:r>
            <a:r>
              <a:rPr lang="en-US" b="1" dirty="0">
                <a:solidFill>
                  <a:schemeClr val="bg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Any additional line will appear </a:t>
            </a:r>
            <a:endParaRPr lang="bg-BG" dirty="0"/>
          </a:p>
          <a:p>
            <a:pPr lvl="1">
              <a:buClr>
                <a:schemeClr val="tx1"/>
              </a:buClr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previous one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83" y="1517650"/>
            <a:ext cx="4299421" cy="156439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2"/>
          <a:stretch/>
        </p:blipFill>
        <p:spPr>
          <a:xfrm>
            <a:off x="7305773" y="4673600"/>
            <a:ext cx="4524277" cy="1733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0C45CCF8-F75C-4BC6-B6CF-A5C1B2B8D4EC}"/>
              </a:ext>
            </a:extLst>
          </p:cNvPr>
          <p:cNvSpPr txBox="1"/>
          <p:nvPr/>
        </p:nvSpPr>
        <p:spPr>
          <a:xfrm>
            <a:off x="707090" y="25304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EFEC31F9-B001-4584-93DA-5CC97E9399A3}"/>
              </a:ext>
            </a:extLst>
          </p:cNvPr>
          <p:cNvSpPr txBox="1"/>
          <p:nvPr/>
        </p:nvSpPr>
        <p:spPr>
          <a:xfrm>
            <a:off x="707090" y="58197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AC734E-2C06-4D9E-A898-8A626BD0E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9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flex-flow</a:t>
            </a:r>
            <a:r>
              <a:rPr lang="en-US" dirty="0"/>
              <a:t> is a shorthand for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flex-direction</a:t>
            </a:r>
            <a:r>
              <a:rPr lang="en-US" dirty="0"/>
              <a:t> and 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</a:t>
            </a:r>
            <a:r>
              <a:rPr lang="en-US" dirty="0"/>
              <a:t>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 The default value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nowrap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786000" y="3249000"/>
            <a:ext cx="75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 ||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2704B6-FC1E-492B-9EF9-AAE6AD3EF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4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items are aligned according to the 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 axis,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 container's main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304239"/>
            <a:ext cx="5994707" cy="14015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11B146D2-8DF0-4E72-84D2-D1408BF01BF9}"/>
              </a:ext>
            </a:extLst>
          </p:cNvPr>
          <p:cNvSpPr txBox="1"/>
          <p:nvPr/>
        </p:nvSpPr>
        <p:spPr>
          <a:xfrm>
            <a:off x="696000" y="2455703"/>
            <a:ext cx="59947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4E19041-5876-4C87-82F8-8A252EDC8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8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 container's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 </a:t>
            </a:r>
            <a:r>
              <a:rPr lang="en-US" b="1" dirty="0">
                <a:solidFill>
                  <a:schemeClr val="bg1"/>
                </a:solidFill>
              </a:rPr>
              <a:t>centered</a:t>
            </a:r>
            <a:r>
              <a:rPr lang="en-US" dirty="0"/>
              <a:t> along the container's main axis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50" y="2502758"/>
            <a:ext cx="5061276" cy="10097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2" y="5560052"/>
            <a:ext cx="4513257" cy="87819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523A17D-E574-4C8F-BADD-367CB750FFC9}"/>
              </a:ext>
            </a:extLst>
          </p:cNvPr>
          <p:cNvSpPr txBox="1"/>
          <p:nvPr/>
        </p:nvSpPr>
        <p:spPr>
          <a:xfrm>
            <a:off x="711027" y="2713919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80352A5-4B4A-4F79-A82E-806AD265DA9C}"/>
              </a:ext>
            </a:extLst>
          </p:cNvPr>
          <p:cNvSpPr txBox="1"/>
          <p:nvPr/>
        </p:nvSpPr>
        <p:spPr>
          <a:xfrm>
            <a:off x="711026" y="4662830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393D25E-472F-496D-8B1E-A5446C7C1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3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 the flexbox items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around</a:t>
            </a:r>
            <a:r>
              <a:rPr lang="en-US" dirty="0"/>
              <a:t> the flexbox items: this adds space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first item and 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 the last 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2073664"/>
            <a:ext cx="5038304" cy="9679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9" y="5577073"/>
            <a:ext cx="3876675" cy="762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8013F07-659C-4788-929D-21370F10D40C}"/>
              </a:ext>
            </a:extLst>
          </p:cNvPr>
          <p:cNvSpPr txBox="1"/>
          <p:nvPr/>
        </p:nvSpPr>
        <p:spPr>
          <a:xfrm>
            <a:off x="741001" y="226391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2FD8FBE-5E61-4714-B6C0-D8B21C45E628}"/>
              </a:ext>
            </a:extLst>
          </p:cNvPr>
          <p:cNvSpPr txBox="1"/>
          <p:nvPr/>
        </p:nvSpPr>
        <p:spPr>
          <a:xfrm>
            <a:off x="741001" y="474605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9BB691-5FBF-4BC3-82E1-FB9B34203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7631A-0C2F-4050-B4A8-E93BB4F8D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aligned according to the </a:t>
            </a: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/>
              <a:t> axis, within a line of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aligned at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9" y="3798333"/>
            <a:ext cx="4535363" cy="259803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C47B027B-A97B-4241-97DE-77D5508B2CFC}"/>
              </a:ext>
            </a:extLst>
          </p:cNvPr>
          <p:cNvSpPr txBox="1"/>
          <p:nvPr/>
        </p:nvSpPr>
        <p:spPr>
          <a:xfrm>
            <a:off x="682699" y="2394000"/>
            <a:ext cx="453536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FD2863-271F-48AF-A56D-0CFD8CF6F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00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center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1349049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3834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644447A-AC50-4AA0-A576-D3B9D89CD444}"/>
              </a:ext>
            </a:extLst>
          </p:cNvPr>
          <p:cNvSpPr txBox="1"/>
          <p:nvPr/>
        </p:nvSpPr>
        <p:spPr>
          <a:xfrm>
            <a:off x="713201" y="2400978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F9D8F304-FC46-4FB1-B7D0-69621AC62B42}"/>
              </a:ext>
            </a:extLst>
          </p:cNvPr>
          <p:cNvSpPr txBox="1"/>
          <p:nvPr/>
        </p:nvSpPr>
        <p:spPr>
          <a:xfrm>
            <a:off x="703075" y="4309894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5889B71-4B8A-4DF8-97D9-B29FDB06C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248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8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baseline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will stretch across</a:t>
            </a:r>
            <a:r>
              <a:rPr lang="bg-BG" dirty="0"/>
              <a:t> </a:t>
            </a:r>
            <a:r>
              <a:rPr lang="en-US" dirty="0"/>
              <a:t>the whole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1359000"/>
            <a:ext cx="38766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31" y="3954846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4A6D705-94CB-41A5-AA23-78F3C54D01A3}"/>
              </a:ext>
            </a:extLst>
          </p:cNvPr>
          <p:cNvSpPr txBox="1"/>
          <p:nvPr/>
        </p:nvSpPr>
        <p:spPr>
          <a:xfrm>
            <a:off x="651000" y="241064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baseline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401F10D9-F935-443D-ABA6-123439184BB5}"/>
              </a:ext>
            </a:extLst>
          </p:cNvPr>
          <p:cNvSpPr txBox="1"/>
          <p:nvPr/>
        </p:nvSpPr>
        <p:spPr>
          <a:xfrm>
            <a:off x="650117" y="437400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43483F8-8708-41DE-B833-5800B15BC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686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each line is </a:t>
            </a:r>
            <a:r>
              <a:rPr lang="en-US" b="1" dirty="0">
                <a:solidFill>
                  <a:schemeClr val="bg1"/>
                </a:solidFill>
              </a:rPr>
              <a:t>aligned</a:t>
            </a:r>
            <a:r>
              <a:rPr lang="en-US" dirty="0"/>
              <a:t> within a flexbox 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 only applies if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 </a:t>
            </a:r>
            <a:r>
              <a:rPr lang="en-US" dirty="0"/>
              <a:t>is present, and if there are multiple lines of flexbox items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Each line will stretch to 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/>
              <a:t> the remaining space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CB6969DF-6E49-4C48-9568-DC0DDC42A400}"/>
              </a:ext>
            </a:extLst>
          </p:cNvPr>
          <p:cNvSpPr txBox="1"/>
          <p:nvPr/>
        </p:nvSpPr>
        <p:spPr>
          <a:xfrm>
            <a:off x="1101000" y="3135279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0991C8F-9AFF-446B-A5EC-A68289816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3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Content: Stretch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first line is </a:t>
            </a:r>
            <a:r>
              <a:rPr lang="en-US" b="1" dirty="0">
                <a:solidFill>
                  <a:schemeClr val="bg1"/>
                </a:solidFill>
              </a:rPr>
              <a:t>100px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second line is </a:t>
            </a:r>
            <a:r>
              <a:rPr lang="en-US" b="1" dirty="0">
                <a:solidFill>
                  <a:schemeClr val="bg1"/>
                </a:solidFill>
              </a:rPr>
              <a:t>50px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remaining space is </a:t>
            </a:r>
            <a:r>
              <a:rPr lang="en-US" b="1" dirty="0">
                <a:solidFill>
                  <a:schemeClr val="bg1"/>
                </a:solidFill>
              </a:rPr>
              <a:t>150px</a:t>
            </a:r>
            <a:r>
              <a:rPr lang="en-US" dirty="0">
                <a:solidFill>
                  <a:schemeClr val="tx2"/>
                </a:solidFill>
              </a:rPr>
              <a:t> and it is distributed equally amongst the two lines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98" y="3326825"/>
            <a:ext cx="3857625" cy="3200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Rounded Rectangular Callout 6"/>
          <p:cNvSpPr/>
          <p:nvPr/>
        </p:nvSpPr>
        <p:spPr bwMode="auto">
          <a:xfrm>
            <a:off x="9213952" y="3568572"/>
            <a:ext cx="2677343" cy="1025559"/>
          </a:xfrm>
          <a:prstGeom prst="wedgeRoundRectCallout">
            <a:avLst>
              <a:gd name="adj1" fmla="val -64942"/>
              <a:gd name="adj2" fmla="val 23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first line is 175px high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213952" y="5150494"/>
            <a:ext cx="2677343" cy="1018035"/>
          </a:xfrm>
          <a:prstGeom prst="wedgeRoundRectCallout">
            <a:avLst>
              <a:gd name="adj1" fmla="val -62827"/>
              <a:gd name="adj2" fmla="val 18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line is 125px high</a:t>
            </a:r>
          </a:p>
        </p:txBody>
      </p:sp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id="{A7DD1BAF-8C47-4F85-A721-8C1418F65268}"/>
              </a:ext>
            </a:extLst>
          </p:cNvPr>
          <p:cNvSpPr/>
          <p:nvPr/>
        </p:nvSpPr>
        <p:spPr bwMode="auto">
          <a:xfrm>
            <a:off x="630756" y="4081351"/>
            <a:ext cx="4053347" cy="1721173"/>
          </a:xfrm>
          <a:prstGeom prst="wedgeRoundRectCallout">
            <a:avLst>
              <a:gd name="adj1" fmla="val 53654"/>
              <a:gd name="adj2" fmla="val -21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container is 300px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All boxes are 50px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box is 100px high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3600B75-F378-44C8-BE26-699DB8C11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23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start</a:t>
            </a:r>
            <a:r>
              <a:rPr lang="en-US" dirty="0"/>
              <a:t> of the 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77" y="2709000"/>
            <a:ext cx="4455000" cy="367206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5F8C758B-CFFE-4ED8-807F-5158764C334D}"/>
              </a:ext>
            </a:extLst>
          </p:cNvPr>
          <p:cNvSpPr txBox="1"/>
          <p:nvPr/>
        </p:nvSpPr>
        <p:spPr>
          <a:xfrm>
            <a:off x="741000" y="3349891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C828D2F-1B40-4C0B-823E-FE7045B1D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50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end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dirty="0"/>
              <a:t>of the flexbox container's 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60" y="2709000"/>
            <a:ext cx="4275000" cy="361914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F0CA2792-9E3A-4AF2-A24D-2A2BB13138D0}"/>
              </a:ext>
            </a:extLst>
          </p:cNvPr>
          <p:cNvSpPr txBox="1"/>
          <p:nvPr/>
        </p:nvSpPr>
        <p:spPr>
          <a:xfrm>
            <a:off x="786000" y="3246143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F41946B-4EF2-4177-AB2A-A0F25FAF4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5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center</a:t>
            </a:r>
            <a:r>
              <a:rPr lang="en-US" dirty="0"/>
              <a:t> of the</a:t>
            </a:r>
            <a:r>
              <a:rPr lang="bg-BG" dirty="0"/>
              <a:t> </a:t>
            </a:r>
            <a:r>
              <a:rPr lang="en-US" dirty="0"/>
              <a:t>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2" y="2754883"/>
            <a:ext cx="4534402" cy="371910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ECE7D01F-3379-4B96-91F7-63519D851F36}"/>
              </a:ext>
            </a:extLst>
          </p:cNvPr>
          <p:cNvSpPr txBox="1"/>
          <p:nvPr/>
        </p:nvSpPr>
        <p:spPr>
          <a:xfrm>
            <a:off x="741000" y="3294000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3FA1E7-ED36-4857-A047-BEDBC5D6B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05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appear </a:t>
            </a:r>
            <a:r>
              <a:rPr lang="en-US" b="1" dirty="0">
                <a:solidFill>
                  <a:schemeClr val="accent1"/>
                </a:solidFill>
              </a:rPr>
              <a:t>between</a:t>
            </a:r>
            <a:r>
              <a:rPr lang="en-US" dirty="0"/>
              <a:t> the lines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01" y="2709000"/>
            <a:ext cx="4936083" cy="387179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828DD145-B041-4DDA-8A0B-E6BBACA2C7C5}"/>
              </a:ext>
            </a:extLst>
          </p:cNvPr>
          <p:cNvSpPr txBox="1"/>
          <p:nvPr/>
        </p:nvSpPr>
        <p:spPr>
          <a:xfrm>
            <a:off x="651000" y="2709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EBECD2-0CE6-4C96-9918-602BC4CC4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8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accent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be distributed equally </a:t>
            </a:r>
            <a:r>
              <a:rPr lang="en-US" b="1" dirty="0">
                <a:solidFill>
                  <a:schemeClr val="accent1"/>
                </a:solidFill>
              </a:rPr>
              <a:t>around</a:t>
            </a:r>
            <a:r>
              <a:rPr lang="en-US" dirty="0"/>
              <a:t> the lines: before the first line, between the two, and after the last 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75" y="3204000"/>
            <a:ext cx="3876675" cy="31623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D8F880-6CDD-4C48-B722-D0340C3FC058}"/>
              </a:ext>
            </a:extLst>
          </p:cNvPr>
          <p:cNvSpPr txBox="1"/>
          <p:nvPr/>
        </p:nvSpPr>
        <p:spPr>
          <a:xfrm>
            <a:off x="723502" y="3744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AA72281-A89F-4066-9D84-4A352BA61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859D8E-3900-4118-AE91-A9EEA46C7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2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F54247-613D-4FA2-B808-EA355D05162B}"/>
              </a:ext>
            </a:extLst>
          </p:cNvPr>
          <p:cNvSpPr/>
          <p:nvPr/>
        </p:nvSpPr>
        <p:spPr bwMode="auto">
          <a:xfrm>
            <a:off x="4498578" y="819000"/>
            <a:ext cx="3172422" cy="360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69" y="1539000"/>
            <a:ext cx="5242261" cy="2293489"/>
          </a:xfrm>
          <a:prstGeom prst="roundRect">
            <a:avLst>
              <a:gd name="adj" fmla="val 3093"/>
            </a:avLst>
          </a:prstGeom>
          <a:ln>
            <a:solidFill>
              <a:schemeClr val="tx1"/>
            </a:solidFill>
          </a:ln>
          <a:effectLst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C3A1AD-5143-4AF1-B7A7-9E7FCD6361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Expands items to Fill Available Free Space or Shrinks Them to Prevent Overflow</a:t>
            </a:r>
          </a:p>
        </p:txBody>
      </p:sp>
    </p:spTree>
    <p:extLst>
      <p:ext uri="{BB962C8B-B14F-4D97-AF65-F5344CB8AC3E}">
        <p14:creationId xmlns:p14="http://schemas.microsoft.com/office/powerpoint/2010/main" val="9904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05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Order - defines the order of a flexbox item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order of the flexbox items is the one defined </a:t>
            </a:r>
            <a:br>
              <a:rPr lang="en-US" sz="3000" dirty="0"/>
            </a:br>
            <a:r>
              <a:rPr lang="en-US" sz="3000" dirty="0"/>
              <a:t>in the </a:t>
            </a:r>
            <a:r>
              <a:rPr lang="en-US" sz="3000" b="1" dirty="0">
                <a:solidFill>
                  <a:schemeClr val="accent1"/>
                </a:solidFill>
              </a:rPr>
              <a:t>HTML code</a:t>
            </a:r>
            <a:endParaRPr lang="bg-BG" sz="3000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The order is </a:t>
            </a:r>
            <a:r>
              <a:rPr lang="en-US" sz="3200" b="1" dirty="0">
                <a:solidFill>
                  <a:schemeClr val="accent1"/>
                </a:solidFill>
              </a:rPr>
              <a:t>relative</a:t>
            </a:r>
            <a:r>
              <a:rPr lang="en-US" sz="3200" dirty="0"/>
              <a:t> to the flexbox item's </a:t>
            </a:r>
            <a:r>
              <a:rPr lang="en-US" sz="3200" b="1" dirty="0">
                <a:solidFill>
                  <a:schemeClr val="accent1"/>
                </a:solidFill>
              </a:rPr>
              <a:t>siblings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final order is defined when all individual flexbox item order values</a:t>
            </a:r>
            <a:r>
              <a:rPr lang="bg-BG" sz="3200" dirty="0"/>
              <a:t> </a:t>
            </a:r>
            <a:r>
              <a:rPr lang="en-US" sz="3200" dirty="0"/>
              <a:t>are considered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37" y="2012251"/>
            <a:ext cx="5151000" cy="153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527733E-CC98-49C3-B8F8-35D5AC82EC62}"/>
              </a:ext>
            </a:extLst>
          </p:cNvPr>
          <p:cNvSpPr txBox="1"/>
          <p:nvPr/>
        </p:nvSpPr>
        <p:spPr>
          <a:xfrm>
            <a:off x="9538500" y="1305866"/>
            <a:ext cx="198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D9620-0960-4565-864B-4C39B1E78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2AD3E1C-D4E1-44A4-B29A-CE1E8C46D9F3}"/>
              </a:ext>
            </a:extLst>
          </p:cNvPr>
          <p:cNvSpPr txBox="1"/>
          <p:nvPr/>
        </p:nvSpPr>
        <p:spPr>
          <a:xfrm>
            <a:off x="9606000" y="3960508"/>
            <a:ext cx="184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7A567F2F-C6A6-4AEC-A535-FEA7F20F7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37" y="4712678"/>
            <a:ext cx="5151000" cy="14537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6096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 </a:t>
            </a:r>
            <a:r>
              <a:rPr lang="en-US" b="1" dirty="0">
                <a:solidFill>
                  <a:schemeClr val="accent1"/>
                </a:solidFill>
              </a:rPr>
              <a:t>negative</a:t>
            </a:r>
            <a:r>
              <a:rPr lang="en-US" dirty="0"/>
              <a:t> values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set a </a:t>
            </a:r>
            <a:r>
              <a:rPr lang="en-US" b="1" dirty="0">
                <a:solidFill>
                  <a:schemeClr val="accent1"/>
                </a:solidFill>
              </a:rPr>
              <a:t>different</a:t>
            </a:r>
            <a:r>
              <a:rPr lang="en-US" dirty="0"/>
              <a:t> value for each flexbox item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98" y="1939757"/>
            <a:ext cx="5688028" cy="168951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98" y="4488849"/>
            <a:ext cx="5688028" cy="167543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0393C90-6877-48E6-B118-20A64136D3C6}"/>
              </a:ext>
            </a:extLst>
          </p:cNvPr>
          <p:cNvSpPr txBox="1"/>
          <p:nvPr/>
        </p:nvSpPr>
        <p:spPr>
          <a:xfrm>
            <a:off x="730289" y="2197073"/>
            <a:ext cx="257571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-1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9D45FE2-78CE-412E-A6AA-2F3E5E3835D5}"/>
              </a:ext>
            </a:extLst>
          </p:cNvPr>
          <p:cNvSpPr txBox="1"/>
          <p:nvPr/>
        </p:nvSpPr>
        <p:spPr>
          <a:xfrm>
            <a:off x="730289" y="5116439"/>
            <a:ext cx="257571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7F732C4-6593-49D7-9FF3-6B42A259C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2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Grow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Defines how much a flexbox item should </a:t>
            </a:r>
            <a:r>
              <a:rPr lang="en-US" sz="3200" b="1" dirty="0">
                <a:solidFill>
                  <a:schemeClr val="accent1"/>
                </a:solidFill>
              </a:rPr>
              <a:t>grow</a:t>
            </a:r>
            <a:r>
              <a:rPr lang="en-US" sz="3200" dirty="0"/>
              <a:t> if there's space available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element will </a:t>
            </a:r>
            <a:r>
              <a:rPr lang="en-US" sz="3000" b="1" dirty="0">
                <a:solidFill>
                  <a:schemeClr val="accent1"/>
                </a:solidFill>
              </a:rPr>
              <a:t>NOT</a:t>
            </a:r>
            <a:r>
              <a:rPr lang="en-US" sz="3000" dirty="0"/>
              <a:t> grow if there's space available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 It will only use</a:t>
            </a:r>
            <a:r>
              <a:rPr lang="bg-BG" sz="3000" dirty="0"/>
              <a:t> </a:t>
            </a:r>
            <a:r>
              <a:rPr lang="en-US" sz="3000" dirty="0"/>
              <a:t>the space</a:t>
            </a:r>
            <a:r>
              <a:rPr lang="bg-BG" sz="3000" dirty="0"/>
              <a:t> </a:t>
            </a:r>
            <a:r>
              <a:rPr lang="en-US" sz="3000" dirty="0"/>
              <a:t>it needs</a:t>
            </a:r>
            <a:endParaRPr lang="bg-BG" sz="3000" dirty="0"/>
          </a:p>
          <a:p>
            <a:pPr>
              <a:buClr>
                <a:schemeClr val="tx1"/>
              </a:buClr>
            </a:pPr>
            <a:r>
              <a:rPr lang="en-US" sz="3200" dirty="0"/>
              <a:t>The element will </a:t>
            </a:r>
            <a:r>
              <a:rPr lang="en-US" sz="3200" b="1" dirty="0">
                <a:solidFill>
                  <a:schemeClr val="accent1"/>
                </a:solidFill>
              </a:rPr>
              <a:t>grow</a:t>
            </a:r>
            <a:r>
              <a:rPr lang="en-US" sz="3200" dirty="0"/>
              <a:t> by a factor of 1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It will fill up the remaining space if no other</a:t>
            </a:r>
            <a:r>
              <a:rPr lang="bg-BG" sz="3200" dirty="0"/>
              <a:t> </a:t>
            </a:r>
            <a:r>
              <a:rPr lang="en-US" sz="3200" dirty="0"/>
              <a:t>flexbox item has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  <a:r>
              <a:rPr lang="en-US" sz="3200" dirty="0"/>
              <a:t> value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682" y="1950121"/>
            <a:ext cx="5196055" cy="139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606817-94AB-4AF8-8CB9-651E701397D7}"/>
              </a:ext>
            </a:extLst>
          </p:cNvPr>
          <p:cNvSpPr txBox="1"/>
          <p:nvPr/>
        </p:nvSpPr>
        <p:spPr>
          <a:xfrm>
            <a:off x="6739824" y="1256319"/>
            <a:ext cx="519605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8781915-8675-467D-BC6B-CE6AD471A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488E117-9791-4C80-9615-B41FCE2FCA36}"/>
              </a:ext>
            </a:extLst>
          </p:cNvPr>
          <p:cNvSpPr txBox="1"/>
          <p:nvPr/>
        </p:nvSpPr>
        <p:spPr>
          <a:xfrm>
            <a:off x="6742842" y="3696884"/>
            <a:ext cx="519303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0C102C5C-8253-4888-85B6-8A48E88567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51" y="4398493"/>
            <a:ext cx="5193036" cy="137198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20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much a flexbox item should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 in the container's main axis, the element will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by a factor of </a:t>
            </a:r>
            <a:r>
              <a:rPr lang="en-US" b="1" dirty="0">
                <a:solidFill>
                  <a:schemeClr val="accent1"/>
                </a:solidFill>
              </a:rPr>
              <a:t>1</a:t>
            </a:r>
            <a:r>
              <a:rPr lang="en-US" dirty="0"/>
              <a:t>, and will wrap its content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803135"/>
            <a:ext cx="5578375" cy="171748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CAF55DD5-EEA0-4CBA-B770-AFAD18C9BBC5}"/>
              </a:ext>
            </a:extLst>
          </p:cNvPr>
          <p:cNvSpPr txBox="1"/>
          <p:nvPr/>
        </p:nvSpPr>
        <p:spPr>
          <a:xfrm>
            <a:off x="741000" y="2394000"/>
            <a:ext cx="557837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CAEE8B-2D6E-414D-8BAF-B25AB303E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9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 will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shrink it will retain the width it needs, and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wrap its content</a:t>
            </a:r>
          </a:p>
          <a:p>
            <a:r>
              <a:rPr lang="en-US" dirty="0"/>
              <a:t>Its siblings will shrink to give space to the target element.</a:t>
            </a:r>
          </a:p>
          <a:p>
            <a:pPr lvl="1"/>
            <a:r>
              <a:rPr lang="en-US" dirty="0"/>
              <a:t>Because the target element will 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 wrap its content, there is a chance for the flexbox container's content to </a:t>
            </a:r>
            <a:r>
              <a:rPr lang="en-US" b="1" dirty="0">
                <a:solidFill>
                  <a:schemeClr val="bg1"/>
                </a:solidFill>
              </a:rPr>
              <a:t>overflow</a:t>
            </a:r>
            <a:endParaRPr lang="en-US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95" y="5279878"/>
            <a:ext cx="3848100" cy="11715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265C9E6-BC00-4D76-AEE2-36A9B76A21D8}"/>
              </a:ext>
            </a:extLst>
          </p:cNvPr>
          <p:cNvSpPr txBox="1"/>
          <p:nvPr/>
        </p:nvSpPr>
        <p:spPr>
          <a:xfrm>
            <a:off x="1146001" y="4419000"/>
            <a:ext cx="38631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876F33-816B-442F-85DA-368058CA1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0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Basis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a flexbox item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element will be automatically sized based on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>
                <a:solidFill>
                  <a:schemeClr val="tx2"/>
                </a:solidFill>
              </a:rPr>
              <a:t>, or on</a:t>
            </a:r>
            <a:r>
              <a:rPr lang="bg-BG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any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 if they are defined</a:t>
            </a:r>
            <a:endParaRPr lang="bg-BG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define </a:t>
            </a:r>
            <a:r>
              <a:rPr lang="en-US" b="1" dirty="0">
                <a:solidFill>
                  <a:schemeClr val="bg1"/>
                </a:solidFill>
              </a:rPr>
              <a:t>pixel</a:t>
            </a:r>
            <a:r>
              <a:rPr lang="en-US" dirty="0"/>
              <a:t> or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values</a:t>
            </a:r>
          </a:p>
          <a:p>
            <a:pPr>
              <a:buClr>
                <a:schemeClr val="tx1"/>
              </a:buClr>
            </a:pPr>
            <a:r>
              <a:rPr lang="en-US" dirty="0"/>
              <a:t>The element will wrap its content to avoid any overflow</a:t>
            </a: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99" y="2100745"/>
            <a:ext cx="4897350" cy="1336128"/>
          </a:xfrm>
          <a:prstGeom prst="rect">
            <a:avLst/>
          </a:prstGeom>
          <a:ln w="3175" cap="rnd">
            <a:solidFill>
              <a:schemeClr val="accent6">
                <a:lumMod val="10000"/>
              </a:schemeClr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626A857-6891-487E-965E-55AF6797417C}"/>
              </a:ext>
            </a:extLst>
          </p:cNvPr>
          <p:cNvSpPr txBox="1"/>
          <p:nvPr/>
        </p:nvSpPr>
        <p:spPr>
          <a:xfrm>
            <a:off x="7509724" y="1248354"/>
            <a:ext cx="35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A6E727C-DCA0-4B9B-93E1-417185E8E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0DB0FAC5-61EC-4BC4-9BC0-D16DEA2A57AC}"/>
              </a:ext>
            </a:extLst>
          </p:cNvPr>
          <p:cNvSpPr txBox="1"/>
          <p:nvPr/>
        </p:nvSpPr>
        <p:spPr>
          <a:xfrm>
            <a:off x="7509724" y="3834000"/>
            <a:ext cx="35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80px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72A576CF-763A-4E24-9615-BE361AEF7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99" y="4777146"/>
            <a:ext cx="4895737" cy="153185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26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Flex is the shorthand for: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flex-shrink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flex-basis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default value is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0 1 auto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831000" y="4599000"/>
            <a:ext cx="918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&lt;flex-grow&gt; &lt;flex-shrink&gt; &lt;flex-basis&gt;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10DE19-7A2E-40CE-AA5E-1C3F64E06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3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/>
              <a:t>, but applies only to a </a:t>
            </a:r>
            <a:r>
              <a:rPr lang="en-US" b="1" dirty="0">
                <a:solidFill>
                  <a:schemeClr val="bg1"/>
                </a:solidFill>
              </a:rPr>
              <a:t>single </a:t>
            </a:r>
            <a:r>
              <a:rPr lang="en-US" dirty="0"/>
              <a:t>flexbox item, instead of all of them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will use the value of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00" y="2529000"/>
            <a:ext cx="2655000" cy="151433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85" y="4458678"/>
            <a:ext cx="2629230" cy="152287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955F204-1B6B-49AB-913D-BAAEB3B1E8D9}"/>
              </a:ext>
            </a:extLst>
          </p:cNvPr>
          <p:cNvSpPr txBox="1"/>
          <p:nvPr/>
        </p:nvSpPr>
        <p:spPr>
          <a:xfrm>
            <a:off x="1191000" y="3114000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22A7203-2CD7-425A-872F-97E927AB364E}"/>
              </a:ext>
            </a:extLst>
          </p:cNvPr>
          <p:cNvSpPr txBox="1"/>
          <p:nvPr/>
        </p:nvSpPr>
        <p:spPr>
          <a:xfrm>
            <a:off x="1190999" y="5156714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4F89736-4F3A-4D3B-A4D7-6AF5199F2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72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align-items: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center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 center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stretch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8" y="2092916"/>
            <a:ext cx="3134903" cy="181248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7" y="4118124"/>
            <a:ext cx="3134903" cy="178805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4C4F09D-0144-47D0-BB42-2E8AD4E91A0F}"/>
              </a:ext>
            </a:extLst>
          </p:cNvPr>
          <p:cNvSpPr txBox="1"/>
          <p:nvPr/>
        </p:nvSpPr>
        <p:spPr>
          <a:xfrm>
            <a:off x="722865" y="2539046"/>
            <a:ext cx="44228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7F0A668E-0896-498C-91F0-5AE8021CD460}"/>
              </a:ext>
            </a:extLst>
          </p:cNvPr>
          <p:cNvSpPr txBox="1"/>
          <p:nvPr/>
        </p:nvSpPr>
        <p:spPr>
          <a:xfrm>
            <a:off x="728171" y="4689000"/>
            <a:ext cx="44228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16F15E4-5908-47A0-99FD-BA438EA09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bacus">
            <a:extLst>
              <a:ext uri="{FF2B5EF4-FFF2-40B4-BE49-F238E27FC236}">
                <a16:creationId xmlns:a16="http://schemas.microsoft.com/office/drawing/2014/main" id="{558C0A2F-039A-46AF-84B4-57BE91FFBD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9900" y="1134000"/>
            <a:ext cx="2932200" cy="29322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D601D8D-E148-43D4-99A9-3F8BD230B5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Flexbox Layout Module</a:t>
            </a:r>
          </a:p>
        </p:txBody>
      </p:sp>
    </p:spTree>
    <p:extLst>
      <p:ext uri="{BB962C8B-B14F-4D97-AF65-F5344CB8AC3E}">
        <p14:creationId xmlns:p14="http://schemas.microsoft.com/office/powerpoint/2010/main" val="32191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Flexbox</a:t>
            </a:r>
            <a:r>
              <a:rPr lang="en-US" sz="3200" dirty="0"/>
              <a:t>?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Why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Flexbox</a:t>
            </a:r>
            <a:r>
              <a:rPr lang="en-US" sz="3000" dirty="0">
                <a:solidFill>
                  <a:schemeClr val="bg2"/>
                </a:solidFill>
              </a:rPr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Properties for the Parent: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direction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r>
              <a:rPr lang="en-US" sz="3200" dirty="0"/>
              <a:t> 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Properties for the children: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order</a:t>
            </a:r>
            <a:r>
              <a:rPr lang="en-GB" sz="3200" dirty="0"/>
              <a:t>,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shrink</a:t>
            </a:r>
            <a:r>
              <a:rPr lang="en-GB" sz="3200" dirty="0"/>
              <a:t>, </a:t>
            </a:r>
            <a:br>
              <a:rPr lang="en-GB" sz="3200" dirty="0"/>
            </a:b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509C3F4-DAAC-44CD-8AE4-4916C4BD2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4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857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76E6DC-EACD-4D53-85F5-69B038EF7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6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595413-DCFD-4DF2-BBD4-AC0C297252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Offers </a:t>
            </a:r>
            <a:r>
              <a:rPr lang="en-US" b="1" dirty="0">
                <a:solidFill>
                  <a:schemeClr val="bg1"/>
                </a:solidFill>
              </a:rPr>
              <a:t>space distribution</a:t>
            </a:r>
            <a:r>
              <a:rPr lang="en-US" dirty="0"/>
              <a:t> between items in an interface and powerful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r>
              <a:rPr lang="en-US" dirty="0"/>
              <a:t> capabilities </a:t>
            </a:r>
          </a:p>
          <a:p>
            <a:r>
              <a:rPr lang="en-US" dirty="0"/>
              <a:t>Flexbox is a method for laying out items in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  <a:endParaRPr lang="en-US" dirty="0"/>
          </a:p>
          <a:p>
            <a:r>
              <a:rPr lang="en-US" dirty="0"/>
              <a:t>Items flex to 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additional space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fit into smaller 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Flexbox?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EB9494-62AA-4CAF-9985-C499F328F4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For a long time, the only reliable cross browser-compatible tools available for creating CSS layouts were </a:t>
            </a:r>
            <a:r>
              <a:rPr lang="en-US" b="1" dirty="0">
                <a:solidFill>
                  <a:schemeClr val="bg1"/>
                </a:solidFill>
              </a:rPr>
              <a:t>floats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positioning</a:t>
            </a:r>
            <a:endParaRPr lang="bg-BG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These are fine and they work,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but in some ways, they are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also rather limiting and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frustrating</a:t>
            </a:r>
            <a:endParaRPr lang="bg-BG" dirty="0"/>
          </a:p>
        </p:txBody>
      </p:sp>
      <p:pic>
        <p:nvPicPr>
          <p:cNvPr id="2050" name="Picture 2" descr="Резултат с изображение за „flexbox vs positioning and floa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095500"/>
            <a:ext cx="4978400" cy="465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DF7990-5C0C-4E3E-8393-30B6BDF8E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64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9000"/>
            <a:ext cx="11818096" cy="66150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following simple layout requirements are either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achieve with such tools:</a:t>
            </a:r>
            <a:endParaRPr lang="bg-BG" dirty="0"/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Vertically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centering</a:t>
            </a:r>
            <a:r>
              <a:rPr lang="en-US" sz="3200" dirty="0"/>
              <a:t> a block of content inside its parent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the children of a container take up an </a:t>
            </a:r>
            <a:r>
              <a:rPr lang="en-US" sz="3200" b="1" dirty="0">
                <a:solidFill>
                  <a:schemeClr val="bg1"/>
                </a:solidFill>
              </a:rPr>
              <a:t>equal</a:t>
            </a:r>
            <a:r>
              <a:rPr lang="en-US" sz="3200" dirty="0"/>
              <a:t> amount of the available </a:t>
            </a:r>
            <a:r>
              <a:rPr lang="en-US" sz="3200" b="1" dirty="0">
                <a:solidFill>
                  <a:schemeClr val="bg1"/>
                </a:solidFill>
              </a:rPr>
              <a:t>width/height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columns in a multiple column layout adopt the </a:t>
            </a: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dirty="0"/>
              <a:t> even if they contain a different amount of content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88259-66A7-4B96-AA67-6CFC609D1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66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1916044"/>
            <a:ext cx="3150000" cy="1322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98C316-EAA9-4202-A5A8-0D853439D6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000" dirty="0"/>
              <a:t>Expands Items to Fill Available Free Space or Shrinks Them to Prevent Overflow</a:t>
            </a:r>
          </a:p>
        </p:txBody>
      </p:sp>
    </p:spTree>
    <p:extLst>
      <p:ext uri="{BB962C8B-B14F-4D97-AF65-F5344CB8AC3E}">
        <p14:creationId xmlns:p14="http://schemas.microsoft.com/office/powerpoint/2010/main" val="5721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is turned into a 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 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Its child elements will be turned into </a:t>
            </a:r>
            <a:r>
              <a:rPr lang="en-US" b="1" dirty="0">
                <a:solidFill>
                  <a:schemeClr val="bg1"/>
                </a:solidFill>
              </a:rPr>
              <a:t>flexbox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44583" y="2670495"/>
            <a:ext cx="45900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Lorem ipsum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dolor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sit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amet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consectetur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adipiscing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elit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"container"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First child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Second child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Etiam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semper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at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erat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pulvinar, at pulvinar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felis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blandit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 Vestibulum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volutpat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tellus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diam,consequat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gravida libero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rhoncus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ut.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4EE433-F731-43CF-9F88-BA121DBCB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2C075E3-7E3B-430A-9421-48C7C1078B78}"/>
              </a:ext>
            </a:extLst>
          </p:cNvPr>
          <p:cNvSpPr txBox="1"/>
          <p:nvPr/>
        </p:nvSpPr>
        <p:spPr>
          <a:xfrm>
            <a:off x="5916000" y="2675804"/>
            <a:ext cx="436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E90D390A-5495-4B55-A57B-079CA6981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0" y="4149178"/>
            <a:ext cx="5040000" cy="235782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9979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3815</TotalTime>
  <Words>1839</Words>
  <Application>Microsoft Office PowerPoint</Application>
  <PresentationFormat>Широк екран</PresentationFormat>
  <Paragraphs>305</Paragraphs>
  <Slides>45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Flexbox</vt:lpstr>
      <vt:lpstr>Table of Contents</vt:lpstr>
      <vt:lpstr>Have a Question?</vt:lpstr>
      <vt:lpstr>CSS Flexbox Layout Module</vt:lpstr>
      <vt:lpstr>What is Flexbox?</vt:lpstr>
      <vt:lpstr>Why Flexbox?</vt:lpstr>
      <vt:lpstr>Why Flexbox?</vt:lpstr>
      <vt:lpstr>Expands Items to Fill Available Free Space or Shrinks Them to Prevent Overflow</vt:lpstr>
      <vt:lpstr>Display – Flex</vt:lpstr>
      <vt:lpstr>Display – Inline-flex</vt:lpstr>
      <vt:lpstr>Flex Direction</vt:lpstr>
      <vt:lpstr>Flex Direction</vt:lpstr>
      <vt:lpstr>Flex Direction</vt:lpstr>
      <vt:lpstr>Flex Wrap</vt:lpstr>
      <vt:lpstr>Flex Wrap</vt:lpstr>
      <vt:lpstr>Flex Flow</vt:lpstr>
      <vt:lpstr>Justify Content</vt:lpstr>
      <vt:lpstr>Justify Content</vt:lpstr>
      <vt:lpstr>Justify Content</vt:lpstr>
      <vt:lpstr>Align Items</vt:lpstr>
      <vt:lpstr>Align-items</vt:lpstr>
      <vt:lpstr>Align-items</vt:lpstr>
      <vt:lpstr>Align Content</vt:lpstr>
      <vt:lpstr>Align Content: Stretch Example</vt:lpstr>
      <vt:lpstr>Align Content</vt:lpstr>
      <vt:lpstr>Align Content</vt:lpstr>
      <vt:lpstr>Align Content</vt:lpstr>
      <vt:lpstr>Align Content</vt:lpstr>
      <vt:lpstr>Align Content</vt:lpstr>
      <vt:lpstr>Expands items to Fill Available Free Space or Shrinks Them to Prevent Overflow</vt:lpstr>
      <vt:lpstr>Order</vt:lpstr>
      <vt:lpstr>Order</vt:lpstr>
      <vt:lpstr>Flex Grow</vt:lpstr>
      <vt:lpstr>Flex Shrink</vt:lpstr>
      <vt:lpstr>Flex Shrink</vt:lpstr>
      <vt:lpstr>Flex Basis</vt:lpstr>
      <vt:lpstr>Flex</vt:lpstr>
      <vt:lpstr>Align Self</vt:lpstr>
      <vt:lpstr>Align Self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23</cp:revision>
  <dcterms:created xsi:type="dcterms:W3CDTF">2018-05-23T13:08:44Z</dcterms:created>
  <dcterms:modified xsi:type="dcterms:W3CDTF">2021-12-21T09:25:26Z</dcterms:modified>
  <cp:category>computer programming;programming;software development;software engineering</cp:category>
</cp:coreProperties>
</file>