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818" r:id="rId17"/>
    <p:sldId id="508" r:id="rId18"/>
    <p:sldId id="485" r:id="rId19"/>
    <p:sldId id="496" r:id="rId20"/>
    <p:sldId id="486" r:id="rId21"/>
    <p:sldId id="821" r:id="rId22"/>
    <p:sldId id="808" r:id="rId23"/>
    <p:sldId id="509" r:id="rId24"/>
    <p:sldId id="820" r:id="rId25"/>
    <p:sldId id="494" r:id="rId26"/>
    <p:sldId id="349" r:id="rId27"/>
    <p:sldId id="401" r:id="rId28"/>
    <p:sldId id="317" r:id="rId29"/>
    <p:sldId id="316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F9E76B-36B5-45E3-BE12-EA71FA7EF5DD}">
          <p14:sldIdLst>
            <p14:sldId id="503"/>
            <p14:sldId id="276"/>
            <p14:sldId id="492"/>
          </p14:sldIdLst>
        </p14:section>
        <p14:section name="Responsive Web Design" id="{3E55B5BB-BEFD-47DD-AA72-CCDD0EFCFD24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3741817B-33AC-4295-B79E-B8EFDA677B23}">
          <p14:sldIdLst>
            <p14:sldId id="388"/>
            <p14:sldId id="481"/>
            <p14:sldId id="483"/>
            <p14:sldId id="444"/>
          </p14:sldIdLst>
        </p14:section>
        <p14:section name="Media Types" id="{D42337F0-8769-4BBA-A270-F2E14D086E45}">
          <p14:sldIdLst>
            <p14:sldId id="305"/>
            <p14:sldId id="482"/>
            <p14:sldId id="818"/>
          </p14:sldIdLst>
        </p14:section>
        <p14:section name="Media Feature Rules" id="{931011D2-D8B3-44B0-9E27-10EB2FBE6117}">
          <p14:sldIdLst>
            <p14:sldId id="508"/>
            <p14:sldId id="485"/>
            <p14:sldId id="496"/>
            <p14:sldId id="486"/>
            <p14:sldId id="821"/>
            <p14:sldId id="808"/>
          </p14:sldIdLst>
        </p14:section>
        <p14:section name="Media Queries Conditions" id="{96999D5B-5488-42BE-A6CB-9CCC535406BB}">
          <p14:sldIdLst>
            <p14:sldId id="509"/>
            <p14:sldId id="820"/>
            <p14:sldId id="494"/>
          </p14:sldIdLst>
        </p14:section>
        <p14:section name="Summary" id="{F3990BA4-6493-457E-AF43-2BFC9F9D85E2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238" autoAdjust="0"/>
  </p:normalViewPr>
  <p:slideViewPr>
    <p:cSldViewPr showGuides="1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B88A8C4-276A-4E9B-9716-79B33198D3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29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704B83-28E4-4BE3-8628-4DE677FCAC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907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7A84A-7CB3-421A-A3CD-CE633C9E3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8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840F3-7FB2-477C-8B31-D19FEC55F5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5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5E5CFC-F887-4073-89D4-63646835D8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25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F93805-0667-4421-859E-24E7CFF62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893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CA4DB7-7950-48E2-B5B1-7ED7416A94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205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codepen.io/snakov/pen/MWbxZO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9.jp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www.youtube.com/c/CodeItUpwithIv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adapt to different screen sizes and resolutions</a:t>
            </a:r>
          </a:p>
          <a:p>
            <a:r>
              <a:rPr lang="en-US" dirty="0"/>
              <a:t>They are a fundamental part of responsive web design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AE6B32-E3C0-402E-852B-0370F68370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CD9CF-0D75-402D-9CF0-3A1B05CB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72" y="1989375"/>
            <a:ext cx="4170864" cy="70466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D003CB4-35FD-4D61-9F56-616EB683A314}"/>
              </a:ext>
            </a:extLst>
          </p:cNvPr>
          <p:cNvSpPr/>
          <p:nvPr/>
        </p:nvSpPr>
        <p:spPr bwMode="auto">
          <a:xfrm>
            <a:off x="9229764" y="2844153"/>
            <a:ext cx="404895" cy="7046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0AB9D61-1B53-4E9D-A5FA-29117A53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13" y="3673138"/>
            <a:ext cx="2656783" cy="25901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7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0042" cy="57878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media query consists of a </a:t>
            </a:r>
            <a:r>
              <a:rPr lang="en-US" sz="3200" b="1" dirty="0">
                <a:solidFill>
                  <a:schemeClr val="bg1"/>
                </a:solidFill>
              </a:rPr>
              <a:t>media type</a:t>
            </a:r>
            <a:r>
              <a:rPr lang="en-US" sz="3200" dirty="0"/>
              <a:t> and can contain one or more </a:t>
            </a:r>
            <a:r>
              <a:rPr lang="en-US" sz="3200" b="1" dirty="0">
                <a:solidFill>
                  <a:schemeClr val="bg1"/>
                </a:solidFill>
              </a:rPr>
              <a:t>expressions</a:t>
            </a:r>
            <a:r>
              <a:rPr lang="en-US" sz="3200" dirty="0"/>
              <a:t>, which resolve to either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bg-BG" sz="3200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bg-BG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result of the query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if the specified media type matches the type of device the document is being displayed on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operators, the media type is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the all type will be implied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5F2D4C-FCE8-40F1-A347-84F68734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469216A-9AF8-46D3-B256-09E6C095EF9E}"/>
              </a:ext>
            </a:extLst>
          </p:cNvPr>
          <p:cNvSpPr txBox="1"/>
          <p:nvPr/>
        </p:nvSpPr>
        <p:spPr>
          <a:xfrm>
            <a:off x="696000" y="2336140"/>
            <a:ext cx="5893465" cy="1339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600px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menu a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block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B7F04460-BF52-4C98-99BA-760D0E62B71B}"/>
              </a:ext>
            </a:extLst>
          </p:cNvPr>
          <p:cNvSpPr/>
          <p:nvPr/>
        </p:nvSpPr>
        <p:spPr bwMode="auto">
          <a:xfrm>
            <a:off x="6820587" y="2444601"/>
            <a:ext cx="3085413" cy="929564"/>
          </a:xfrm>
          <a:prstGeom prst="wedgeRoundRectCallout">
            <a:avLst>
              <a:gd name="adj1" fmla="val -71765"/>
              <a:gd name="adj2" fmla="val 37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if (width &lt;= 600px), apply these CSS rules</a:t>
            </a:r>
          </a:p>
        </p:txBody>
      </p:sp>
    </p:spTree>
    <p:extLst>
      <p:ext uri="{BB962C8B-B14F-4D97-AF65-F5344CB8AC3E}">
        <p14:creationId xmlns:p14="http://schemas.microsoft.com/office/powerpoint/2010/main" val="49871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60A29D-997B-4BA7-9F74-5478563EB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C7BF29-E565-471B-A913-1C4ACC735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7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10A8C3-E167-4F62-807B-85D80BBD30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Introduction to Media Types</a:t>
            </a:r>
          </a:p>
        </p:txBody>
      </p:sp>
    </p:spTree>
    <p:extLst>
      <p:ext uri="{BB962C8B-B14F-4D97-AF65-F5344CB8AC3E}">
        <p14:creationId xmlns:p14="http://schemas.microsoft.com/office/powerpoint/2010/main" val="19428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5FD158-4EDC-4311-80E4-664B6A7DE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6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+ CSS Grid – Example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382489" y="1358791"/>
            <a:ext cx="7558031" cy="507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  grid-template-areas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"header"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"sidebar"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"main";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600px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grid-template-areas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"header  </a:t>
            </a:r>
            <a:r>
              <a:rPr lang="en-US" sz="2699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"sidebar main";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04" y="4615166"/>
            <a:ext cx="6731913" cy="1154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378" y="1364457"/>
            <a:ext cx="3440838" cy="179457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821015" y="3872474"/>
            <a:ext cx="2396435" cy="555316"/>
          </a:xfrm>
          <a:prstGeom prst="wedgeRoundRectCallout">
            <a:avLst>
              <a:gd name="adj1" fmla="val 64933"/>
              <a:gd name="adj2" fmla="val 5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Width &gt;= 600px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821014" y="1706427"/>
            <a:ext cx="2294402" cy="555316"/>
          </a:xfrm>
          <a:prstGeom prst="wedgeRoundRectCallout">
            <a:avLst>
              <a:gd name="adj1" fmla="val 62673"/>
              <a:gd name="adj2" fmla="val 41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Width &lt; 600px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696296E-2D88-4CC8-9FE1-8ADEC239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915832" cy="3690566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48552A-A374-4988-B899-37F48F475B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400" dirty="0"/>
              <a:t>Rule Used In media queries to Apply Different Styles for Different media types/devices</a:t>
            </a:r>
          </a:p>
        </p:txBody>
      </p:sp>
    </p:spTree>
    <p:extLst>
      <p:ext uri="{BB962C8B-B14F-4D97-AF65-F5344CB8AC3E}">
        <p14:creationId xmlns:p14="http://schemas.microsoft.com/office/powerpoint/2010/main" val="1475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After specifying the type, you can then target a media feature with a </a:t>
            </a:r>
            <a:r>
              <a:rPr lang="en-US" b="1" dirty="0">
                <a:solidFill>
                  <a:schemeClr val="bg1"/>
                </a:solidFill>
              </a:rPr>
              <a:t>rule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</a:t>
            </a:r>
            <a:r>
              <a:rPr lang="bg-BG" dirty="0"/>
              <a:t> - </a:t>
            </a:r>
            <a:r>
              <a:rPr lang="en-US" dirty="0"/>
              <a:t>we can apply CSS if the viewport is above or below a certain width, using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endParaRPr lang="bg-BG" sz="3398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789000"/>
            <a:ext cx="661499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D9A446-D933-40A9-94B4-C06D388F9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58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619000"/>
            <a:ext cx="679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bg-BG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EF532A-C2A1-454F-841E-A114D3631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60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 Conditions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5DFEE9-079E-4F0B-8DCC-055875CD0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b="1" dirty="0"/>
              <a:t>Landscape</a:t>
            </a:r>
            <a:r>
              <a:rPr lang="en-US" sz="3400" dirty="0"/>
              <a:t> – when window is </a:t>
            </a:r>
            <a:r>
              <a:rPr lang="en-US" sz="3400" b="1" dirty="0">
                <a:solidFill>
                  <a:schemeClr val="bg1"/>
                </a:solidFill>
              </a:rPr>
              <a:t>wider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than</a:t>
            </a:r>
            <a:r>
              <a:rPr lang="en-US" sz="3400" dirty="0"/>
              <a:t> its </a:t>
            </a:r>
            <a:r>
              <a:rPr lang="en-US" sz="3400" b="1" dirty="0">
                <a:solidFill>
                  <a:schemeClr val="bg1"/>
                </a:solidFill>
              </a:rPr>
              <a:t>height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b="1" dirty="0"/>
              <a:t>Portrait</a:t>
            </a:r>
            <a:r>
              <a:rPr lang="en-US" sz="3400" dirty="0"/>
              <a:t> – when window is </a:t>
            </a:r>
            <a:r>
              <a:rPr lang="en-US" sz="3400" b="1" dirty="0">
                <a:solidFill>
                  <a:schemeClr val="bg1"/>
                </a:solidFill>
              </a:rPr>
              <a:t>higher </a:t>
            </a:r>
            <a:r>
              <a:rPr lang="en-US" sz="3400" dirty="0"/>
              <a:t>than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its </a:t>
            </a:r>
            <a:r>
              <a:rPr lang="en-US" sz="3400" b="1" dirty="0">
                <a:solidFill>
                  <a:schemeClr val="bg1"/>
                </a:solidFill>
              </a:rPr>
              <a:t>wide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D0A074-55BB-4BD4-913E-759D7FDB4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A7DB2054-2DB7-4518-9F13-C9EC4BD1A6CC}"/>
              </a:ext>
            </a:extLst>
          </p:cNvPr>
          <p:cNvSpPr txBox="1"/>
          <p:nvPr/>
        </p:nvSpPr>
        <p:spPr>
          <a:xfrm>
            <a:off x="336000" y="3103779"/>
            <a:ext cx="6991381" cy="171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portrait)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portrait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block;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landscape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none;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5535A70-EE6D-4AA4-9E6B-262E6538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00" y="4373987"/>
            <a:ext cx="5310000" cy="2350903"/>
          </a:xfrm>
          <a:prstGeom prst="rect">
            <a:avLst/>
          </a:prstGeom>
        </p:spPr>
      </p:pic>
      <p:sp>
        <p:nvSpPr>
          <p:cNvPr id="10" name="Arrow: Down 7">
            <a:extLst>
              <a:ext uri="{FF2B5EF4-FFF2-40B4-BE49-F238E27FC236}">
                <a16:creationId xmlns:a16="http://schemas.microsoft.com/office/drawing/2014/main" id="{465458E7-0008-4353-86F1-69197E4A9478}"/>
              </a:ext>
            </a:extLst>
          </p:cNvPr>
          <p:cNvSpPr/>
          <p:nvPr/>
        </p:nvSpPr>
        <p:spPr bwMode="auto">
          <a:xfrm rot="16200000">
            <a:off x="7248801" y="5236659"/>
            <a:ext cx="404895" cy="7046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6564009-C4AD-4040-AE7D-0617D16C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744" y="3166592"/>
            <a:ext cx="2558391" cy="35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0561F-1368-496F-A564-F29969DA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 Responsive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88EDB-1A79-4D0D-9658-2DF717FD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2" y="1764434"/>
            <a:ext cx="4318875" cy="423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2EF99-E101-4289-9BB4-9D18E94C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85" y="191445"/>
            <a:ext cx="3930700" cy="653146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081BED7-8835-42C3-A2DC-E02D8C7C6F38}"/>
              </a:ext>
            </a:extLst>
          </p:cNvPr>
          <p:cNvSpPr/>
          <p:nvPr/>
        </p:nvSpPr>
        <p:spPr bwMode="auto">
          <a:xfrm>
            <a:off x="5883994" y="3648525"/>
            <a:ext cx="1304660" cy="40489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E8107FE-531E-4971-976A-CA0C29C6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67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2AE57A5-C41B-4307-AB69-E6879839E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https://codepen.io/snakov/pen/MWbxZOy</a:t>
            </a:r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9B7160-1763-40C8-9B9A-7A3B48B1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CSS Grid Site Layout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94672E-A0F7-4E30-A021-3CF36936A68D}"/>
              </a:ext>
            </a:extLst>
          </p:cNvPr>
          <p:cNvSpPr/>
          <p:nvPr/>
        </p:nvSpPr>
        <p:spPr bwMode="auto">
          <a:xfrm>
            <a:off x="7826199" y="3912363"/>
            <a:ext cx="583825" cy="3680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0083B-F5AD-4149-A6C2-ECF44BEA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6" y="2214000"/>
            <a:ext cx="7226092" cy="3870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CCB7F-B9EB-4E5D-9BB1-823F4747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241" y="2214000"/>
            <a:ext cx="2989532" cy="380600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4E2E382-B54D-4A4F-8E30-D22C6E954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260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6BEE96-A80D-4EB2-B933-F8055808DD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Media Queries Conditions</a:t>
            </a:r>
          </a:p>
        </p:txBody>
      </p:sp>
    </p:spTree>
    <p:extLst>
      <p:ext uri="{BB962C8B-B14F-4D97-AF65-F5344CB8AC3E}">
        <p14:creationId xmlns:p14="http://schemas.microsoft.com/office/powerpoint/2010/main" val="2100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42396" y="4067399"/>
            <a:ext cx="10488289" cy="18796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@media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900px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),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1100px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bg-BG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example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/* Styles! */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57029" y="1621396"/>
            <a:ext cx="10488289" cy="18796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@media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600px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900px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bg-BG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example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/* Styles! */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Operators: </a:t>
            </a:r>
            <a:r>
              <a:rPr lang="en-US" noProof="1"/>
              <a:t>and | or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83977" y="2274044"/>
            <a:ext cx="3341157" cy="938932"/>
          </a:xfrm>
          <a:prstGeom prst="wedgeRoundRectCallout">
            <a:avLst>
              <a:gd name="adj1" fmla="val -63646"/>
              <a:gd name="adj2" fmla="val -591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Screen width between 600px and 900px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06258" y="4898414"/>
            <a:ext cx="1067070" cy="443489"/>
          </a:xfrm>
          <a:prstGeom prst="wedgeRoundRectCallout">
            <a:avLst>
              <a:gd name="adj1" fmla="val -37300"/>
              <a:gd name="adj2" fmla="val -106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OR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B932DE5-02E6-40AB-A6F8-2E524A800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16B937-F9D2-4C8E-9A1F-0BCF40FBD3A1}"/>
              </a:ext>
            </a:extLst>
          </p:cNvPr>
          <p:cNvSpPr txBox="1"/>
          <p:nvPr/>
        </p:nvSpPr>
        <p:spPr>
          <a:xfrm>
            <a:off x="4746000" y="2083180"/>
            <a:ext cx="2745000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@import</a:t>
            </a:r>
            <a:endParaRPr lang="en-GB" sz="4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6C3E98-62BC-4153-944B-47C1C1C54F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@Import Rule</a:t>
            </a:r>
          </a:p>
        </p:txBody>
      </p:sp>
    </p:spTree>
    <p:extLst>
      <p:ext uri="{BB962C8B-B14F-4D97-AF65-F5344CB8AC3E}">
        <p14:creationId xmlns:p14="http://schemas.microsoft.com/office/powerpoint/2010/main" val="16206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Media </a:t>
            </a:r>
            <a:r>
              <a:rPr lang="en-GB" sz="3200" b="1" dirty="0">
                <a:solidFill>
                  <a:schemeClr val="bg1"/>
                </a:solidFill>
              </a:rPr>
              <a:t>Feature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Rules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E443636-6725-4017-ACA6-AFDE90EEA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5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15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638960-4410-4212-9C96-42FDF9697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8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4E4166-2ED7-4BFE-AC33-42B4D43A8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A2E9A5-66D9-4A03-8E1F-38381F32B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34" y="1513417"/>
            <a:ext cx="3602331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CA867D-7A99-419D-8CF6-AE5B98CB18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Resize, Hide, Shrink, or Enlarge A website to Make It Look Good On All Devices</a:t>
            </a:r>
          </a:p>
        </p:txBody>
      </p:sp>
    </p:spTree>
    <p:extLst>
      <p:ext uri="{BB962C8B-B14F-4D97-AF65-F5344CB8AC3E}">
        <p14:creationId xmlns:p14="http://schemas.microsoft.com/office/powerpoint/2010/main" val="14397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081000" y="3969000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854D2C-96BB-43C5-B219-B82EEAE164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5D278C-BD3D-4DE9-83B9-29C5D20D5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2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2733813" y="2673350"/>
            <a:ext cx="672437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8BF210-5A53-4199-829A-24B3A2075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5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6851650" y="2960803"/>
            <a:ext cx="4509351" cy="384319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B8E1C42-5F2D-44E9-8C04-5E2FF645A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b="1" dirty="0"/>
              <a:t>73%</a:t>
            </a:r>
            <a:r>
              <a:rPr lang="en-US" dirty="0"/>
              <a:t>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b="1" dirty="0"/>
              <a:t>94%</a:t>
            </a:r>
            <a:r>
              <a:rPr lang="en-US" dirty="0"/>
              <a:t>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</a:t>
            </a:r>
            <a:r>
              <a:rPr lang="en-US" b="1" dirty="0"/>
              <a:t>63%</a:t>
            </a:r>
            <a:r>
              <a:rPr lang="en-US" dirty="0"/>
              <a:t>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bg-BG" b="1" dirty="0"/>
              <a:t>85</a:t>
            </a:r>
            <a:r>
              <a:rPr lang="en-US" b="1" dirty="0"/>
              <a:t>%</a:t>
            </a:r>
            <a:r>
              <a:rPr lang="en-US" dirty="0"/>
              <a:t>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First </a:t>
            </a:r>
            <a:r>
              <a:rPr lang="en-US" b="1" dirty="0">
                <a:solidFill>
                  <a:schemeClr val="bg1"/>
                </a:solidFill>
              </a:rPr>
              <a:t>impressions</a:t>
            </a:r>
            <a:r>
              <a:rPr lang="en-US" dirty="0"/>
              <a:t> are </a:t>
            </a:r>
            <a:r>
              <a:rPr lang="en-US" b="1" dirty="0"/>
              <a:t>94%</a:t>
            </a:r>
            <a:r>
              <a:rPr lang="en-US" dirty="0"/>
              <a:t> design-related</a:t>
            </a:r>
          </a:p>
          <a:p>
            <a:pPr fontAlgn="base"/>
            <a:r>
              <a:rPr lang="en-US" b="1" dirty="0"/>
              <a:t>85%</a:t>
            </a:r>
            <a:r>
              <a:rPr lang="en-US" dirty="0"/>
              <a:t>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4F5686-D94C-42F6-B429-8732B9359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5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1235</Words>
  <Application>Microsoft Office PowerPoint</Application>
  <PresentationFormat>Широк екран</PresentationFormat>
  <Paragraphs>204</Paragraphs>
  <Slides>31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Resize, Hide, Shrink, or Enlarge A website to Make It Look Good On All Devices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Introduction to Media Types</vt:lpstr>
      <vt:lpstr>CSS Media Types</vt:lpstr>
      <vt:lpstr>Media Queries + CSS Grid – Example</vt:lpstr>
      <vt:lpstr>Rule Used In media queries to Apply Different Styles for Different media types/devices</vt:lpstr>
      <vt:lpstr>Media Feature Rules</vt:lpstr>
      <vt:lpstr>Media Feature Rules</vt:lpstr>
      <vt:lpstr>Media Feature Rules</vt:lpstr>
      <vt:lpstr>CSS Grid Responsive Layout</vt:lpstr>
      <vt:lpstr>Demo: CSS Grid Site Layout</vt:lpstr>
      <vt:lpstr>Media Queries Conditions</vt:lpstr>
      <vt:lpstr>Logical Operators: and | or</vt:lpstr>
      <vt:lpstr>CSS @Import Rule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31</cp:revision>
  <dcterms:created xsi:type="dcterms:W3CDTF">2018-05-23T13:08:44Z</dcterms:created>
  <dcterms:modified xsi:type="dcterms:W3CDTF">2021-12-22T08:39:29Z</dcterms:modified>
  <cp:category>computer programming;programming;software development;software engineering</cp:category>
</cp:coreProperties>
</file>