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03" r:id="rId2"/>
    <p:sldId id="276" r:id="rId3"/>
    <p:sldId id="492" r:id="rId4"/>
    <p:sldId id="305" r:id="rId5"/>
    <p:sldId id="515" r:id="rId6"/>
    <p:sldId id="309" r:id="rId7"/>
    <p:sldId id="568" r:id="rId8"/>
    <p:sldId id="570" r:id="rId9"/>
    <p:sldId id="606" r:id="rId10"/>
    <p:sldId id="607" r:id="rId11"/>
    <p:sldId id="306" r:id="rId12"/>
    <p:sldId id="617" r:id="rId13"/>
    <p:sldId id="572" r:id="rId14"/>
    <p:sldId id="608" r:id="rId15"/>
    <p:sldId id="573" r:id="rId16"/>
    <p:sldId id="575" r:id="rId17"/>
    <p:sldId id="578" r:id="rId18"/>
    <p:sldId id="618" r:id="rId19"/>
    <p:sldId id="619" r:id="rId20"/>
    <p:sldId id="579" r:id="rId21"/>
    <p:sldId id="580" r:id="rId22"/>
    <p:sldId id="583" r:id="rId23"/>
    <p:sldId id="584" r:id="rId24"/>
    <p:sldId id="585" r:id="rId25"/>
    <p:sldId id="586" r:id="rId26"/>
    <p:sldId id="588" r:id="rId27"/>
    <p:sldId id="362" r:id="rId28"/>
    <p:sldId id="590" r:id="rId29"/>
    <p:sldId id="592" r:id="rId30"/>
    <p:sldId id="651" r:id="rId31"/>
    <p:sldId id="367" r:id="rId32"/>
    <p:sldId id="326" r:id="rId33"/>
    <p:sldId id="652" r:id="rId34"/>
    <p:sldId id="654" r:id="rId35"/>
    <p:sldId id="349" r:id="rId36"/>
    <p:sldId id="401" r:id="rId37"/>
    <p:sldId id="317" r:id="rId38"/>
    <p:sldId id="316" r:id="rId39"/>
    <p:sldId id="493" r:id="rId40"/>
    <p:sldId id="4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2CACF62-65BF-4F69-B63C-4A3D661A7E49}">
          <p14:sldIdLst>
            <p14:sldId id="503"/>
            <p14:sldId id="276"/>
            <p14:sldId id="492"/>
          </p14:sldIdLst>
        </p14:section>
        <p14:section name="Typography" id="{77949996-DA15-4BD2-BA63-C207AF859D0F}">
          <p14:sldIdLst>
            <p14:sldId id="305"/>
            <p14:sldId id="515"/>
            <p14:sldId id="309"/>
            <p14:sldId id="568"/>
            <p14:sldId id="570"/>
            <p14:sldId id="606"/>
            <p14:sldId id="607"/>
          </p14:sldIdLst>
        </p14:section>
        <p14:section name="CSS Properties" id="{06D0EAF8-173C-4ADA-A72F-5791C92B90F0}">
          <p14:sldIdLst>
            <p14:sldId id="306"/>
            <p14:sldId id="617"/>
            <p14:sldId id="572"/>
            <p14:sldId id="608"/>
            <p14:sldId id="573"/>
            <p14:sldId id="575"/>
            <p14:sldId id="578"/>
            <p14:sldId id="618"/>
            <p14:sldId id="619"/>
            <p14:sldId id="579"/>
            <p14:sldId id="580"/>
            <p14:sldId id="583"/>
            <p14:sldId id="584"/>
            <p14:sldId id="585"/>
            <p14:sldId id="586"/>
            <p14:sldId id="588"/>
            <p14:sldId id="362"/>
            <p14:sldId id="590"/>
            <p14:sldId id="592"/>
            <p14:sldId id="651"/>
            <p14:sldId id="367"/>
          </p14:sldIdLst>
        </p14:section>
        <p14:section name="Icons" id="{90D2040A-B00B-47FB-9F20-05EA644EFCD3}">
          <p14:sldIdLst>
            <p14:sldId id="326"/>
            <p14:sldId id="652"/>
            <p14:sldId id="654"/>
          </p14:sldIdLst>
        </p14:section>
        <p14:section name="Conclusion" id="{8ACA1374-4103-432B-838A-AA1C5B3C3C17}">
          <p14:sldIdLst>
            <p14:sldId id="349"/>
            <p14:sldId id="401"/>
            <p14:sldId id="317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49" d="100"/>
          <a:sy n="49" d="100"/>
        </p:scale>
        <p:origin x="62" y="7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D7A1A32-2EAE-4AFB-9D7C-1F571D356E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723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15C9F99-93F0-4F84-80C2-BBBF8DB4A5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218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A5E5795-D1BC-487B-B461-87CACDA428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05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D25191-B286-40AF-9921-6BA0E15FEB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5021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30D48C-7EA7-4A9A-82DB-6CCCB7BE92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959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BD9A56-2C14-43A8-A5C6-45C8B3889D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6451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9606E1A-9707-4CA4-BE19-44F8683FE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2621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8A8801D-F27F-48F9-B094-C096DBC49E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5681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92AB5E-5EA4-4B01-9B6E-DC6DB30531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922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jpe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80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75.jpg"/><Relationship Id="rId21" Type="http://schemas.openxmlformats.org/officeDocument/2006/relationships/image" Target="../media/image84.png"/><Relationship Id="rId7" Type="http://schemas.openxmlformats.org/officeDocument/2006/relationships/image" Target="../media/image77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82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79.png"/><Relationship Id="rId5" Type="http://schemas.openxmlformats.org/officeDocument/2006/relationships/image" Target="../media/image76.png"/><Relationship Id="rId15" Type="http://schemas.openxmlformats.org/officeDocument/2006/relationships/image" Target="../media/image81.png"/><Relationship Id="rId23" Type="http://schemas.openxmlformats.org/officeDocument/2006/relationships/image" Target="../media/image85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83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78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7.png"/><Relationship Id="rId4" Type="http://schemas.openxmlformats.org/officeDocument/2006/relationships/hyperlink" Target="https://www.youtube.com/c/CodeItUpwithIvo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typography.net/" TargetMode="External"/><Relationship Id="rId2" Type="http://schemas.openxmlformats.org/officeDocument/2006/relationships/hyperlink" Target="https://en.wikipedia.org/wiki/The_Elements_of_Typographic_Styl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CSS Text Properties, Fonts, Font Properties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&amp; TYPOGRAPHY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8C1DF-506B-466F-B32B-F16E425B0C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" y="3494969"/>
            <a:ext cx="6255000" cy="11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8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FAE8D-F41F-45A1-A12A-06DA51634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Font files contain one or more fonts that can be accessed by the </a:t>
            </a:r>
            <a:r>
              <a:rPr lang="en-US" b="1" dirty="0">
                <a:solidFill>
                  <a:schemeClr val="bg1"/>
                </a:solidFill>
              </a:rPr>
              <a:t>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applications</a:t>
            </a:r>
          </a:p>
          <a:p>
            <a:r>
              <a:rPr lang="en-US" dirty="0"/>
              <a:t>Most modern fonts are stored in the following formats:</a:t>
            </a:r>
          </a:p>
          <a:p>
            <a:pPr lvl="1"/>
            <a:r>
              <a:rPr lang="en-US" dirty="0"/>
              <a:t>OpenType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.OTF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TrueType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.TTF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 Open Font Format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.WOFF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 Open Font Format 2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.WOFF2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D9333D-50CA-4B1D-87F6-D7F4C0AB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Files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0ABD79E-8C9A-465C-9B99-E4C4B9E883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0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0"/>
          <a:stretch/>
        </p:blipFill>
        <p:spPr>
          <a:xfrm>
            <a:off x="4678500" y="1494000"/>
            <a:ext cx="2835000" cy="24381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10325DE-5889-478C-BE45-B23A537109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Font Properties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543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CSS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font</a:t>
            </a:r>
            <a:r>
              <a:rPr lang="en-US" sz="3600" dirty="0"/>
              <a:t> properties </a:t>
            </a:r>
            <a:r>
              <a:rPr lang="en-US" sz="3600" b="1" dirty="0">
                <a:solidFill>
                  <a:schemeClr val="bg1"/>
                </a:solidFill>
              </a:rPr>
              <a:t>styles</a:t>
            </a:r>
            <a:r>
              <a:rPr lang="en-US" sz="3600" dirty="0"/>
              <a:t> the font of the text:</a:t>
            </a:r>
            <a:endParaRPr lang="en-US" sz="36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font-family / font-face (e. g. </a:t>
            </a:r>
            <a:r>
              <a:rPr lang="en-US" sz="3400" b="1" dirty="0">
                <a:solidFill>
                  <a:schemeClr val="bg1"/>
                </a:solidFill>
              </a:rPr>
              <a:t>sans-serif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Arial</a:t>
            </a:r>
            <a:r>
              <a:rPr lang="en-US" sz="3400" dirty="0"/>
              <a:t>)</a:t>
            </a:r>
          </a:p>
          <a:p>
            <a:pPr lvl="1"/>
            <a:r>
              <a:rPr lang="en-US" sz="3400" dirty="0"/>
              <a:t>font-size / line-height (e. g. </a:t>
            </a:r>
            <a:r>
              <a:rPr lang="en-US" sz="3400" b="1" dirty="0">
                <a:solidFill>
                  <a:schemeClr val="bg1"/>
                </a:solidFill>
              </a:rPr>
              <a:t>18pt</a:t>
            </a:r>
            <a:r>
              <a:rPr lang="en-US" sz="3400" dirty="0"/>
              <a:t>)</a:t>
            </a:r>
          </a:p>
          <a:p>
            <a:pPr lvl="1"/>
            <a:r>
              <a:rPr lang="en-US" sz="3400" dirty="0"/>
              <a:t>font-weight (e. g. </a:t>
            </a:r>
            <a:r>
              <a:rPr lang="en-US" sz="3400" b="1" dirty="0">
                <a:solidFill>
                  <a:schemeClr val="bg1"/>
                </a:solidFill>
              </a:rPr>
              <a:t>bold</a:t>
            </a:r>
            <a:r>
              <a:rPr lang="en-US" sz="3400" dirty="0"/>
              <a:t>)</a:t>
            </a:r>
          </a:p>
          <a:p>
            <a:pPr lvl="1"/>
            <a:r>
              <a:rPr lang="en-US" sz="3400" dirty="0"/>
              <a:t>font-style (e. g. </a:t>
            </a:r>
            <a:r>
              <a:rPr lang="en-US" sz="3400" b="1" i="1" dirty="0">
                <a:solidFill>
                  <a:schemeClr val="bg1"/>
                </a:solidFill>
              </a:rPr>
              <a:t>italic</a:t>
            </a:r>
            <a:r>
              <a:rPr lang="en-US" sz="3400" dirty="0"/>
              <a:t>)</a:t>
            </a:r>
          </a:p>
          <a:p>
            <a:pPr lvl="1"/>
            <a:r>
              <a:rPr lang="en-US" sz="3400" dirty="0"/>
              <a:t>font-variant (e. g. </a:t>
            </a:r>
            <a:r>
              <a:rPr lang="en-US" sz="3400" b="1" cap="small" noProof="1">
                <a:solidFill>
                  <a:schemeClr val="bg1"/>
                </a:solidFill>
              </a:rPr>
              <a:t>SmallCaps</a:t>
            </a:r>
            <a:r>
              <a:rPr lang="en-US" sz="3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Font Properties</a:t>
            </a:r>
          </a:p>
        </p:txBody>
      </p:sp>
      <p:pic>
        <p:nvPicPr>
          <p:cNvPr id="2050" name="Picture 2" descr="online css text font generato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A9C3D4"/>
              </a:clrFrom>
              <a:clrTo>
                <a:srgbClr val="A9C3D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042" y="2735132"/>
            <a:ext cx="4765583" cy="3574188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D1DA6D2-92E6-401F-934C-BCD8C1020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43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 family name</a:t>
            </a:r>
            <a:r>
              <a:rPr lang="en-US" dirty="0"/>
              <a:t> specifies one or several system font names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For example, "</a:t>
            </a:r>
            <a:r>
              <a:rPr lang="en-GB" b="1" dirty="0">
                <a:solidFill>
                  <a:schemeClr val="bg1"/>
                </a:solidFill>
              </a:rPr>
              <a:t>Arial</a:t>
            </a:r>
            <a:r>
              <a:rPr lang="en-US" dirty="0"/>
              <a:t>" and "</a:t>
            </a:r>
            <a:r>
              <a:rPr lang="en-US" b="1" dirty="0">
                <a:solidFill>
                  <a:schemeClr val="bg1"/>
                </a:solidFill>
              </a:rPr>
              <a:t>Helvetica</a:t>
            </a:r>
            <a:r>
              <a:rPr lang="en-US" dirty="0"/>
              <a:t>" are font families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spcBef>
                <a:spcPts val="1799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White-space</a:t>
            </a:r>
            <a:r>
              <a:rPr lang="en-US" dirty="0"/>
              <a:t> in the font name must be surrounded by </a:t>
            </a:r>
            <a:r>
              <a:rPr lang="en-US" b="1" dirty="0">
                <a:solidFill>
                  <a:schemeClr val="bg1"/>
                </a:solidFill>
              </a:rPr>
              <a:t>quotes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When the first font is </a:t>
            </a:r>
            <a:r>
              <a:rPr lang="en-US" b="1" dirty="0">
                <a:solidFill>
                  <a:schemeClr val="bg1"/>
                </a:solidFill>
              </a:rPr>
              <a:t>missing</a:t>
            </a:r>
            <a:r>
              <a:rPr lang="en-US" dirty="0"/>
              <a:t>, the </a:t>
            </a:r>
            <a:r>
              <a:rPr lang="en-US" b="1" dirty="0">
                <a:solidFill>
                  <a:schemeClr val="bg1"/>
                </a:solidFill>
              </a:rPr>
              <a:t>next</a:t>
            </a:r>
            <a:r>
              <a:rPr lang="en-US" dirty="0"/>
              <a:t> is loaded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Family Name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5517390" y="2639306"/>
            <a:ext cx="6069006" cy="252346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GB" sz="2599" noProof="1">
                <a:solidFill>
                  <a:srgbClr val="800000"/>
                </a:solidFill>
              </a:rPr>
              <a:t>p.ar</a:t>
            </a:r>
            <a:r>
              <a:rPr lang="en-GB" sz="2599" dirty="0">
                <a:solidFill>
                  <a:srgbClr val="000000"/>
                </a:solidFill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599" dirty="0">
                <a:solidFill>
                  <a:srgbClr val="000000"/>
                </a:solidFill>
              </a:rPr>
              <a:t>  </a:t>
            </a:r>
            <a:r>
              <a:rPr lang="en-GB" sz="2599" dirty="0">
                <a:solidFill>
                  <a:srgbClr val="FF0000"/>
                </a:solidFill>
              </a:rPr>
              <a:t>font-family</a:t>
            </a:r>
            <a:r>
              <a:rPr lang="en-GB" sz="2599" dirty="0">
                <a:solidFill>
                  <a:srgbClr val="000000"/>
                </a:solidFill>
              </a:rPr>
              <a:t>:</a:t>
            </a:r>
            <a:r>
              <a:rPr lang="en-GB" sz="2599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599" dirty="0">
                <a:solidFill>
                  <a:srgbClr val="A31515"/>
                </a:solidFill>
              </a:rPr>
              <a:t>Arial,</a:t>
            </a:r>
            <a:r>
              <a:rPr lang="en-GB" sz="2599" dirty="0">
                <a:solidFill>
                  <a:srgbClr val="A31515"/>
                </a:solidFill>
                <a:latin typeface="+mn-lt"/>
              </a:rPr>
              <a:t> </a:t>
            </a:r>
            <a:r>
              <a:rPr lang="en-GB" sz="2599" dirty="0">
                <a:solidFill>
                  <a:srgbClr val="A31515"/>
                </a:solidFill>
              </a:rPr>
              <a:t>Helvetica</a:t>
            </a:r>
            <a:r>
              <a:rPr lang="en-GB" sz="2599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599" dirty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GB" sz="1050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599" noProof="1">
                <a:solidFill>
                  <a:srgbClr val="800000"/>
                </a:solidFill>
              </a:rPr>
              <a:t>p.tim</a:t>
            </a:r>
            <a:r>
              <a:rPr lang="en-GB" sz="2599" dirty="0">
                <a:solidFill>
                  <a:srgbClr val="000000"/>
                </a:solidFill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599" dirty="0">
                <a:solidFill>
                  <a:srgbClr val="000000"/>
                </a:solidFill>
              </a:rPr>
              <a:t>  </a:t>
            </a:r>
            <a:r>
              <a:rPr lang="en-GB" sz="2599" dirty="0">
                <a:solidFill>
                  <a:srgbClr val="FF0000"/>
                </a:solidFill>
              </a:rPr>
              <a:t>font-family</a:t>
            </a:r>
            <a:r>
              <a:rPr lang="en-GB" sz="2599" dirty="0">
                <a:solidFill>
                  <a:srgbClr val="000000"/>
                </a:solidFill>
              </a:rPr>
              <a:t>:</a:t>
            </a:r>
            <a:r>
              <a:rPr lang="en-GB" sz="2599" dirty="0">
                <a:solidFill>
                  <a:srgbClr val="000000"/>
                </a:solidFill>
                <a:latin typeface="+mn-lt"/>
              </a:rPr>
              <a:t> </a:t>
            </a:r>
            <a:r>
              <a:rPr lang="en-GB" sz="2599" dirty="0">
                <a:solidFill>
                  <a:srgbClr val="A31515"/>
                </a:solidFill>
              </a:rPr>
              <a:t>"</a:t>
            </a:r>
            <a:r>
              <a:rPr lang="en-GB" sz="2599" dirty="0">
                <a:solidFill>
                  <a:srgbClr val="A31515"/>
                </a:solidFill>
                <a:latin typeface="+mn-lt"/>
              </a:rPr>
              <a:t>Times New Roman</a:t>
            </a:r>
            <a:r>
              <a:rPr lang="en-GB" sz="2599" dirty="0">
                <a:solidFill>
                  <a:srgbClr val="A31515"/>
                </a:solidFill>
              </a:rPr>
              <a:t>"</a:t>
            </a:r>
            <a:r>
              <a:rPr lang="en-GB" sz="2599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599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605605" y="2639307"/>
            <a:ext cx="4441192" cy="101806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599" noProof="1">
                <a:solidFill>
                  <a:srgbClr val="800000"/>
                </a:solidFill>
              </a:rPr>
              <a:t>&lt;p class=ar&gt;</a:t>
            </a:r>
            <a:r>
              <a:rPr lang="en-US" sz="2599" noProof="1">
                <a:solidFill>
                  <a:schemeClr val="accent6">
                    <a:lumMod val="10000"/>
                  </a:schemeClr>
                </a:solidFill>
              </a:rPr>
              <a:t>Arial</a:t>
            </a:r>
            <a:r>
              <a:rPr lang="en-US" sz="2599" noProof="1">
                <a:solidFill>
                  <a:srgbClr val="800000"/>
                </a:solidFill>
              </a:rPr>
              <a:t>&lt;/p&gt;</a:t>
            </a:r>
          </a:p>
          <a:p>
            <a:r>
              <a:rPr lang="en-US" sz="2599" noProof="1">
                <a:solidFill>
                  <a:srgbClr val="800000"/>
                </a:solidFill>
              </a:rPr>
              <a:t>&lt;p class=tim&gt;</a:t>
            </a:r>
            <a:r>
              <a:rPr lang="en-US" sz="2599" noProof="1">
                <a:solidFill>
                  <a:schemeClr val="accent6">
                    <a:lumMod val="10000"/>
                  </a:schemeClr>
                </a:solidFill>
              </a:rPr>
              <a:t>Times</a:t>
            </a:r>
            <a:r>
              <a:rPr lang="en-US" sz="2599" noProof="1">
                <a:solidFill>
                  <a:srgbClr val="800000"/>
                </a:solidFill>
              </a:rPr>
              <a:t>&lt;/p&gt;</a:t>
            </a:r>
            <a:endParaRPr lang="en-US" sz="2599" noProof="1">
              <a:solidFill>
                <a:srgbClr val="0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7B0C5-261E-4E9D-A8CF-8B573494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810" y="4076099"/>
            <a:ext cx="1637873" cy="77132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7185D0-CBBF-40E7-AAE6-C190011CF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05" y="4076099"/>
            <a:ext cx="1503522" cy="77132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732CDF68-9747-4493-8889-B0C8AA1DA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30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7FA96-B974-4C87-92CC-C5285F282D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Specifies a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en-US" dirty="0"/>
              <a:t> from external file / URL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799" dirty="0"/>
          </a:p>
          <a:p>
            <a:pPr marL="0" indent="0">
              <a:buNone/>
            </a:pPr>
            <a:endParaRPr lang="en-US" sz="2799" dirty="0"/>
          </a:p>
          <a:p>
            <a:pPr marL="0" indent="0">
              <a:buNone/>
            </a:pPr>
            <a:endParaRPr lang="en-US" sz="2799" dirty="0"/>
          </a:p>
          <a:p>
            <a:r>
              <a:rPr lang="en-US" dirty="0"/>
              <a:t>See </a:t>
            </a:r>
            <a:r>
              <a:rPr lang="en-US" b="1" dirty="0">
                <a:hlinkClick r:id="rId2"/>
              </a:rPr>
              <a:t>fonts.google.com</a:t>
            </a:r>
            <a:r>
              <a:rPr lang="en-US" dirty="0"/>
              <a:t> for free open Web fonts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91879-EAA9-4651-B88D-387ED73C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External Fonts: @Font-face</a:t>
            </a:r>
            <a:endParaRPr lang="bg-BG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9CE9E8B-BB0E-4F45-9F8B-6BA613F64936}"/>
              </a:ext>
            </a:extLst>
          </p:cNvPr>
          <p:cNvSpPr txBox="1"/>
          <p:nvPr/>
        </p:nvSpPr>
        <p:spPr>
          <a:xfrm>
            <a:off x="652418" y="1944387"/>
            <a:ext cx="10482270" cy="194115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noProof="1">
                <a:solidFill>
                  <a:srgbClr val="000000"/>
                </a:solidFill>
              </a:rPr>
              <a:t>@font-face {</a:t>
            </a:r>
          </a:p>
          <a:p>
            <a:r>
              <a:rPr lang="en-GB" sz="2799" noProof="1">
                <a:solidFill>
                  <a:srgbClr val="000000"/>
                </a:solidFill>
              </a:rPr>
              <a:t>  </a:t>
            </a:r>
            <a:r>
              <a:rPr lang="en-GB" sz="2799" noProof="1">
                <a:solidFill>
                  <a:srgbClr val="FF0000"/>
                </a:solidFill>
              </a:rPr>
              <a:t>font-family</a:t>
            </a:r>
            <a:r>
              <a:rPr lang="en-GB" sz="2799" noProof="1">
                <a:solidFill>
                  <a:srgbClr val="000000"/>
                </a:solidFill>
              </a:rPr>
              <a:t>: </a:t>
            </a:r>
            <a:r>
              <a:rPr lang="en-GB" sz="2799" noProof="1">
                <a:solidFill>
                  <a:srgbClr val="A31515"/>
                </a:solidFill>
              </a:rPr>
              <a:t>"Open Sans"</a:t>
            </a:r>
            <a:r>
              <a:rPr lang="en-GB" sz="2799" noProof="1">
                <a:solidFill>
                  <a:srgbClr val="000000"/>
                </a:solidFill>
              </a:rPr>
              <a:t>;</a:t>
            </a:r>
          </a:p>
          <a:p>
            <a:r>
              <a:rPr lang="en-GB" sz="2799" noProof="1">
                <a:solidFill>
                  <a:srgbClr val="000000"/>
                </a:solidFill>
              </a:rPr>
              <a:t>  </a:t>
            </a:r>
            <a:r>
              <a:rPr lang="en-GB" sz="2799" noProof="1">
                <a:solidFill>
                  <a:srgbClr val="FF0000"/>
                </a:solidFill>
              </a:rPr>
              <a:t>src</a:t>
            </a:r>
            <a:r>
              <a:rPr lang="en-GB" sz="2799" noProof="1">
                <a:solidFill>
                  <a:srgbClr val="000000"/>
                </a:solidFill>
              </a:rPr>
              <a:t>: url(</a:t>
            </a:r>
            <a:r>
              <a:rPr lang="en-GB" sz="2799" noProof="1">
                <a:solidFill>
                  <a:srgbClr val="A31515"/>
                </a:solidFill>
              </a:rPr>
              <a:t>"/fonts/opensans.woff"</a:t>
            </a:r>
            <a:r>
              <a:rPr lang="en-GB" sz="2799" noProof="1">
                <a:solidFill>
                  <a:srgbClr val="000000"/>
                </a:solidFill>
              </a:rPr>
              <a:t>) format(</a:t>
            </a:r>
            <a:r>
              <a:rPr lang="en-GB" sz="2799" noProof="1">
                <a:solidFill>
                  <a:srgbClr val="A31515"/>
                </a:solidFill>
              </a:rPr>
              <a:t>"woff"</a:t>
            </a:r>
            <a:r>
              <a:rPr lang="en-GB" sz="2799" noProof="1">
                <a:solidFill>
                  <a:srgbClr val="000000"/>
                </a:solidFill>
              </a:rPr>
              <a:t>);</a:t>
            </a:r>
          </a:p>
          <a:p>
            <a:r>
              <a:rPr lang="en-GB" sz="2799" noProof="1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1A05C6B5-83DE-4918-9C66-CB63CD18FFAD}"/>
              </a:ext>
            </a:extLst>
          </p:cNvPr>
          <p:cNvSpPr txBox="1"/>
          <p:nvPr/>
        </p:nvSpPr>
        <p:spPr>
          <a:xfrm>
            <a:off x="652418" y="4119655"/>
            <a:ext cx="10482270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noProof="1">
                <a:solidFill>
                  <a:srgbClr val="800000"/>
                </a:solidFill>
              </a:rPr>
              <a:t>&lt;p style</a:t>
            </a:r>
            <a:r>
              <a:rPr lang="en-GB" sz="2799" noProof="1">
                <a:solidFill>
                  <a:srgbClr val="000000"/>
                </a:solidFill>
              </a:rPr>
              <a:t>="</a:t>
            </a:r>
            <a:r>
              <a:rPr lang="en-GB" sz="2799" noProof="1">
                <a:solidFill>
                  <a:srgbClr val="FF0000"/>
                </a:solidFill>
              </a:rPr>
              <a:t>font-family</a:t>
            </a:r>
            <a:r>
              <a:rPr lang="en-GB" sz="2799" noProof="1">
                <a:solidFill>
                  <a:srgbClr val="000000"/>
                </a:solidFill>
              </a:rPr>
              <a:t>: </a:t>
            </a:r>
            <a:r>
              <a:rPr lang="en-GB" sz="2799" noProof="1">
                <a:solidFill>
                  <a:schemeClr val="accent3">
                    <a:lumMod val="75000"/>
                  </a:schemeClr>
                </a:solidFill>
              </a:rPr>
              <a:t>Open Sans</a:t>
            </a:r>
            <a:r>
              <a:rPr lang="en-GB" sz="2799" noProof="1">
                <a:solidFill>
                  <a:srgbClr val="800000"/>
                </a:solidFill>
              </a:rPr>
              <a:t>"&gt;</a:t>
            </a:r>
            <a:r>
              <a:rPr lang="en-GB" sz="2799" noProof="1">
                <a:solidFill>
                  <a:srgbClr val="000000"/>
                </a:solidFill>
              </a:rPr>
              <a:t>Open Sans Demo</a:t>
            </a:r>
            <a:r>
              <a:rPr lang="en-GB" sz="2799" noProof="1">
                <a:solidFill>
                  <a:srgbClr val="800000"/>
                </a:solidFill>
              </a:rPr>
              <a:t>&lt;/p&gt;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816A82-9CFC-48E1-AA4F-74D1B6E74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20" y="4981149"/>
            <a:ext cx="3491671" cy="67760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8FD041D-668E-483F-ACE4-9453F706C1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8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&lt;generic-name&gt;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dirty="0"/>
              <a:t>- a broad class of similar fonts </a:t>
            </a:r>
            <a:br>
              <a:rPr lang="en-US" dirty="0"/>
            </a:br>
            <a:r>
              <a:rPr lang="en-US" dirty="0"/>
              <a:t>used in a prioritized list of fonts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serif</a:t>
            </a:r>
            <a:r>
              <a:rPr lang="en-US" dirty="0"/>
              <a:t> - all characters have stroke endings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sans-serif</a:t>
            </a:r>
            <a:r>
              <a:rPr lang="en-US" dirty="0"/>
              <a:t> - no character has stroke endings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monospace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all characters have the same width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cursive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handwritten fonts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fantasy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decorative fonts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545" y="2034000"/>
            <a:ext cx="2142455" cy="3042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E2F09FD-14FA-4BCE-AF92-6D2E6A540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017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938791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font-size</a:t>
            </a:r>
            <a:r>
              <a:rPr lang="en-US" sz="3399" dirty="0"/>
              <a:t> – defines the text size</a:t>
            </a:r>
            <a:endParaRPr lang="bg-BG" sz="3399" dirty="0"/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px</a:t>
            </a:r>
            <a:r>
              <a:rPr lang="en-US" sz="3199" dirty="0"/>
              <a:t> /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pt</a:t>
            </a:r>
            <a:r>
              <a:rPr lang="en-US" sz="3199" dirty="0"/>
              <a:t> values (e. g. </a:t>
            </a:r>
            <a:r>
              <a:rPr lang="en-US" sz="3199" b="1" dirty="0">
                <a:solidFill>
                  <a:schemeClr val="bg1"/>
                </a:solidFill>
              </a:rPr>
              <a:t>18px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24pt</a:t>
            </a:r>
            <a:r>
              <a:rPr lang="en-US" sz="3199" dirty="0"/>
              <a:t>)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2999" dirty="0"/>
              <a:t>1px == 0.75pt == 1/96 inch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em</a:t>
            </a:r>
            <a:r>
              <a:rPr lang="en-US" sz="3199" dirty="0"/>
              <a:t> values – relative to the original size, multiplied by a </a:t>
            </a:r>
            <a:r>
              <a:rPr lang="en-US" sz="3199" b="1" dirty="0">
                <a:solidFill>
                  <a:schemeClr val="bg1"/>
                </a:solidFill>
              </a:rPr>
              <a:t>scale</a:t>
            </a:r>
            <a:r>
              <a:rPr lang="en-US" sz="3199" dirty="0"/>
              <a:t> factor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999" dirty="0"/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rem</a:t>
            </a:r>
            <a:r>
              <a:rPr lang="en-US" sz="3199" dirty="0"/>
              <a:t> values – relative to the HTML root size (the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&lt;html&gt;</a:t>
            </a:r>
            <a:r>
              <a:rPr lang="en-US" sz="3199" dirty="0"/>
              <a:t> element)</a:t>
            </a:r>
            <a:endParaRPr lang="bg-BG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Size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052E25-F237-4DBC-AE12-D31114F21C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268" y="198139"/>
            <a:ext cx="4612505" cy="513011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Текстово поле 10"/>
          <p:cNvSpPr txBox="1"/>
          <p:nvPr/>
        </p:nvSpPr>
        <p:spPr>
          <a:xfrm>
            <a:off x="1147290" y="4191361"/>
            <a:ext cx="5263629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font-size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98658"/>
                </a:solidFill>
              </a:rPr>
              <a:t>1.2em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EECD41A9-F749-4FC7-B18B-8DC04E5EBB84}"/>
              </a:ext>
            </a:extLst>
          </p:cNvPr>
          <p:cNvSpPr txBox="1"/>
          <p:nvPr/>
        </p:nvSpPr>
        <p:spPr>
          <a:xfrm>
            <a:off x="1147290" y="5985222"/>
            <a:ext cx="5263629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font-size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98658"/>
                </a:solidFill>
              </a:rPr>
              <a:t>1.5rem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2CC75-A47F-4F09-9F30-4BAC8B0F1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054" y="5569513"/>
            <a:ext cx="4388930" cy="96367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3AC502CB-9715-4CEC-A383-CD66F134AD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52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font-weight</a:t>
            </a:r>
            <a:r>
              <a:rPr lang="en-US" sz="3499" dirty="0"/>
              <a:t> defines how weight is the font</a:t>
            </a:r>
          </a:p>
          <a:p>
            <a:pPr lvl="1">
              <a:buClr>
                <a:schemeClr val="tx1"/>
              </a:buClr>
            </a:pPr>
            <a:r>
              <a:rPr lang="en-US" sz="3299" dirty="0"/>
              <a:t>Thin, normal, </a:t>
            </a:r>
            <a:r>
              <a:rPr lang="en-US" sz="3299" b="1" dirty="0">
                <a:solidFill>
                  <a:schemeClr val="bg1"/>
                </a:solidFill>
              </a:rPr>
              <a:t>bold</a:t>
            </a:r>
            <a:r>
              <a:rPr lang="en-US" sz="3299" dirty="0"/>
              <a:t>, or value [100 … 900]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Weight: Thin / Normal / Bold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F50E6F21-45E8-47CB-81C9-F747CF283998}"/>
              </a:ext>
            </a:extLst>
          </p:cNvPr>
          <p:cNvSpPr txBox="1"/>
          <p:nvPr/>
        </p:nvSpPr>
        <p:spPr>
          <a:xfrm>
            <a:off x="3862221" y="2855725"/>
            <a:ext cx="3886621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dirty="0">
                <a:solidFill>
                  <a:srgbClr val="FF0000"/>
                </a:solidFill>
              </a:rPr>
              <a:t>font-weight</a:t>
            </a:r>
            <a:r>
              <a:rPr lang="en-GB" sz="2799" dirty="0">
                <a:solidFill>
                  <a:srgbClr val="000000"/>
                </a:solidFill>
              </a:rPr>
              <a:t>: </a:t>
            </a:r>
            <a:r>
              <a:rPr lang="en-GB" sz="2799" dirty="0">
                <a:solidFill>
                  <a:srgbClr val="0451A5"/>
                </a:solidFill>
              </a:rPr>
              <a:t>thin</a:t>
            </a:r>
            <a:r>
              <a:rPr lang="en-GB" sz="2799" dirty="0">
                <a:solidFill>
                  <a:srgbClr val="000000"/>
                </a:solidFill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5966" y="2855725"/>
          <a:ext cx="2750739" cy="345439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14249">
                  <a:extLst>
                    <a:ext uri="{9D8B030D-6E8A-4147-A177-3AD203B41FA5}">
                      <a16:colId xmlns:a16="http://schemas.microsoft.com/office/drawing/2014/main" val="3393068974"/>
                    </a:ext>
                  </a:extLst>
                </a:gridCol>
                <a:gridCol w="1536490">
                  <a:extLst>
                    <a:ext uri="{9D8B030D-6E8A-4147-A177-3AD203B41FA5}">
                      <a16:colId xmlns:a16="http://schemas.microsoft.com/office/drawing/2014/main" val="625024257"/>
                    </a:ext>
                  </a:extLst>
                </a:gridCol>
              </a:tblGrid>
              <a:tr h="74006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3200" dirty="0"/>
                        <a:t>Value</a:t>
                      </a:r>
                      <a:endParaRPr 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dirty="0"/>
                        <a:t>Name</a:t>
                      </a:r>
                      <a:endParaRPr lang="en-US" sz="3200" dirty="0">
                        <a:solidFill>
                          <a:schemeClr val="bg2"/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846196361"/>
                  </a:ext>
                </a:extLst>
              </a:tr>
              <a:tr h="678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dirty="0"/>
                        <a:t>100</a:t>
                      </a:r>
                      <a:endParaRPr lang="en-US" sz="240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kern="1200" dirty="0"/>
                        <a:t>thin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74335780"/>
                  </a:ext>
                </a:extLst>
              </a:tr>
              <a:tr h="678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dirty="0"/>
                        <a:t>300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kern="1200" noProof="1"/>
                        <a:t>light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843717763"/>
                  </a:ext>
                </a:extLst>
              </a:tr>
              <a:tr h="678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dirty="0"/>
                        <a:t>400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kern="1200" dirty="0"/>
                        <a:t>normal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414088222"/>
                  </a:ext>
                </a:extLst>
              </a:tr>
              <a:tr h="678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dirty="0"/>
                        <a:t>700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kern="1200" dirty="0">
                          <a:effectLst/>
                        </a:rPr>
                        <a:t>bold</a:t>
                      </a:r>
                      <a:endParaRPr lang="en-US" sz="24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366980024"/>
                  </a:ext>
                </a:extLst>
              </a:tr>
            </a:tbl>
          </a:graphicData>
        </a:graphic>
      </p:graphicFrame>
      <p:sp>
        <p:nvSpPr>
          <p:cNvPr id="17" name="Текстово поле 10">
            <a:extLst>
              <a:ext uri="{FF2B5EF4-FFF2-40B4-BE49-F238E27FC236}">
                <a16:creationId xmlns:a16="http://schemas.microsoft.com/office/drawing/2014/main" id="{F50E6F21-45E8-47CB-81C9-F747CF283998}"/>
              </a:ext>
            </a:extLst>
          </p:cNvPr>
          <p:cNvSpPr txBox="1"/>
          <p:nvPr/>
        </p:nvSpPr>
        <p:spPr>
          <a:xfrm>
            <a:off x="3862221" y="3792199"/>
            <a:ext cx="3886621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dirty="0">
                <a:solidFill>
                  <a:srgbClr val="FF0000"/>
                </a:solidFill>
              </a:rPr>
              <a:t>font-weight</a:t>
            </a:r>
            <a:r>
              <a:rPr lang="en-GB" sz="2799" dirty="0">
                <a:solidFill>
                  <a:srgbClr val="000000"/>
                </a:solidFill>
              </a:rPr>
              <a:t>: </a:t>
            </a:r>
            <a:r>
              <a:rPr lang="en-GB" sz="2799" dirty="0">
                <a:solidFill>
                  <a:srgbClr val="0451A5"/>
                </a:solidFill>
              </a:rPr>
              <a:t>300</a:t>
            </a:r>
            <a:r>
              <a:rPr lang="en-GB" sz="27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9" name="Текстово поле 10">
            <a:extLst>
              <a:ext uri="{FF2B5EF4-FFF2-40B4-BE49-F238E27FC236}">
                <a16:creationId xmlns:a16="http://schemas.microsoft.com/office/drawing/2014/main" id="{F50E6F21-45E8-47CB-81C9-F747CF283998}"/>
              </a:ext>
            </a:extLst>
          </p:cNvPr>
          <p:cNvSpPr txBox="1"/>
          <p:nvPr/>
        </p:nvSpPr>
        <p:spPr>
          <a:xfrm>
            <a:off x="3846586" y="4745213"/>
            <a:ext cx="3904446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dirty="0">
                <a:solidFill>
                  <a:srgbClr val="FF0000"/>
                </a:solidFill>
              </a:rPr>
              <a:t>font-weight</a:t>
            </a:r>
            <a:r>
              <a:rPr lang="en-GB" sz="2799" dirty="0">
                <a:solidFill>
                  <a:srgbClr val="000000"/>
                </a:solidFill>
              </a:rPr>
              <a:t>: </a:t>
            </a:r>
            <a:r>
              <a:rPr lang="en-GB" sz="2799" dirty="0">
                <a:solidFill>
                  <a:srgbClr val="0451A5"/>
                </a:solidFill>
              </a:rPr>
              <a:t>400</a:t>
            </a:r>
            <a:r>
              <a:rPr lang="en-GB" sz="27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20" name="Текстово поле 10">
            <a:extLst>
              <a:ext uri="{FF2B5EF4-FFF2-40B4-BE49-F238E27FC236}">
                <a16:creationId xmlns:a16="http://schemas.microsoft.com/office/drawing/2014/main" id="{F50E6F21-45E8-47CB-81C9-F747CF283998}"/>
              </a:ext>
            </a:extLst>
          </p:cNvPr>
          <p:cNvSpPr txBox="1"/>
          <p:nvPr/>
        </p:nvSpPr>
        <p:spPr>
          <a:xfrm>
            <a:off x="3862221" y="5661294"/>
            <a:ext cx="3886621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dirty="0">
                <a:solidFill>
                  <a:srgbClr val="FF0000"/>
                </a:solidFill>
              </a:rPr>
              <a:t>font-weight</a:t>
            </a:r>
            <a:r>
              <a:rPr lang="en-GB" sz="2799" dirty="0">
                <a:solidFill>
                  <a:srgbClr val="000000"/>
                </a:solidFill>
              </a:rPr>
              <a:t>: </a:t>
            </a:r>
            <a:r>
              <a:rPr lang="en-GB" sz="2799" dirty="0">
                <a:solidFill>
                  <a:srgbClr val="0451A5"/>
                </a:solidFill>
              </a:rPr>
              <a:t>bold</a:t>
            </a:r>
            <a:r>
              <a:rPr lang="en-GB" sz="2799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DD9737-FBA8-4CDF-9025-C93C9079B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676" y="2632827"/>
            <a:ext cx="1212110" cy="96968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CC3170-C938-47EB-8252-B920BBDE7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303" y="2628121"/>
            <a:ext cx="1325790" cy="96968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BC4C20-E263-41A3-99FA-C0D1BE187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676" y="3833002"/>
            <a:ext cx="1680976" cy="81605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1C3112-9819-4470-A1A7-A1E5C115E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4304" y="3833002"/>
            <a:ext cx="1857725" cy="81605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74010B-5630-49F0-ACD4-EC8AB61D70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6678" y="5056790"/>
            <a:ext cx="1342191" cy="94012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7564EF8-9FE8-45D9-8817-768C43C2A2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4303" y="5056791"/>
            <a:ext cx="1643738" cy="94012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4B7065-8662-460E-B962-FBCE4AFD3B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2884" y="1584480"/>
            <a:ext cx="2396628" cy="55306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3" name="Slide Number">
            <a:extLst>
              <a:ext uri="{FF2B5EF4-FFF2-40B4-BE49-F238E27FC236}">
                <a16:creationId xmlns:a16="http://schemas.microsoft.com/office/drawing/2014/main" id="{91B0DA75-B7D2-44F9-9BBD-03ADBA8D32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169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font-style</a:t>
            </a:r>
            <a:r>
              <a:rPr lang="en-US" dirty="0"/>
              <a:t> – defines how much the text is </a:t>
            </a:r>
            <a:r>
              <a:rPr lang="en-US" b="1" i="1" dirty="0">
                <a:solidFill>
                  <a:schemeClr val="bg1"/>
                </a:solidFill>
              </a:rPr>
              <a:t>slanted</a:t>
            </a:r>
          </a:p>
          <a:p>
            <a:pPr lvl="1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sz="31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– the text is not slanted</a:t>
            </a:r>
          </a:p>
          <a:p>
            <a:pPr lvl="1">
              <a:buClr>
                <a:schemeClr val="tx1"/>
              </a:buClr>
            </a:pPr>
            <a:endParaRPr lang="en-US" sz="600" dirty="0"/>
          </a:p>
          <a:p>
            <a:pPr>
              <a:buClr>
                <a:schemeClr val="tx1"/>
              </a:buClr>
            </a:pPr>
            <a:endParaRPr lang="en-US" sz="3199" dirty="0"/>
          </a:p>
          <a:p>
            <a:pPr lvl="1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italic </a:t>
            </a:r>
            <a:r>
              <a:rPr lang="en-US" dirty="0"/>
              <a:t>– the letters are slightly slanted</a:t>
            </a:r>
          </a:p>
          <a:p>
            <a:pPr lvl="1">
              <a:buClr>
                <a:schemeClr val="tx1"/>
              </a:buClr>
            </a:pPr>
            <a:endParaRPr lang="en-US" sz="600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оblique</a:t>
            </a:r>
            <a:r>
              <a:rPr lang="bg-BG" sz="3199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bg-BG" noProof="1"/>
              <a:t>– the letters are more slanted than italic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Style: Normal / Italic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115734" y="2630988"/>
            <a:ext cx="3734027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599" dirty="0">
                <a:solidFill>
                  <a:srgbClr val="FF0000"/>
                </a:solidFill>
              </a:rPr>
              <a:t>font-style</a:t>
            </a:r>
            <a:r>
              <a:rPr lang="en-GB" sz="2599" dirty="0">
                <a:solidFill>
                  <a:srgbClr val="000000"/>
                </a:solidFill>
              </a:rPr>
              <a:t>: </a:t>
            </a:r>
            <a:r>
              <a:rPr lang="en-GB" sz="2599" dirty="0">
                <a:solidFill>
                  <a:srgbClr val="0451A5"/>
                </a:solidFill>
              </a:rPr>
              <a:t>normal</a:t>
            </a:r>
            <a:r>
              <a:rPr lang="en-GB" sz="25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115735" y="4216690"/>
            <a:ext cx="3723739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599" dirty="0">
                <a:solidFill>
                  <a:srgbClr val="FF0000"/>
                </a:solidFill>
              </a:rPr>
              <a:t>font-style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451A5"/>
                </a:solidFill>
              </a:rPr>
              <a:t>italic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15733" y="5780169"/>
            <a:ext cx="3855560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599" dirty="0">
                <a:solidFill>
                  <a:srgbClr val="FF0000"/>
                </a:solidFill>
              </a:rPr>
              <a:t>font-style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451A5"/>
                </a:solidFill>
              </a:rPr>
              <a:t>oblique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4" b="64189"/>
          <a:stretch/>
        </p:blipFill>
        <p:spPr>
          <a:xfrm>
            <a:off x="5464206" y="2630989"/>
            <a:ext cx="3645581" cy="618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DF5FE-CD7C-45D5-9BFE-CA2405CB65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3" t="33650" r="1503" b="37652"/>
          <a:stretch/>
        </p:blipFill>
        <p:spPr>
          <a:xfrm>
            <a:off x="5464207" y="4216692"/>
            <a:ext cx="3645591" cy="618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5D6BF1-0AAA-4D2E-B656-6A61864F01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02" b="11401"/>
          <a:stretch/>
        </p:blipFill>
        <p:spPr>
          <a:xfrm>
            <a:off x="5464207" y="5780170"/>
            <a:ext cx="3645583" cy="618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8F9A4D5-20B3-41B2-8C75-F3FFCACD90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479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Align: Left / Right / Center / Justify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707"/>
            <a:ext cx="3069689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text-align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Defines the </a:t>
            </a:r>
            <a:r>
              <a:rPr lang="en-US" sz="3199" b="1" dirty="0">
                <a:solidFill>
                  <a:schemeClr val="bg1"/>
                </a:solidFill>
              </a:rPr>
              <a:t>horizontal</a:t>
            </a:r>
            <a:r>
              <a:rPr lang="en-US" sz="3199" b="1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alignment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3576656" y="1396999"/>
            <a:ext cx="3668286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499" noProof="1">
                <a:solidFill>
                  <a:srgbClr val="FF0000"/>
                </a:solidFill>
              </a:rPr>
              <a:t>text-align</a:t>
            </a:r>
            <a:r>
              <a:rPr lang="en-US" sz="2499" noProof="1">
                <a:solidFill>
                  <a:srgbClr val="000000"/>
                </a:solidFill>
              </a:rPr>
              <a:t>: </a:t>
            </a:r>
            <a:r>
              <a:rPr lang="en-US" sz="2499" noProof="1">
                <a:solidFill>
                  <a:srgbClr val="0451A5"/>
                </a:solidFill>
              </a:rPr>
              <a:t>left</a:t>
            </a:r>
            <a:r>
              <a:rPr lang="en-US" sz="2499" noProof="1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6656" y="2169329"/>
            <a:ext cx="3668286" cy="16787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60567" y="2189076"/>
            <a:ext cx="3672864" cy="164684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6656" y="4895363"/>
            <a:ext cx="3668286" cy="16787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60567" y="4888086"/>
            <a:ext cx="3721620" cy="1690094"/>
          </a:xfrm>
          <a:prstGeom prst="rect">
            <a:avLst/>
          </a:prstGeom>
        </p:spPr>
      </p:pic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1B70E7FF-A6B3-472B-ADBD-7E8DC4FC43B5}"/>
              </a:ext>
            </a:extLst>
          </p:cNvPr>
          <p:cNvSpPr txBox="1"/>
          <p:nvPr/>
        </p:nvSpPr>
        <p:spPr>
          <a:xfrm>
            <a:off x="7760567" y="1396528"/>
            <a:ext cx="3668286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499" noProof="1">
                <a:solidFill>
                  <a:srgbClr val="FF0000"/>
                </a:solidFill>
              </a:rPr>
              <a:t>text-align</a:t>
            </a:r>
            <a:r>
              <a:rPr lang="en-US" sz="2499" noProof="1">
                <a:solidFill>
                  <a:srgbClr val="000000"/>
                </a:solidFill>
              </a:rPr>
              <a:t>: </a:t>
            </a:r>
            <a:r>
              <a:rPr lang="en-US" sz="2499" noProof="1">
                <a:solidFill>
                  <a:srgbClr val="0451A5"/>
                </a:solidFill>
              </a:rPr>
              <a:t>right</a:t>
            </a:r>
            <a:r>
              <a:rPr lang="en-US" sz="2499" noProof="1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52F13883-0007-4F55-8AC3-C74BE1B3963B}"/>
              </a:ext>
            </a:extLst>
          </p:cNvPr>
          <p:cNvSpPr txBox="1"/>
          <p:nvPr/>
        </p:nvSpPr>
        <p:spPr>
          <a:xfrm>
            <a:off x="3576656" y="4103825"/>
            <a:ext cx="3668286" cy="6026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499" noProof="1">
                <a:solidFill>
                  <a:srgbClr val="FF0000"/>
                </a:solidFill>
              </a:rPr>
              <a:t>text-align</a:t>
            </a:r>
            <a:r>
              <a:rPr lang="en-US" sz="2499" noProof="1">
                <a:solidFill>
                  <a:srgbClr val="000000"/>
                </a:solidFill>
              </a:rPr>
              <a:t>: </a:t>
            </a:r>
            <a:r>
              <a:rPr lang="en-US" sz="2499" noProof="1">
                <a:solidFill>
                  <a:srgbClr val="0451A5"/>
                </a:solidFill>
              </a:rPr>
              <a:t>center</a:t>
            </a:r>
            <a:r>
              <a:rPr lang="en-US" sz="2499" noProof="1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12B5F258-9B55-40BB-9FF7-F31E20C4F214}"/>
              </a:ext>
            </a:extLst>
          </p:cNvPr>
          <p:cNvSpPr txBox="1"/>
          <p:nvPr/>
        </p:nvSpPr>
        <p:spPr>
          <a:xfrm>
            <a:off x="7760567" y="4105219"/>
            <a:ext cx="3721620" cy="6026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449" noProof="1">
                <a:solidFill>
                  <a:srgbClr val="FF0000"/>
                </a:solidFill>
              </a:rPr>
              <a:t>text-align</a:t>
            </a:r>
            <a:r>
              <a:rPr lang="en-US" sz="2449" noProof="1">
                <a:solidFill>
                  <a:srgbClr val="000000"/>
                </a:solidFill>
              </a:rPr>
              <a:t>:</a:t>
            </a:r>
            <a:r>
              <a:rPr lang="en-US" sz="2449" noProof="1">
                <a:solidFill>
                  <a:srgbClr val="000000"/>
                </a:solidFill>
                <a:latin typeface="+mn-lt"/>
              </a:rPr>
              <a:t> </a:t>
            </a:r>
            <a:r>
              <a:rPr lang="en-US" sz="2449" noProof="1">
                <a:solidFill>
                  <a:srgbClr val="0451A5"/>
                </a:solidFill>
              </a:rPr>
              <a:t>justify</a:t>
            </a:r>
            <a:r>
              <a:rPr lang="en-US" sz="2449" noProof="1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36B251B-FF7E-4CC3-BB30-A624585D26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425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Typography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Principles Of Readability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CSS Properties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Font Awesome Icons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9A6BF2-AB18-4C66-B4C9-E0929BC53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362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662560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line-height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/>
              <a:t> of a single line of 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Measures: </a:t>
            </a:r>
            <a:r>
              <a:rPr lang="en-US" b="1" dirty="0">
                <a:solidFill>
                  <a:schemeClr val="bg1"/>
                </a:solidFill>
              </a:rPr>
              <a:t>unitless</a:t>
            </a:r>
            <a:r>
              <a:rPr lang="en-US" dirty="0"/>
              <a:t> / </a:t>
            </a:r>
            <a:r>
              <a:rPr lang="en-US" b="1" noProof="1">
                <a:solidFill>
                  <a:schemeClr val="bg1"/>
                </a:solidFill>
              </a:rPr>
              <a:t>pt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px</a:t>
            </a:r>
            <a:r>
              <a:rPr lang="en-US" dirty="0"/>
              <a:t> / </a:t>
            </a:r>
            <a:r>
              <a:rPr lang="en-US" b="1" noProof="1">
                <a:solidFill>
                  <a:schemeClr val="bg1"/>
                </a:solidFill>
              </a:rPr>
              <a:t>em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rem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DF623C-B785-4316-A475-793A6EF29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76" y="2611005"/>
            <a:ext cx="4780305" cy="236158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926447" y="2611004"/>
            <a:ext cx="5574449" cy="301809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599" dirty="0">
                <a:solidFill>
                  <a:srgbClr val="C00000"/>
                </a:solidFill>
              </a:rPr>
              <a:t>&lt;article&gt;</a:t>
            </a:r>
          </a:p>
          <a:p>
            <a:r>
              <a:rPr lang="en-US" sz="2599" dirty="0">
                <a:solidFill>
                  <a:srgbClr val="C00000"/>
                </a:solidFill>
              </a:rPr>
              <a:t>  &lt;h1&gt;</a:t>
            </a:r>
            <a:r>
              <a:rPr lang="en-US" sz="2599" dirty="0">
                <a:solidFill>
                  <a:schemeClr val="accent6">
                    <a:lumMod val="10000"/>
                  </a:schemeClr>
                </a:solidFill>
              </a:rPr>
              <a:t>Lorem ipsum</a:t>
            </a:r>
            <a:r>
              <a:rPr lang="en-US" sz="2599" dirty="0">
                <a:solidFill>
                  <a:srgbClr val="C00000"/>
                </a:solidFill>
              </a:rPr>
              <a:t>&lt;/h1&gt;</a:t>
            </a:r>
          </a:p>
          <a:p>
            <a:r>
              <a:rPr lang="en-US" sz="2599" dirty="0">
                <a:solidFill>
                  <a:srgbClr val="FF0000"/>
                </a:solidFill>
              </a:rPr>
              <a:t>    </a:t>
            </a:r>
            <a:r>
              <a:rPr lang="en-US" sz="2599" dirty="0">
                <a:solidFill>
                  <a:srgbClr val="C00000"/>
                </a:solidFill>
              </a:rPr>
              <a:t>&lt;p&gt;</a:t>
            </a:r>
            <a:r>
              <a:rPr lang="en-US" sz="2599" dirty="0">
                <a:solidFill>
                  <a:schemeClr val="accent6">
                    <a:lumMod val="10000"/>
                  </a:schemeClr>
                </a:solidFill>
              </a:rPr>
              <a:t> Lorem ipsum is meaningless text used to demonstrate the graphic elements of a document.</a:t>
            </a:r>
            <a:r>
              <a:rPr lang="en-US" sz="2599" dirty="0">
                <a:solidFill>
                  <a:srgbClr val="C00000"/>
                </a:solidFill>
              </a:rPr>
              <a:t>&lt;/p&gt;</a:t>
            </a:r>
          </a:p>
          <a:p>
            <a:r>
              <a:rPr lang="en-US" sz="2599" dirty="0">
                <a:solidFill>
                  <a:srgbClr val="C00000"/>
                </a:solidFill>
              </a:rPr>
              <a:t>&lt;/article&gt;</a:t>
            </a:r>
            <a:endParaRPr lang="en-GB" sz="2599" dirty="0">
              <a:solidFill>
                <a:srgbClr val="C00000"/>
              </a:solidFill>
            </a:endParaRPr>
          </a:p>
        </p:txBody>
      </p:sp>
      <p:sp>
        <p:nvSpPr>
          <p:cNvPr id="13" name="Текстово поле 10"/>
          <p:cNvSpPr txBox="1"/>
          <p:nvPr/>
        </p:nvSpPr>
        <p:spPr>
          <a:xfrm>
            <a:off x="924098" y="5870146"/>
            <a:ext cx="5576797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599" dirty="0">
                <a:solidFill>
                  <a:srgbClr val="C00000"/>
                </a:solidFill>
              </a:rPr>
              <a:t>p { </a:t>
            </a:r>
            <a:r>
              <a:rPr lang="en-GB" sz="2599" dirty="0">
                <a:solidFill>
                  <a:srgbClr val="FF0000"/>
                </a:solidFill>
              </a:rPr>
              <a:t>line-height</a:t>
            </a:r>
            <a:r>
              <a:rPr lang="en-GB" sz="2599" dirty="0">
                <a:solidFill>
                  <a:schemeClr val="accent6">
                    <a:lumMod val="10000"/>
                  </a:schemeClr>
                </a:solidFill>
              </a:rPr>
              <a:t>:</a:t>
            </a:r>
            <a:r>
              <a:rPr lang="en-GB" sz="2599" dirty="0">
                <a:solidFill>
                  <a:srgbClr val="FF0000"/>
                </a:solidFill>
              </a:rPr>
              <a:t> </a:t>
            </a:r>
            <a:r>
              <a:rPr lang="en-GB" sz="2599" dirty="0">
                <a:solidFill>
                  <a:schemeClr val="accent2">
                    <a:lumMod val="75000"/>
                  </a:schemeClr>
                </a:solidFill>
              </a:rPr>
              <a:t>2.1</a:t>
            </a:r>
            <a:r>
              <a:rPr lang="en-GB" sz="2599" dirty="0">
                <a:solidFill>
                  <a:schemeClr val="accent6">
                    <a:lumMod val="10000"/>
                  </a:schemeClr>
                </a:solidFill>
              </a:rPr>
              <a:t>; </a:t>
            </a:r>
            <a:r>
              <a:rPr lang="en-GB" sz="2599" dirty="0">
                <a:solidFill>
                  <a:srgbClr val="C00000"/>
                </a:solidFill>
              </a:rPr>
              <a:t>}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7D5209-7B75-457E-AAD6-E031F376B884}"/>
              </a:ext>
            </a:extLst>
          </p:cNvPr>
          <p:cNvGrpSpPr/>
          <p:nvPr/>
        </p:nvGrpSpPr>
        <p:grpSpPr>
          <a:xfrm>
            <a:off x="6880174" y="2611005"/>
            <a:ext cx="4780304" cy="3313620"/>
            <a:chOff x="6880378" y="2610791"/>
            <a:chExt cx="4781549" cy="331448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3202D7-4A8A-4879-A4BD-3F9CF1619A1D}"/>
                </a:ext>
              </a:extLst>
            </p:cNvPr>
            <p:cNvGrpSpPr/>
            <p:nvPr/>
          </p:nvGrpSpPr>
          <p:grpSpPr>
            <a:xfrm>
              <a:off x="6880378" y="2610791"/>
              <a:ext cx="4781549" cy="3314483"/>
              <a:chOff x="6900000" y="2617091"/>
              <a:chExt cx="4416000" cy="3061091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7311000" y="4149000"/>
                <a:ext cx="0" cy="630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0000" y="2617091"/>
                <a:ext cx="4416000" cy="3061091"/>
              </a:xfrm>
              <a:prstGeom prst="rect">
                <a:avLst/>
              </a:prstGeom>
              <a:ln>
                <a:solidFill>
                  <a:schemeClr val="bg2">
                    <a:lumMod val="85000"/>
                  </a:schemeClr>
                </a:solidFill>
              </a:ln>
            </p:spPr>
          </p:pic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A615BC0-E8E6-4011-8F05-837CE00BBDA3}"/>
                </a:ext>
              </a:extLst>
            </p:cNvPr>
            <p:cNvCxnSpPr>
              <a:cxnSpLocks/>
            </p:cNvCxnSpPr>
            <p:nvPr/>
          </p:nvCxnSpPr>
          <p:spPr>
            <a:xfrm>
              <a:off x="11540013" y="4349030"/>
              <a:ext cx="0" cy="730007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C4D20E-64AC-48E3-90E0-F4FD456610F5}"/>
                </a:ext>
              </a:extLst>
            </p:cNvPr>
            <p:cNvCxnSpPr>
              <a:cxnSpLocks/>
            </p:cNvCxnSpPr>
            <p:nvPr/>
          </p:nvCxnSpPr>
          <p:spPr>
            <a:xfrm>
              <a:off x="6880378" y="4349030"/>
              <a:ext cx="4781549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82DBF47-3715-4D58-BD50-105E90C3DA1D}"/>
                </a:ext>
              </a:extLst>
            </p:cNvPr>
            <p:cNvCxnSpPr>
              <a:cxnSpLocks/>
            </p:cNvCxnSpPr>
            <p:nvPr/>
          </p:nvCxnSpPr>
          <p:spPr>
            <a:xfrm>
              <a:off x="6880378" y="5075227"/>
              <a:ext cx="4781549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1E669E5A-3264-49A2-A3F6-7B84EA5B8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840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23246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letter-spacing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spacing between the  characters of a block of text</a:t>
            </a:r>
            <a:endParaRPr lang="bg-BG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dirty="0"/>
              <a:t> - the spacing between the characters is normal</a:t>
            </a:r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</a:p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50445" y="2931379"/>
            <a:ext cx="5040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letter-spacing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normal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50445" y="4517298"/>
            <a:ext cx="5044445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letter-spacing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2px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24" y="2835468"/>
            <a:ext cx="3009078" cy="94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14" y="4440051"/>
            <a:ext cx="3009079" cy="8479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202035B-A874-4E15-98C9-2D7BD310B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739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Decoration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text-decoration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text content of the element is decorated: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overline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underline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line-through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- removes any text decoration</a:t>
            </a:r>
          </a:p>
          <a:p>
            <a:pPr marL="442912" lvl="1" indent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line-through</a:t>
            </a:r>
            <a:r>
              <a:rPr lang="en-US" dirty="0"/>
              <a:t> - draws a line across the text </a:t>
            </a: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51555" y="3636009"/>
            <a:ext cx="6219727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text-decoration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none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51555" y="5075003"/>
            <a:ext cx="6225687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text-decoration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line-through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E65D7-CB0A-446B-ADBA-E18EE876B7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6000" y="5075003"/>
            <a:ext cx="1228725" cy="657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21781-D500-41E8-861E-843CCC222B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21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Indent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90598" cy="50228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text-indent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indentation of the element's first line of text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not indented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indented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b="1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960003"/>
            <a:ext cx="441348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text-indent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0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01000" y="4284000"/>
            <a:ext cx="441348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text-indent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40px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00" y="2083703"/>
            <a:ext cx="4080920" cy="1752600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00" y="4280439"/>
            <a:ext cx="4101648" cy="17621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5B551CF0-1EFF-4909-990F-963E9274C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35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Overflow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text-overflow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hidden text content behaves if it's overflowing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ellipsis</a:t>
            </a:r>
            <a:r>
              <a:rPr lang="en-US" dirty="0"/>
              <a:t> - the overflowing content is replaced by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 . 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3104501"/>
            <a:ext cx="5288521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text-overflow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clip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6"/>
          <a:stretch/>
        </p:blipFill>
        <p:spPr>
          <a:xfrm>
            <a:off x="1146000" y="4107368"/>
            <a:ext cx="2880000" cy="224245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>
            <a:bevelT w="0" h="0"/>
            <a:contourClr>
              <a:srgbClr val="C0C0C0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E901A4C-12DD-4536-A56E-133177818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09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Transform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text-transform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specifies how to capitalize text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capitalize</a:t>
            </a:r>
            <a:r>
              <a:rPr lang="en-US" dirty="0"/>
              <a:t> - turns the </a:t>
            </a:r>
            <a:r>
              <a:rPr lang="en-US" b="1" dirty="0">
                <a:solidFill>
                  <a:schemeClr val="bg1"/>
                </a:solidFill>
              </a:rPr>
              <a:t>first letter </a:t>
            </a:r>
            <a:r>
              <a:rPr lang="en-US" dirty="0"/>
              <a:t>of each word into a capital letter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uppercase</a:t>
            </a:r>
            <a:r>
              <a:rPr lang="en-US" dirty="0"/>
              <a:t> - turns all characters to uppercase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lowercase</a:t>
            </a:r>
            <a:r>
              <a:rPr lang="en-US" dirty="0"/>
              <a:t> - turns all characters to lowercase</a:t>
            </a:r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94226" y="3148951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capitalize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49535A-361F-468C-A123-EFD8F4B5F30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1000" y="3018568"/>
            <a:ext cx="3121516" cy="909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5624A430-4285-44AC-B476-9CA819F56A5E}"/>
              </a:ext>
            </a:extLst>
          </p:cNvPr>
          <p:cNvSpPr txBox="1"/>
          <p:nvPr/>
        </p:nvSpPr>
        <p:spPr>
          <a:xfrm>
            <a:off x="1094226" y="4601893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US" sz="2800" dirty="0">
                <a:solidFill>
                  <a:srgbClr val="0451A5"/>
                </a:solidFill>
              </a:rPr>
              <a:t>uppercase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6B4FCA-44D6-4180-8F71-2265902128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62584" y="4464000"/>
            <a:ext cx="2138348" cy="9187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A4B745AB-AD5F-4BF0-9D53-80411D3AAA63}"/>
              </a:ext>
            </a:extLst>
          </p:cNvPr>
          <p:cNvSpPr txBox="1"/>
          <p:nvPr/>
        </p:nvSpPr>
        <p:spPr>
          <a:xfrm>
            <a:off x="1094226" y="5951175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US" sz="2800" dirty="0">
                <a:solidFill>
                  <a:srgbClr val="0451A5"/>
                </a:solidFill>
              </a:rPr>
              <a:t>lowercase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698FD9-7137-4C4A-ACDA-4F6CCA7F42B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1000" y="5979475"/>
            <a:ext cx="3304687" cy="5923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AC4BD9A9-60DE-4E01-9A61-9859DC628C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37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word-break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words should break when reaching the end of 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dirty="0"/>
              <a:t> - words with no space will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break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break-all</a:t>
            </a:r>
            <a:r>
              <a:rPr lang="en-US" dirty="0"/>
              <a:t> - words with no space will </a:t>
            </a:r>
            <a:r>
              <a:rPr lang="en-US" b="1" dirty="0">
                <a:solidFill>
                  <a:schemeClr val="bg1"/>
                </a:solidFill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soon as they reach the end of a line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2979000"/>
            <a:ext cx="4905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word-break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normal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5339114" y="4485232"/>
            <a:ext cx="4910461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word-break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break-all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00" y="2979000"/>
            <a:ext cx="3838575" cy="7334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59" y="5214200"/>
            <a:ext cx="3838575" cy="895350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>
            <a:bevelT w="0" h="0"/>
            <a:contourClr>
              <a:srgbClr val="C0C0C0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45E2197-26A8-42BE-9FDE-0EA6B7D89A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823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Shadow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Text-shadow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defines the shadow of the text content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None - the text content has </a:t>
            </a:r>
            <a:r>
              <a:rPr lang="en-US" b="1" dirty="0">
                <a:solidFill>
                  <a:schemeClr val="bg1"/>
                </a:solidFill>
              </a:rPr>
              <a:t>no shadow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Text-shadow: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&lt;horizontal&gt;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&lt;vertical&gt;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&lt;blur&gt;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&lt;color&gt;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765947"/>
            <a:ext cx="60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text-shadow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none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98903" y="5180895"/>
            <a:ext cx="60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text-shadow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9" y="2801230"/>
            <a:ext cx="3075569" cy="124442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9" y="5234351"/>
            <a:ext cx="3075569" cy="127264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1754F14B-8D25-43B1-AB9A-9CB0795580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54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662560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140+ </a:t>
            </a:r>
            <a:r>
              <a:rPr lang="en-US" b="1" dirty="0">
                <a:solidFill>
                  <a:schemeClr val="bg1"/>
                </a:solidFill>
              </a:rPr>
              <a:t>predefined color names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e. g.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green</a:t>
            </a:r>
            <a:r>
              <a:rPr lang="en-US" dirty="0"/>
              <a:t>, </a:t>
            </a:r>
            <a:r>
              <a:rPr lang="en-US" b="1" dirty="0">
                <a:solidFill>
                  <a:srgbClr val="E81818"/>
                </a:solidFill>
              </a:rPr>
              <a:t>red</a:t>
            </a:r>
            <a:r>
              <a:rPr lang="en-US" dirty="0"/>
              <a:t>,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blue</a:t>
            </a:r>
            <a:r>
              <a:rPr lang="en-US" dirty="0"/>
              <a:t>, </a:t>
            </a:r>
            <a:r>
              <a:rPr lang="en-US" b="1" dirty="0">
                <a:solidFill>
                  <a:srgbClr val="FF7F50"/>
                </a:solidFill>
              </a:rPr>
              <a:t>coral</a:t>
            </a:r>
            <a:r>
              <a:rPr lang="en-US" dirty="0"/>
              <a:t>, …)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Hexadecimal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color code</a:t>
            </a:r>
            <a:r>
              <a:rPr lang="bg-BG" dirty="0"/>
              <a:t> </a:t>
            </a:r>
            <a:r>
              <a:rPr lang="en-US" dirty="0"/>
              <a:t>in format </a:t>
            </a:r>
            <a:r>
              <a:rPr lang="en-US" b="1" dirty="0">
                <a:latin typeface="Consolas" panose="020B0609020204030204" pitchFamily="49" charset="0"/>
              </a:rPr>
              <a:t>#RGB</a:t>
            </a:r>
            <a:r>
              <a:rPr lang="en-US" dirty="0"/>
              <a:t> or </a:t>
            </a:r>
            <a:r>
              <a:rPr lang="en-US" b="1" dirty="0">
                <a:latin typeface="Consolas" panose="020B0609020204030204" pitchFamily="49" charset="0"/>
              </a:rPr>
              <a:t>#RRGGBB</a:t>
            </a:r>
            <a:r>
              <a:rPr lang="en-US" dirty="0"/>
              <a:t>:</a:t>
            </a:r>
            <a:endParaRPr lang="bg-BG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bg-BG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Decimal </a:t>
            </a:r>
            <a:r>
              <a:rPr lang="bg-BG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rgb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  <a:r>
              <a:rPr lang="en-US" dirty="0"/>
              <a:t>color codes (red, green, blue values):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Decimal </a:t>
            </a:r>
            <a:r>
              <a:rPr lang="bg-BG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rgba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color codes (red, green, blue</a:t>
            </a:r>
            <a:r>
              <a:rPr lang="bg-BG" dirty="0"/>
              <a:t>,</a:t>
            </a:r>
            <a:r>
              <a:rPr lang="en-US" dirty="0"/>
              <a:t> alpha opacity):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Color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97407" y="1896959"/>
            <a:ext cx="5171975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color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451A5"/>
                </a:solidFill>
              </a:rPr>
              <a:t>red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7C2C164A-C2BF-48EC-A5DB-FB2D470E6152}"/>
              </a:ext>
            </a:extLst>
          </p:cNvPr>
          <p:cNvSpPr txBox="1"/>
          <p:nvPr/>
        </p:nvSpPr>
        <p:spPr>
          <a:xfrm>
            <a:off x="697407" y="3235616"/>
            <a:ext cx="5171975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color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451A5"/>
                </a:solidFill>
              </a:rPr>
              <a:t>#05ffb0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32DBC164-C39F-4D9E-BC6C-32C7375A49D5}"/>
              </a:ext>
            </a:extLst>
          </p:cNvPr>
          <p:cNvSpPr txBox="1"/>
          <p:nvPr/>
        </p:nvSpPr>
        <p:spPr>
          <a:xfrm>
            <a:off x="697407" y="4567953"/>
            <a:ext cx="5171975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color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bg-BG" sz="2399" noProof="1">
                <a:solidFill>
                  <a:srgbClr val="000000"/>
                </a:solidFill>
              </a:rPr>
              <a:t>rgb(</a:t>
            </a:r>
            <a:r>
              <a:rPr lang="bg-BG" sz="2399" noProof="1">
                <a:solidFill>
                  <a:srgbClr val="098658"/>
                </a:solidFill>
              </a:rPr>
              <a:t>125</a:t>
            </a:r>
            <a:r>
              <a:rPr lang="en-GB" sz="2399" dirty="0">
                <a:solidFill>
                  <a:srgbClr val="000000"/>
                </a:solidFill>
              </a:rPr>
              <a:t>, </a:t>
            </a:r>
            <a:r>
              <a:rPr lang="en-GB" sz="2399" dirty="0">
                <a:solidFill>
                  <a:srgbClr val="098658"/>
                </a:solidFill>
              </a:rPr>
              <a:t>125</a:t>
            </a:r>
            <a:r>
              <a:rPr lang="en-GB" sz="2399" dirty="0">
                <a:solidFill>
                  <a:srgbClr val="000000"/>
                </a:solidFill>
              </a:rPr>
              <a:t>, </a:t>
            </a:r>
            <a:r>
              <a:rPr lang="en-GB" sz="2399" dirty="0">
                <a:solidFill>
                  <a:srgbClr val="098658"/>
                </a:solidFill>
              </a:rPr>
              <a:t>255</a:t>
            </a:r>
            <a:r>
              <a:rPr lang="en-GB" sz="2399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08A7B366-1CD8-4D15-9AF7-D5C7DC8CC8B6}"/>
              </a:ext>
            </a:extLst>
          </p:cNvPr>
          <p:cNvSpPr txBox="1"/>
          <p:nvPr/>
        </p:nvSpPr>
        <p:spPr>
          <a:xfrm>
            <a:off x="699085" y="5923515"/>
            <a:ext cx="5171975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color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bg-BG" sz="2399" noProof="1">
                <a:solidFill>
                  <a:srgbClr val="000000"/>
                </a:solidFill>
              </a:rPr>
              <a:t>rgba(</a:t>
            </a:r>
            <a:r>
              <a:rPr lang="bg-BG" sz="2399" noProof="1">
                <a:solidFill>
                  <a:srgbClr val="098658"/>
                </a:solidFill>
              </a:rPr>
              <a:t>255</a:t>
            </a:r>
            <a:r>
              <a:rPr lang="en-GB" sz="2399" dirty="0">
                <a:solidFill>
                  <a:srgbClr val="000000"/>
                </a:solidFill>
              </a:rPr>
              <a:t>, </a:t>
            </a:r>
            <a:r>
              <a:rPr lang="en-GB" sz="2399" dirty="0">
                <a:solidFill>
                  <a:srgbClr val="098658"/>
                </a:solidFill>
              </a:rPr>
              <a:t>0</a:t>
            </a:r>
            <a:r>
              <a:rPr lang="en-GB" sz="2399" dirty="0">
                <a:solidFill>
                  <a:srgbClr val="000000"/>
                </a:solidFill>
              </a:rPr>
              <a:t>, </a:t>
            </a:r>
            <a:r>
              <a:rPr lang="en-GB" sz="2399" dirty="0">
                <a:solidFill>
                  <a:srgbClr val="098658"/>
                </a:solidFill>
              </a:rPr>
              <a:t>0</a:t>
            </a:r>
            <a:r>
              <a:rPr lang="en-GB" sz="2399" dirty="0">
                <a:solidFill>
                  <a:srgbClr val="000000"/>
                </a:solidFill>
              </a:rPr>
              <a:t>, </a:t>
            </a:r>
            <a:r>
              <a:rPr lang="en-GB" sz="2399" dirty="0">
                <a:solidFill>
                  <a:srgbClr val="098658"/>
                </a:solidFill>
              </a:rPr>
              <a:t>0.5</a:t>
            </a:r>
            <a:r>
              <a:rPr lang="en-GB" sz="2399" dirty="0">
                <a:solidFill>
                  <a:srgbClr val="000000"/>
                </a:solidFill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944" y="1896959"/>
            <a:ext cx="2604795" cy="587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00" t="9174" r="2338" b="8262"/>
          <a:stretch/>
        </p:blipFill>
        <p:spPr>
          <a:xfrm>
            <a:off x="6320942" y="3235616"/>
            <a:ext cx="2607514" cy="587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t="3631" r="2873"/>
          <a:stretch/>
        </p:blipFill>
        <p:spPr>
          <a:xfrm>
            <a:off x="6320941" y="5924456"/>
            <a:ext cx="2612320" cy="5863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t="12360" r="1930" b="8900"/>
          <a:stretch/>
        </p:blipFill>
        <p:spPr>
          <a:xfrm>
            <a:off x="6323399" y="4567953"/>
            <a:ext cx="2607520" cy="5872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D22F52B-7AEE-4521-8365-C82940AD22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851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color of the background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transparent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Specify the background color with: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HEX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RGB/RGBA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Named color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49854" y="2400978"/>
            <a:ext cx="5355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background-color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transparent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EE0807C-B0A5-4C2B-B8AC-61C34FC39FBA}"/>
              </a:ext>
            </a:extLst>
          </p:cNvPr>
          <p:cNvSpPr txBox="1"/>
          <p:nvPr/>
        </p:nvSpPr>
        <p:spPr>
          <a:xfrm>
            <a:off x="1049854" y="5499000"/>
            <a:ext cx="5355001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background-color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navy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E96A906-6826-43AC-9916-4E8CFCE89E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53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54F1A56-A40B-4FF7-8C99-48C60397C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Cursor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662560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the </a:t>
            </a:r>
            <a:r>
              <a:rPr lang="en-US" b="1" dirty="0">
                <a:solidFill>
                  <a:schemeClr val="bg1"/>
                </a:solidFill>
              </a:rPr>
              <a:t>mouse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cursor</a:t>
            </a:r>
            <a:r>
              <a:rPr lang="en-US" b="1" dirty="0"/>
              <a:t> </a:t>
            </a:r>
            <a:r>
              <a:rPr lang="en-US" dirty="0"/>
              <a:t>when hovering the element:</a:t>
            </a:r>
          </a:p>
          <a:p>
            <a:pPr lvl="1">
              <a:lnSpc>
                <a:spcPts val="3399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7407" y="1998306"/>
            <a:ext cx="584847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pointer;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6ED0F3-9B3A-4948-9C59-5CE64F299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315" y="1998306"/>
            <a:ext cx="2139924" cy="64314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95532" y="2433213"/>
            <a:ext cx="501571" cy="590892"/>
          </a:xfrm>
          <a:prstGeom prst="rect">
            <a:avLst/>
          </a:prstGeom>
        </p:spPr>
      </p:pic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562503BC-CA5F-4670-9A45-6893FFA58830}"/>
              </a:ext>
            </a:extLst>
          </p:cNvPr>
          <p:cNvSpPr txBox="1"/>
          <p:nvPr/>
        </p:nvSpPr>
        <p:spPr>
          <a:xfrm>
            <a:off x="697407" y="3144919"/>
            <a:ext cx="584847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move;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70716D-96BA-41B8-8037-37310AA9F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315" y="3114082"/>
            <a:ext cx="2109964" cy="703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102" y="3465742"/>
            <a:ext cx="500880" cy="500880"/>
          </a:xfrm>
          <a:prstGeom prst="rect">
            <a:avLst/>
          </a:prstGeom>
        </p:spPr>
      </p:pic>
      <p:sp>
        <p:nvSpPr>
          <p:cNvPr id="20" name="Текстово поле 10">
            <a:extLst>
              <a:ext uri="{FF2B5EF4-FFF2-40B4-BE49-F238E27FC236}">
                <a16:creationId xmlns:a16="http://schemas.microsoft.com/office/drawing/2014/main" id="{C8A2CEEB-E234-4577-AD9D-C6FA7F270645}"/>
              </a:ext>
            </a:extLst>
          </p:cNvPr>
          <p:cNvSpPr txBox="1"/>
          <p:nvPr/>
        </p:nvSpPr>
        <p:spPr>
          <a:xfrm>
            <a:off x="697407" y="4327915"/>
            <a:ext cx="584847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none</a:t>
            </a:r>
            <a:r>
              <a:rPr lang="en-GB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Текстово поле 10">
            <a:extLst>
              <a:ext uri="{FF2B5EF4-FFF2-40B4-BE49-F238E27FC236}">
                <a16:creationId xmlns:a16="http://schemas.microsoft.com/office/drawing/2014/main" id="{94CDB531-DB4A-4DA2-AA61-E1ACAF1F6FB8}"/>
              </a:ext>
            </a:extLst>
          </p:cNvPr>
          <p:cNvSpPr txBox="1"/>
          <p:nvPr/>
        </p:nvSpPr>
        <p:spPr>
          <a:xfrm>
            <a:off x="697407" y="5507697"/>
            <a:ext cx="584847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col-resize</a:t>
            </a:r>
            <a:r>
              <a:rPr lang="en-GB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62E0DF7-22C1-42CF-B243-FDCAB19685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0315" y="5298849"/>
            <a:ext cx="3742350" cy="1066522"/>
          </a:xfrm>
          <a:prstGeom prst="rect">
            <a:avLst/>
          </a:prstGeom>
        </p:spPr>
      </p:pic>
      <p:pic>
        <p:nvPicPr>
          <p:cNvPr id="1026" name="Picture 2" descr="Interactions - Vector stencils library">
            <a:extLst>
              <a:ext uri="{FF2B5EF4-FFF2-40B4-BE49-F238E27FC236}">
                <a16:creationId xmlns:a16="http://schemas.microsoft.com/office/drawing/2014/main" id="{FA276EDD-B872-4C74-922B-67936AE45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81" y="5957580"/>
            <a:ext cx="648828" cy="64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01E54CE-6975-4E52-AC8D-27699C909A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0315" y="4278107"/>
            <a:ext cx="2166506" cy="875294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6DB9AFE3-211D-4AFE-9B45-DD23E99F85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055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20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Outline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Outline-width - defines the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Outline-style - defines the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of the element's outlines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Outline-color - defines the </a:t>
            </a: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831000" y="3975798"/>
            <a:ext cx="607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outline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4px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dotted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50" y="4359708"/>
            <a:ext cx="394335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3945AAAD-BE87-4056-80C9-0278FD777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97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Font Awesome Icons</a:t>
            </a:r>
            <a:endParaRPr lang="en-US" dirty="0"/>
          </a:p>
        </p:txBody>
      </p:sp>
      <p:pic>
        <p:nvPicPr>
          <p:cNvPr id="1026" name="Picture 2" descr="Резултат с изображение за „fontawesome logo png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375" y="819000"/>
            <a:ext cx="4361250" cy="3652548"/>
          </a:xfrm>
          <a:prstGeom prst="roundRect">
            <a:avLst>
              <a:gd name="adj" fmla="val 3934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5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77048"/>
            <a:ext cx="11815018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Font Awesome </a:t>
            </a:r>
            <a:r>
              <a:rPr lang="en-US" sz="3199" dirty="0"/>
              <a:t>provides vector icons, emojis, etc.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999" dirty="0"/>
              <a:t>Add the following link inside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999" dirty="0"/>
              <a:t>Or import Font Awesome in the </a:t>
            </a:r>
            <a:r>
              <a:rPr lang="en-US" sz="2999" b="1" dirty="0">
                <a:solidFill>
                  <a:schemeClr val="bg1"/>
                </a:solidFill>
              </a:rPr>
              <a:t>CSS</a:t>
            </a:r>
            <a:r>
              <a:rPr lang="en-US" sz="2999" dirty="0">
                <a:solidFill>
                  <a:schemeClr val="bg1"/>
                </a:solidFill>
              </a:rPr>
              <a:t> </a:t>
            </a:r>
            <a:r>
              <a:rPr lang="en-US" sz="2999" dirty="0"/>
              <a:t>file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999" dirty="0"/>
              <a:t>Choose an icon</a:t>
            </a:r>
            <a:r>
              <a:rPr lang="en-US" sz="2999" dirty="0">
                <a:sym typeface="Wingdings" panose="05000000000000000000" pitchFamily="2" charset="2"/>
              </a:rPr>
              <a:t>  </a:t>
            </a:r>
            <a:r>
              <a:rPr lang="en-US" sz="2999" dirty="0"/>
              <a:t>copy the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&lt;i&gt;</a:t>
            </a:r>
            <a:r>
              <a:rPr lang="en-US" sz="2999" dirty="0"/>
              <a:t> element </a:t>
            </a:r>
            <a:r>
              <a:rPr lang="en-US" sz="2999" dirty="0">
                <a:sym typeface="Wingdings" panose="05000000000000000000" pitchFamily="2" charset="2"/>
              </a:rPr>
              <a:t> </a:t>
            </a:r>
            <a:r>
              <a:rPr lang="en-US" sz="2999" dirty="0"/>
              <a:t>paste it in your HTML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Awesome</a:t>
            </a:r>
          </a:p>
        </p:txBody>
      </p:sp>
      <p:sp>
        <p:nvSpPr>
          <p:cNvPr id="14" name="Текстово поле 10"/>
          <p:cNvSpPr txBox="1"/>
          <p:nvPr/>
        </p:nvSpPr>
        <p:spPr>
          <a:xfrm>
            <a:off x="525771" y="3490124"/>
            <a:ext cx="11157094" cy="25442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400" b="1">
                <a:latin typeface="Consolas" panose="020B0609020204030204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800000"/>
                </a:solidFill>
              </a:rPr>
              <a:t>&lt;head&gt;</a:t>
            </a:r>
            <a:endParaRPr lang="en-GB" sz="2399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000000"/>
                </a:solidFill>
              </a:rPr>
              <a:t>  </a:t>
            </a:r>
            <a:r>
              <a:rPr lang="en-GB" sz="2399" noProof="1">
                <a:solidFill>
                  <a:srgbClr val="800000"/>
                </a:solidFill>
              </a:rPr>
              <a:t>&lt;link</a:t>
            </a:r>
            <a:r>
              <a:rPr lang="en-GB" sz="2399" noProof="1">
                <a:solidFill>
                  <a:srgbClr val="FF0000"/>
                </a:solidFill>
              </a:rPr>
              <a:t> rel</a:t>
            </a:r>
            <a:r>
              <a:rPr lang="en-GB" sz="2399" noProof="1">
                <a:solidFill>
                  <a:srgbClr val="000000"/>
                </a:solidFill>
              </a:rPr>
              <a:t>=</a:t>
            </a:r>
            <a:r>
              <a:rPr lang="en-GB" sz="2399" noProof="1">
                <a:solidFill>
                  <a:srgbClr val="0000FF"/>
                </a:solidFill>
              </a:rPr>
              <a:t>"stylesheet"</a:t>
            </a:r>
            <a:r>
              <a:rPr lang="en-GB" sz="2399" noProof="1">
                <a:solidFill>
                  <a:srgbClr val="FF0000"/>
                </a:solidFill>
              </a:rPr>
              <a:t> href</a:t>
            </a:r>
            <a:r>
              <a:rPr lang="en-GB" sz="2399" noProof="1">
                <a:solidFill>
                  <a:srgbClr val="000000"/>
                </a:solidFill>
              </a:rPr>
              <a:t>=</a:t>
            </a:r>
            <a:r>
              <a:rPr lang="en-GB" sz="2399" noProof="1">
                <a:solidFill>
                  <a:srgbClr val="0000FF"/>
                </a:solidFill>
              </a:rPr>
              <a:t>"https://use.fontawesome.com/releases/v5.10.2/css/all.css"</a:t>
            </a:r>
            <a:r>
              <a:rPr lang="en-GB" sz="2399" noProof="1">
                <a:solidFill>
                  <a:srgbClr val="800000"/>
                </a:solidFill>
              </a:rPr>
              <a:t>&gt;</a:t>
            </a:r>
            <a:endParaRPr lang="en-GB" sz="2399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800000"/>
                </a:solidFill>
              </a:rPr>
              <a:t>&lt;/head&gt;</a:t>
            </a:r>
            <a:endParaRPr lang="en-GB" sz="2399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800000"/>
                </a:solidFill>
              </a:rPr>
              <a:t>&lt;body&gt;</a:t>
            </a:r>
            <a:endParaRPr lang="en-GB" sz="2399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800000"/>
                </a:solidFill>
              </a:rPr>
              <a:t>  &lt;a href="#"&gt;</a:t>
            </a:r>
            <a:r>
              <a:rPr lang="en-GB" sz="2399" noProof="1">
                <a:solidFill>
                  <a:schemeClr val="bg1"/>
                </a:solidFill>
              </a:rPr>
              <a:t>&lt;i </a:t>
            </a:r>
            <a:r>
              <a:rPr lang="en-GB" sz="2399" noProof="1">
                <a:solidFill>
                  <a:srgbClr val="FF0000"/>
                </a:solidFill>
              </a:rPr>
              <a:t>class</a:t>
            </a:r>
            <a:r>
              <a:rPr lang="en-GB" sz="2399" noProof="1">
                <a:solidFill>
                  <a:schemeClr val="accent6">
                    <a:lumMod val="10000"/>
                  </a:schemeClr>
                </a:solidFill>
              </a:rPr>
              <a:t>="</a:t>
            </a:r>
            <a:r>
              <a:rPr lang="en-GB" sz="2399" noProof="1">
                <a:solidFill>
                  <a:srgbClr val="0070C0"/>
                </a:solidFill>
              </a:rPr>
              <a:t>fa</a:t>
            </a:r>
            <a:r>
              <a:rPr lang="en-GB" sz="2399" noProof="1">
                <a:solidFill>
                  <a:schemeClr val="accent3">
                    <a:lumMod val="75000"/>
                  </a:schemeClr>
                </a:solidFill>
                <a:latin typeface="+mn-lt"/>
              </a:rPr>
              <a:t> </a:t>
            </a:r>
            <a:r>
              <a:rPr lang="en-GB" sz="2399" noProof="1">
                <a:solidFill>
                  <a:srgbClr val="0070C0"/>
                </a:solidFill>
              </a:rPr>
              <a:t>fa-home</a:t>
            </a:r>
            <a:r>
              <a:rPr lang="en-GB" sz="2399" noProof="1">
                <a:solidFill>
                  <a:schemeClr val="accent3">
                    <a:lumMod val="75000"/>
                  </a:schemeClr>
                </a:solidFill>
                <a:latin typeface="+mn-lt"/>
              </a:rPr>
              <a:t> </a:t>
            </a:r>
            <a:r>
              <a:rPr lang="en-GB" sz="2399" noProof="1">
                <a:solidFill>
                  <a:srgbClr val="0070C0"/>
                </a:solidFill>
              </a:rPr>
              <a:t>fa-fw</a:t>
            </a:r>
            <a:r>
              <a:rPr lang="en-GB" sz="2399" noProof="1">
                <a:solidFill>
                  <a:schemeClr val="accent6">
                    <a:lumMod val="10000"/>
                  </a:schemeClr>
                </a:solidFill>
              </a:rPr>
              <a:t>"</a:t>
            </a:r>
            <a:r>
              <a:rPr lang="en-GB" sz="2399" noProof="1">
                <a:solidFill>
                  <a:schemeClr val="bg1"/>
                </a:solidFill>
              </a:rPr>
              <a:t>&gt;&lt;/i&gt;</a:t>
            </a:r>
            <a:r>
              <a:rPr lang="en-GB" sz="2399" noProof="1">
                <a:solidFill>
                  <a:schemeClr val="accent6">
                    <a:lumMod val="10000"/>
                  </a:schemeClr>
                </a:solidFill>
              </a:rPr>
              <a:t>Home</a:t>
            </a:r>
            <a:r>
              <a:rPr lang="en-GB" sz="2399" noProof="1">
                <a:solidFill>
                  <a:srgbClr val="800000"/>
                </a:solidFill>
              </a:rPr>
              <a:t>&lt;/a&gt;</a:t>
            </a:r>
          </a:p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800000"/>
                </a:solidFill>
              </a:rPr>
              <a:t>&lt;/body&gt;</a:t>
            </a:r>
            <a:endParaRPr lang="en-GB" sz="2399" noProof="1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650" y="1910501"/>
            <a:ext cx="2149699" cy="821613"/>
          </a:xfrm>
          <a:prstGeom prst="roundRect">
            <a:avLst>
              <a:gd name="adj" fmla="val 7927"/>
            </a:avLst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6" name="Текстово поле 10"/>
          <p:cNvSpPr txBox="1"/>
          <p:nvPr/>
        </p:nvSpPr>
        <p:spPr>
          <a:xfrm>
            <a:off x="525771" y="6034361"/>
            <a:ext cx="11157094" cy="57190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299" noProof="1">
                <a:solidFill>
                  <a:srgbClr val="0000FF"/>
                </a:solidFill>
              </a:rPr>
              <a:t>@import</a:t>
            </a:r>
            <a:r>
              <a:rPr lang="en-GB" sz="2299" noProof="1">
                <a:solidFill>
                  <a:srgbClr val="000000"/>
                </a:solidFill>
              </a:rPr>
              <a:t> </a:t>
            </a:r>
            <a:r>
              <a:rPr lang="en-GB" sz="2299" noProof="1">
                <a:solidFill>
                  <a:srgbClr val="A31515"/>
                </a:solidFill>
              </a:rPr>
              <a:t>'https://use.fontawesome.com/releases/v5.10.2/css/all.css'</a:t>
            </a:r>
            <a:r>
              <a:rPr lang="en-GB" sz="2299" noProof="1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E0A02B-9AE2-4E76-B6D7-463691964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350" y="1325268"/>
            <a:ext cx="1945460" cy="1410896"/>
          </a:xfrm>
          <a:prstGeom prst="roundRect">
            <a:avLst>
              <a:gd name="adj" fmla="val 4823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022EE501-DBD6-4C24-8402-727E861AC0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079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305C-29EC-448C-B7E2-A58384B75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Font Awesome icons</a:t>
            </a:r>
            <a:r>
              <a:rPr lang="en-US" dirty="0"/>
              <a:t> create a </a:t>
            </a:r>
            <a:r>
              <a:rPr lang="en-US" b="1" dirty="0">
                <a:solidFill>
                  <a:schemeClr val="bg1"/>
                </a:solidFill>
              </a:rPr>
              <a:t>navigation menu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buttons</a:t>
            </a:r>
            <a:r>
              <a:rPr lang="en-US" dirty="0"/>
              <a:t> like the following: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677C9D-80C6-46C1-86AE-23DE0FFF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Font Awesome Icons – Exercise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77" y="2530182"/>
            <a:ext cx="4627944" cy="359951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950" y="5748297"/>
            <a:ext cx="494871" cy="590945"/>
          </a:xfrm>
          <a:prstGeom prst="rect">
            <a:avLst/>
          </a:prstGeom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EE86C718-7D97-4958-A70C-E605A6277ECA}"/>
              </a:ext>
            </a:extLst>
          </p:cNvPr>
          <p:cNvSpPr txBox="1"/>
          <p:nvPr/>
        </p:nvSpPr>
        <p:spPr>
          <a:xfrm>
            <a:off x="5354583" y="3204060"/>
            <a:ext cx="6378940" cy="25442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400" b="1">
                <a:latin typeface="Consolas" panose="020B0609020204030204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fas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fa-home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</a:p>
          <a:p>
            <a:pPr>
              <a:lnSpc>
                <a:spcPct val="90000"/>
              </a:lnSpc>
            </a:pP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fas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fa-book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</a:p>
          <a:p>
            <a:pPr>
              <a:lnSpc>
                <a:spcPct val="90000"/>
              </a:lnSpc>
            </a:pP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fas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fa-pencil-alt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</a:p>
          <a:p>
            <a:pPr>
              <a:lnSpc>
                <a:spcPct val="90000"/>
              </a:lnSpc>
            </a:pP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fas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fa-cogs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  <a:br>
              <a:rPr lang="en-US" sz="2399" noProof="1">
                <a:solidFill>
                  <a:srgbClr val="000000"/>
                </a:solidFill>
              </a:rPr>
            </a:b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fas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fa-shopping-cart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</a:p>
          <a:p>
            <a:pPr>
              <a:lnSpc>
                <a:spcPct val="90000"/>
              </a:lnSpc>
            </a:pPr>
            <a:r>
              <a:rPr lang="it-IT" sz="2399" noProof="1">
                <a:solidFill>
                  <a:srgbClr val="A31515"/>
                </a:solidFill>
              </a:rPr>
              <a:t>&lt;i class</a:t>
            </a:r>
            <a:r>
              <a:rPr lang="it-IT" sz="2399" noProof="1">
                <a:solidFill>
                  <a:srgbClr val="000000"/>
                </a:solidFill>
              </a:rPr>
              <a:t>="</a:t>
            </a:r>
            <a:r>
              <a:rPr lang="it-IT" sz="2399" noProof="1">
                <a:solidFill>
                  <a:srgbClr val="0070C0"/>
                </a:solidFill>
              </a:rPr>
              <a:t>fas</a:t>
            </a:r>
            <a:r>
              <a:rPr lang="it-IT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it-IT" sz="2399" noProof="1">
                <a:solidFill>
                  <a:srgbClr val="0070C0"/>
                </a:solidFill>
              </a:rPr>
              <a:t>fa-info-circle</a:t>
            </a:r>
            <a:r>
              <a:rPr lang="it-IT" sz="2399" noProof="1">
                <a:solidFill>
                  <a:srgbClr val="000000"/>
                </a:solidFill>
              </a:rPr>
              <a:t>"</a:t>
            </a:r>
            <a:r>
              <a:rPr lang="it-IT" sz="2399" noProof="1">
                <a:solidFill>
                  <a:srgbClr val="A31515"/>
                </a:solidFill>
              </a:rPr>
              <a:t>&gt;&lt;/i&gt;</a:t>
            </a:r>
          </a:p>
          <a:p>
            <a:pPr>
              <a:lnSpc>
                <a:spcPct val="90000"/>
              </a:lnSpc>
            </a:pP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far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fa-trash-alt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  <a:endParaRPr lang="en-GB" sz="2399" noProof="1">
              <a:solidFill>
                <a:srgbClr val="A3151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007C9A-C930-4DA2-8F8F-38BBC6650E06}"/>
              </a:ext>
            </a:extLst>
          </p:cNvPr>
          <p:cNvSpPr txBox="1"/>
          <p:nvPr/>
        </p:nvSpPr>
        <p:spPr>
          <a:xfrm>
            <a:off x="5465191" y="2439259"/>
            <a:ext cx="6099327" cy="61904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255" indent="-360255" defTabSz="1218072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3397" dirty="0">
                <a:solidFill>
                  <a:srgbClr val="234465"/>
                </a:solidFill>
                <a:latin typeface="Calibri"/>
              </a:rPr>
              <a:t>Hints:</a:t>
            </a:r>
            <a:endParaRPr lang="bg-BG" sz="3397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3BAFCAF-73B7-4D9B-9336-4817CFBD2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8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600" dirty="0"/>
              <a:t>What is </a:t>
            </a:r>
            <a:r>
              <a:rPr lang="en-US" sz="3600" b="1" dirty="0">
                <a:solidFill>
                  <a:schemeClr val="bg1"/>
                </a:solidFill>
              </a:rPr>
              <a:t>Typography</a:t>
            </a:r>
            <a:r>
              <a:rPr lang="en-US" sz="36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600" dirty="0"/>
              <a:t>The principles of </a:t>
            </a:r>
            <a:r>
              <a:rPr lang="en-US" sz="3600" b="1" dirty="0">
                <a:solidFill>
                  <a:schemeClr val="bg1"/>
                </a:solidFill>
              </a:rPr>
              <a:t>readability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CSS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properties</a:t>
            </a:r>
            <a:r>
              <a:rPr lang="en-US" sz="3600" dirty="0"/>
              <a:t>: font-family, font-size, </a:t>
            </a:r>
            <a:br>
              <a:rPr lang="en-US" sz="3600" dirty="0"/>
            </a:br>
            <a:r>
              <a:rPr lang="en-US" sz="3600" dirty="0"/>
              <a:t>font-style, color, background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Font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Awesome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Icons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1572153-66CC-43B1-BA27-501FC8F4E9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85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465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05536FB-14D8-4113-9F29-A72495E6E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370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298FB4-F8EF-4930-95C8-BC95402679EB}"/>
              </a:ext>
            </a:extLst>
          </p:cNvPr>
          <p:cNvSpPr/>
          <p:nvPr/>
        </p:nvSpPr>
        <p:spPr bwMode="auto">
          <a:xfrm>
            <a:off x="3486000" y="729000"/>
            <a:ext cx="5220000" cy="370582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0A5291-F0CB-4834-AD4C-71D04357642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Font Properties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09D92-3F92-46F3-8F54-263007E46F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500" y="1675949"/>
            <a:ext cx="6255000" cy="11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6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A1D3408-32A6-4335-BB65-A7146A7E19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2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Typography is the art and technique of arranging type to make written language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Legible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appealing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/>
              <a:t>Typography is the visual component of the </a:t>
            </a:r>
            <a:br>
              <a:rPr lang="en-US" dirty="0"/>
            </a:br>
            <a:r>
              <a:rPr lang="en-US" dirty="0"/>
              <a:t>written word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Typography?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F9FB20D-9419-4C3E-90B7-9A191B4513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 descr="Understanding typography - Material Design">
            <a:extLst>
              <a:ext uri="{FF2B5EF4-FFF2-40B4-BE49-F238E27FC236}">
                <a16:creationId xmlns:a16="http://schemas.microsoft.com/office/drawing/2014/main" id="{382B8B5D-3B1B-4098-B6C7-6DC6AAB6C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4142399"/>
            <a:ext cx="50673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5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025816"/>
            <a:ext cx="7353305" cy="5546589"/>
          </a:xfrm>
        </p:spPr>
        <p:txBody>
          <a:bodyPr/>
          <a:lstStyle/>
          <a:p>
            <a:r>
              <a:rPr lang="en-US" b="1" i="1" dirty="0">
                <a:hlinkClick r:id="rId2"/>
              </a:rPr>
              <a:t>The Elements of Typographic Style </a:t>
            </a:r>
            <a:r>
              <a:rPr lang="en-US" b="1" i="1" dirty="0"/>
              <a:t>-</a:t>
            </a:r>
            <a:r>
              <a:rPr lang="en-US" dirty="0"/>
              <a:t> the authoritative book on typography and style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>
                <a:hlinkClick r:id="rId3"/>
              </a:rPr>
              <a:t>The Elements of Typographic Style Applied to the Web</a:t>
            </a:r>
            <a:r>
              <a:rPr lang="en-US" b="1" i="1" dirty="0"/>
              <a:t> </a:t>
            </a:r>
            <a:r>
              <a:rPr lang="en-US" dirty="0"/>
              <a:t>- a practical guide to web typography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16" y="997418"/>
            <a:ext cx="1371798" cy="2380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16" y="3609000"/>
            <a:ext cx="1415966" cy="244976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EA378DE-0C62-4B71-95F5-B59C9229BE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2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/>
              <a:t> is one of the most important aspects of Web design usability</a:t>
            </a:r>
          </a:p>
          <a:p>
            <a:pPr>
              <a:buClr>
                <a:schemeClr val="tx1"/>
              </a:buClr>
            </a:pPr>
            <a:r>
              <a:rPr lang="en-US" dirty="0"/>
              <a:t>Website readability is a measure of how easy it is for visitors to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understand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online text</a:t>
            </a:r>
          </a:p>
          <a:p>
            <a:pPr>
              <a:buClr>
                <a:schemeClr val="tx1"/>
              </a:buClr>
            </a:pPr>
            <a:r>
              <a:rPr lang="en-US" dirty="0"/>
              <a:t>Readability depends on both a text's presentation and its context</a:t>
            </a:r>
          </a:p>
          <a:p>
            <a:pPr>
              <a:buClr>
                <a:schemeClr val="tx1"/>
              </a:buClr>
            </a:pPr>
            <a:r>
              <a:rPr lang="en-US" dirty="0"/>
              <a:t>Poor readability scares readers away from the content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Principles of Readability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200C82E-82A2-4EA0-9360-248FB166B7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234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51100" y="1134001"/>
            <a:ext cx="9651000" cy="5670000"/>
          </a:xfrm>
        </p:spPr>
        <p:txBody>
          <a:bodyPr>
            <a:normAutofit/>
          </a:bodyPr>
          <a:lstStyle/>
          <a:p>
            <a:r>
              <a:rPr lang="en-US" sz="3600" dirty="0"/>
              <a:t>User-Friendly Headers </a:t>
            </a:r>
          </a:p>
          <a:p>
            <a:r>
              <a:rPr lang="en-US" sz="3600" dirty="0"/>
              <a:t>White Space - </a:t>
            </a:r>
            <a:r>
              <a:rPr lang="en-GB" sz="3600" dirty="0"/>
              <a:t>scannable and consistent </a:t>
            </a:r>
            <a:r>
              <a:rPr lang="en-US" sz="3600" dirty="0"/>
              <a:t>text</a:t>
            </a:r>
          </a:p>
          <a:p>
            <a:r>
              <a:rPr lang="en-US" sz="3600" dirty="0"/>
              <a:t>Emphasis of Important Elements</a:t>
            </a:r>
          </a:p>
          <a:p>
            <a:r>
              <a:rPr lang="en-US" sz="3600" dirty="0"/>
              <a:t>Good Margins to avoid walls of text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Scannable </a:t>
            </a:r>
            <a:r>
              <a:rPr lang="en-US" sz="3600" dirty="0"/>
              <a:t>Text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Consistency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Organization of Information</a:t>
            </a:r>
          </a:p>
          <a:p>
            <a:pPr>
              <a:buClr>
                <a:schemeClr val="tx1"/>
              </a:buClr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to Readable Typography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A93C21C-98E9-4CAC-BC57-DA3B865A67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4B134-7954-42C0-9827-59EAAA0CC3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b="1" dirty="0">
                <a:solidFill>
                  <a:schemeClr val="bg1"/>
                </a:solidFill>
              </a:rPr>
              <a:t>compatibility</a:t>
            </a:r>
            <a:r>
              <a:rPr lang="en-US" dirty="0"/>
              <a:t> between browsers/operating systems</a:t>
            </a:r>
          </a:p>
          <a:p>
            <a:r>
              <a:rPr lang="en-US" dirty="0"/>
              <a:t>Generic family fonts: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AF5C8F-8AE3-433F-98F3-05CAA837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Safe Fonts</a:t>
            </a:r>
            <a:endParaRPr lang="bg-BG" dirty="0"/>
          </a:p>
        </p:txBody>
      </p:sp>
      <p:graphicFrame>
        <p:nvGraphicFramePr>
          <p:cNvPr id="15" name="Group Table">
            <a:extLst>
              <a:ext uri="{FF2B5EF4-FFF2-40B4-BE49-F238E27FC236}">
                <a16:creationId xmlns:a16="http://schemas.microsoft.com/office/drawing/2014/main" id="{C359D04F-397F-48B9-A0F2-CE628005E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662802"/>
              </p:ext>
            </p:extLst>
          </p:nvPr>
        </p:nvGraphicFramePr>
        <p:xfrm>
          <a:off x="3216000" y="3024000"/>
          <a:ext cx="5265000" cy="2117493"/>
        </p:xfrm>
        <a:graphic>
          <a:graphicData uri="http://schemas.openxmlformats.org/drawingml/2006/table">
            <a:tbl>
              <a:tblPr/>
              <a:tblGrid>
                <a:gridCol w="211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57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 Name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93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 New Roman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Courier New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Trebuchet MS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Georgia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Verdana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3C6B0871-C647-48D5-9AA0-A1CC49F88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717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3830</TotalTime>
  <Words>1849</Words>
  <Application>Microsoft Office PowerPoint</Application>
  <PresentationFormat>Широк екран</PresentationFormat>
  <Paragraphs>394</Paragraphs>
  <Slides>40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CSS &amp; TYPOGRAPHY</vt:lpstr>
      <vt:lpstr>Table of Contents</vt:lpstr>
      <vt:lpstr>Have a Question?</vt:lpstr>
      <vt:lpstr>CSS Font Properties</vt:lpstr>
      <vt:lpstr>What is Typography?</vt:lpstr>
      <vt:lpstr>Books</vt:lpstr>
      <vt:lpstr>Principles of Readability</vt:lpstr>
      <vt:lpstr>Keys to Readable Typography</vt:lpstr>
      <vt:lpstr>Web Safe Fonts</vt:lpstr>
      <vt:lpstr>Font Files</vt:lpstr>
      <vt:lpstr>Font Properties</vt:lpstr>
      <vt:lpstr>Font Properties</vt:lpstr>
      <vt:lpstr>Font Family Name</vt:lpstr>
      <vt:lpstr>Using External Fonts: @Font-face</vt:lpstr>
      <vt:lpstr>Generic Name</vt:lpstr>
      <vt:lpstr>Font Size</vt:lpstr>
      <vt:lpstr>Font Weight: Thin / Normal / Bold</vt:lpstr>
      <vt:lpstr>Font Style: Normal / Italic</vt:lpstr>
      <vt:lpstr>Text Align: Left / Right / Center / Justify</vt:lpstr>
      <vt:lpstr>Line Height</vt:lpstr>
      <vt:lpstr>Letter Spacing</vt:lpstr>
      <vt:lpstr>Text Decoration</vt:lpstr>
      <vt:lpstr>Text Indent</vt:lpstr>
      <vt:lpstr>Text Overflow</vt:lpstr>
      <vt:lpstr>Text Transform</vt:lpstr>
      <vt:lpstr>Word Break</vt:lpstr>
      <vt:lpstr>Text Shadow</vt:lpstr>
      <vt:lpstr>Text Color</vt:lpstr>
      <vt:lpstr>Background Color</vt:lpstr>
      <vt:lpstr>Mouse Cursor</vt:lpstr>
      <vt:lpstr>Outline</vt:lpstr>
      <vt:lpstr>Font Awesome Icons</vt:lpstr>
      <vt:lpstr>Font Awesome</vt:lpstr>
      <vt:lpstr>Font Awesome Icons – Exercise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CSS-and-Typography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21</cp:revision>
  <dcterms:created xsi:type="dcterms:W3CDTF">2018-05-23T13:08:44Z</dcterms:created>
  <dcterms:modified xsi:type="dcterms:W3CDTF">2021-12-15T10:24:05Z</dcterms:modified>
  <cp:category>computer programming;programming;software development;software engineering</cp:category>
</cp:coreProperties>
</file>