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503" r:id="rId2"/>
    <p:sldId id="276" r:id="rId3"/>
    <p:sldId id="492" r:id="rId4"/>
    <p:sldId id="387" r:id="rId5"/>
    <p:sldId id="388" r:id="rId6"/>
    <p:sldId id="305" r:id="rId7"/>
    <p:sldId id="343" r:id="rId8"/>
    <p:sldId id="369" r:id="rId9"/>
    <p:sldId id="588" r:id="rId10"/>
    <p:sldId id="371" r:id="rId11"/>
    <p:sldId id="589" r:id="rId12"/>
    <p:sldId id="373" r:id="rId13"/>
    <p:sldId id="374" r:id="rId14"/>
    <p:sldId id="575" r:id="rId15"/>
    <p:sldId id="623" r:id="rId16"/>
    <p:sldId id="578" r:id="rId17"/>
    <p:sldId id="580" r:id="rId18"/>
    <p:sldId id="555" r:id="rId19"/>
    <p:sldId id="630" r:id="rId20"/>
    <p:sldId id="631" r:id="rId21"/>
    <p:sldId id="584" r:id="rId22"/>
    <p:sldId id="586" r:id="rId23"/>
    <p:sldId id="655" r:id="rId24"/>
    <p:sldId id="664" r:id="rId25"/>
    <p:sldId id="614" r:id="rId26"/>
    <p:sldId id="558" r:id="rId27"/>
    <p:sldId id="615" r:id="rId28"/>
    <p:sldId id="636" r:id="rId29"/>
    <p:sldId id="617" r:id="rId30"/>
    <p:sldId id="665" r:id="rId31"/>
    <p:sldId id="618" r:id="rId32"/>
    <p:sldId id="560" r:id="rId33"/>
    <p:sldId id="559" r:id="rId34"/>
    <p:sldId id="545" r:id="rId35"/>
    <p:sldId id="546" r:id="rId36"/>
    <p:sldId id="403" r:id="rId37"/>
    <p:sldId id="404" r:id="rId38"/>
    <p:sldId id="567" r:id="rId39"/>
    <p:sldId id="406" r:id="rId40"/>
    <p:sldId id="349" r:id="rId41"/>
    <p:sldId id="401" r:id="rId42"/>
    <p:sldId id="317" r:id="rId43"/>
    <p:sldId id="316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7EB89BA-7344-4E60-A7BE-B4787195B66F}">
          <p14:sldIdLst>
            <p14:sldId id="503"/>
            <p14:sldId id="276"/>
            <p14:sldId id="492"/>
          </p14:sldIdLst>
        </p14:section>
        <p14:section name="CSS Box Model" id="{B4E20439-9B1F-40BB-82D2-ABB4E3619D11}">
          <p14:sldIdLst>
            <p14:sldId id="387"/>
            <p14:sldId id="388"/>
          </p14:sldIdLst>
        </p14:section>
        <p14:section name="Block and Inline Elements" id="{51526FE3-B702-4212-B455-F5FCCD54C5E9}">
          <p14:sldIdLst>
            <p14:sldId id="305"/>
            <p14:sldId id="343"/>
            <p14:sldId id="369"/>
            <p14:sldId id="588"/>
            <p14:sldId id="371"/>
            <p14:sldId id="589"/>
            <p14:sldId id="373"/>
            <p14:sldId id="374"/>
          </p14:sldIdLst>
        </p14:section>
        <p14:section name="Width and Height" id="{969C3449-A315-494B-883D-31C742420C89}">
          <p14:sldIdLst>
            <p14:sldId id="575"/>
            <p14:sldId id="623"/>
            <p14:sldId id="578"/>
            <p14:sldId id="580"/>
            <p14:sldId id="555"/>
            <p14:sldId id="630"/>
            <p14:sldId id="631"/>
            <p14:sldId id="584"/>
            <p14:sldId id="586"/>
            <p14:sldId id="655"/>
            <p14:sldId id="664"/>
          </p14:sldIdLst>
        </p14:section>
        <p14:section name="Margin, Padding, Border" id="{526EF8C7-605B-47E9-9293-1AA8C08BB288}">
          <p14:sldIdLst>
            <p14:sldId id="614"/>
            <p14:sldId id="558"/>
            <p14:sldId id="615"/>
            <p14:sldId id="636"/>
            <p14:sldId id="617"/>
            <p14:sldId id="665"/>
            <p14:sldId id="618"/>
            <p14:sldId id="560"/>
            <p14:sldId id="559"/>
          </p14:sldIdLst>
        </p14:section>
        <p14:section name="Box Sizing" id="{0E456426-2208-4404-9F78-1A72AF46AC11}">
          <p14:sldIdLst>
            <p14:sldId id="545"/>
            <p14:sldId id="546"/>
            <p14:sldId id="403"/>
            <p14:sldId id="404"/>
            <p14:sldId id="567"/>
            <p14:sldId id="406"/>
          </p14:sldIdLst>
        </p14:section>
        <p14:section name="Conclusion" id="{299CC4F7-1E3B-419B-BDEA-8EA9761B9ED3}">
          <p14:sldIdLst>
            <p14:sldId id="349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3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557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28A1604-1413-4C39-82CA-07B7149A70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241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178F6F3-EBD5-4D96-862D-A0A9AB7B6A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670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4229C-B4A4-4C08-B9A2-BD0F56F36D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875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003BC47-BAA6-46F8-86BA-8E5F8F11AF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6012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ADA778C-93E4-4EFE-868B-5516AC903C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2727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F0721-7BB0-4E75-AB95-29F00E7974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0995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B90E2F-5049-42C6-839F-174A53436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499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FB90F0-1CEC-4326-AC1A-9AC4E3A5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300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B0EF9A-46A3-4161-8467-7C50308A69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540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72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67.jpg"/><Relationship Id="rId21" Type="http://schemas.openxmlformats.org/officeDocument/2006/relationships/image" Target="../media/image76.png"/><Relationship Id="rId7" Type="http://schemas.openxmlformats.org/officeDocument/2006/relationships/image" Target="../media/image69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74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71.png"/><Relationship Id="rId5" Type="http://schemas.openxmlformats.org/officeDocument/2006/relationships/image" Target="../media/image68.png"/><Relationship Id="rId15" Type="http://schemas.openxmlformats.org/officeDocument/2006/relationships/image" Target="../media/image73.png"/><Relationship Id="rId23" Type="http://schemas.openxmlformats.org/officeDocument/2006/relationships/image" Target="../media/image77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75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70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hyperlink" Target="https://www.youtube.com/c/CodeItUpwithIvo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Margin, Border, Paddings, Actual Content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4B256-33DF-4892-BFD4-0645E6E17A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4" y="2484000"/>
            <a:ext cx="3889830" cy="22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7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Inline element: </a:t>
            </a:r>
            <a:r>
              <a:rPr lang="en-US" b="1" dirty="0">
                <a:solidFill>
                  <a:schemeClr val="bg1"/>
                </a:solidFill>
              </a:rPr>
              <a:t>don't start </a:t>
            </a:r>
            <a:r>
              <a:rPr lang="en-US" dirty="0"/>
              <a:t>on a new line. They appear on the same line as the content and tags beside them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inline-block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strong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</a:p>
          <a:p>
            <a:pPr>
              <a:buClr>
                <a:schemeClr val="tx1"/>
              </a:buClr>
            </a:pPr>
            <a:r>
              <a:rPr lang="en-US" dirty="0"/>
              <a:t>You can add margins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padding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just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sides of any inline element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F4FEC5-A751-4463-9FEF-4456E2B582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418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0794A4B-5C75-4A40-8AA6-A9C2451C7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D631A3F9-F68C-400D-9C2C-9144BBB34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2268923"/>
            <a:ext cx="7709045" cy="33831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text-align:justify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Welcome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&lt;span style="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color:white; background:blue; padding-right:3px; padding-left:3px;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to the Software University (SoftUni) in Sofia (Bulgaria)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&lt;/span&gt;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 good luck!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grpSp>
        <p:nvGrpSpPr>
          <p:cNvPr id="11" name="Групиране 10">
            <a:extLst>
              <a:ext uri="{FF2B5EF4-FFF2-40B4-BE49-F238E27FC236}">
                <a16:creationId xmlns:a16="http://schemas.microsoft.com/office/drawing/2014/main" id="{71002EE9-4CC6-424D-A120-3A30449C8681}"/>
              </a:ext>
            </a:extLst>
          </p:cNvPr>
          <p:cNvGrpSpPr/>
          <p:nvPr/>
        </p:nvGrpSpPr>
        <p:grpSpPr>
          <a:xfrm>
            <a:off x="8284308" y="2402610"/>
            <a:ext cx="3428317" cy="3942251"/>
            <a:chOff x="8282719" y="2402609"/>
            <a:chExt cx="3428317" cy="3942251"/>
          </a:xfrm>
        </p:grpSpPr>
        <p:sp>
          <p:nvSpPr>
            <p:cNvPr id="12" name="Rounded Rectangle 41">
              <a:extLst>
                <a:ext uri="{FF2B5EF4-FFF2-40B4-BE49-F238E27FC236}">
                  <a16:creationId xmlns:a16="http://schemas.microsoft.com/office/drawing/2014/main" id="{1465D06A-F6A1-4D1A-8EE6-7B4A74AAB88C}"/>
                </a:ext>
              </a:extLst>
            </p:cNvPr>
            <p:cNvSpPr/>
            <p:nvPr/>
          </p:nvSpPr>
          <p:spPr>
            <a:xfrm>
              <a:off x="8282719" y="2402609"/>
              <a:ext cx="3428317" cy="3942251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B034C6-B3CC-432F-9A0F-F1B4D74028CB}"/>
                </a:ext>
              </a:extLst>
            </p:cNvPr>
            <p:cNvSpPr/>
            <p:nvPr/>
          </p:nvSpPr>
          <p:spPr>
            <a:xfrm>
              <a:off x="8579749" y="567952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87F715-CBC7-4EFA-90CC-F087CB2F3AB1}"/>
                </a:ext>
              </a:extLst>
            </p:cNvPr>
            <p:cNvSpPr/>
            <p:nvPr/>
          </p:nvSpPr>
          <p:spPr>
            <a:xfrm>
              <a:off x="8579749" y="596457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F02F93-1414-433A-954A-8E219DCC0A5D}"/>
                </a:ext>
              </a:extLst>
            </p:cNvPr>
            <p:cNvSpPr/>
            <p:nvPr/>
          </p:nvSpPr>
          <p:spPr>
            <a:xfrm>
              <a:off x="8579749" y="2591972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AB5320-58D8-4F90-AA86-6E9B93E20914}"/>
                </a:ext>
              </a:extLst>
            </p:cNvPr>
            <p:cNvSpPr/>
            <p:nvPr/>
          </p:nvSpPr>
          <p:spPr>
            <a:xfrm>
              <a:off x="8579749" y="2876011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pic>
          <p:nvPicPr>
            <p:cNvPr id="17" name="Picture 37">
              <a:extLst>
                <a:ext uri="{FF2B5EF4-FFF2-40B4-BE49-F238E27FC236}">
                  <a16:creationId xmlns:a16="http://schemas.microsoft.com/office/drawing/2014/main" id="{5FCA16C3-D863-44D0-8760-6FB84A285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045" y="3260874"/>
              <a:ext cx="3154063" cy="1248285"/>
            </a:xfrm>
            <a:prstGeom prst="rect">
              <a:avLst/>
            </a:prstGeom>
          </p:spPr>
        </p:pic>
        <p:pic>
          <p:nvPicPr>
            <p:cNvPr id="18" name="Picture 40">
              <a:extLst>
                <a:ext uri="{FF2B5EF4-FFF2-40B4-BE49-F238E27FC236}">
                  <a16:creationId xmlns:a16="http://schemas.microsoft.com/office/drawing/2014/main" id="{E44C5985-42CA-4DD5-B218-F44FE52D2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1049" y="4678079"/>
              <a:ext cx="2881005" cy="826171"/>
            </a:xfrm>
            <a:prstGeom prst="rect">
              <a:avLst/>
            </a:prstGeom>
          </p:spPr>
        </p:pic>
        <p:pic>
          <p:nvPicPr>
            <p:cNvPr id="19" name="Picture 43">
              <a:extLst>
                <a:ext uri="{FF2B5EF4-FFF2-40B4-BE49-F238E27FC236}">
                  <a16:creationId xmlns:a16="http://schemas.microsoft.com/office/drawing/2014/main" id="{E4B5E23F-6441-4314-832B-08CDAF5BD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7044" y="3255729"/>
              <a:ext cx="3154064" cy="1246506"/>
            </a:xfrm>
            <a:prstGeom prst="roundRect">
              <a:avLst>
                <a:gd name="adj" fmla="val 1511"/>
              </a:avLst>
            </a:prstGeom>
          </p:spPr>
        </p:pic>
      </p:grpSp>
      <p:sp>
        <p:nvSpPr>
          <p:cNvPr id="20" name="TextBox 5">
            <a:extLst>
              <a:ext uri="{FF2B5EF4-FFF2-40B4-BE49-F238E27FC236}">
                <a16:creationId xmlns:a16="http://schemas.microsoft.com/office/drawing/2014/main" id="{CCB46B9E-A73B-4D29-A469-30E7D45E0FAF}"/>
              </a:ext>
            </a:extLst>
          </p:cNvPr>
          <p:cNvSpPr txBox="1"/>
          <p:nvPr/>
        </p:nvSpPr>
        <p:spPr>
          <a:xfrm>
            <a:off x="8284306" y="1739900"/>
            <a:ext cx="342831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b="1" dirty="0">
                <a:solidFill>
                  <a:schemeClr val="bg1"/>
                </a:solidFill>
              </a:rPr>
              <a:t>display: inline</a:t>
            </a:r>
            <a:endParaRPr lang="en-US" sz="17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Inline-block elements are similar to inline elements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They can have padding and margins added on </a:t>
            </a:r>
            <a:r>
              <a:rPr lang="en-US" b="1" dirty="0">
                <a:solidFill>
                  <a:schemeClr val="bg1"/>
                </a:solidFill>
              </a:rPr>
              <a:t>all four sides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You have to declare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display: inline-block</a:t>
            </a:r>
            <a:r>
              <a:rPr lang="en-US" dirty="0"/>
              <a:t> in your CSS code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One common use for using inline-block is for creating navigation links horizontally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64F991-4B55-4F09-991E-43A0A0151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5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Inline-Block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915FB23-3393-4CE3-A60E-A2928A063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2C3774CC-D601-4EFD-B0FD-2580C495D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66" y="2296660"/>
            <a:ext cx="7446554" cy="3186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text-align:justify;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452302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background:green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green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302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background:red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red 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302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4A48CF3B-4273-4E1B-87A5-1037D6117A37}"/>
              </a:ext>
            </a:extLst>
          </p:cNvPr>
          <p:cNvSpPr txBox="1"/>
          <p:nvPr/>
        </p:nvSpPr>
        <p:spPr>
          <a:xfrm>
            <a:off x="7847934" y="1739900"/>
            <a:ext cx="388539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display: inline-block</a:t>
            </a:r>
            <a:endParaRPr lang="en-US" sz="1799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41">
            <a:extLst>
              <a:ext uri="{FF2B5EF4-FFF2-40B4-BE49-F238E27FC236}">
                <a16:creationId xmlns:a16="http://schemas.microsoft.com/office/drawing/2014/main" id="{0406A78F-66D8-40EB-B9A4-8E42627FC657}"/>
              </a:ext>
            </a:extLst>
          </p:cNvPr>
          <p:cNvSpPr/>
          <p:nvPr/>
        </p:nvSpPr>
        <p:spPr>
          <a:xfrm>
            <a:off x="8076475" y="2402610"/>
            <a:ext cx="3428317" cy="3942251"/>
          </a:xfrm>
          <a:prstGeom prst="roundRect">
            <a:avLst>
              <a:gd name="adj" fmla="val 90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D44EE5B0-C049-4F2A-85B6-7646A7B83446}"/>
              </a:ext>
            </a:extLst>
          </p:cNvPr>
          <p:cNvSpPr/>
          <p:nvPr/>
        </p:nvSpPr>
        <p:spPr>
          <a:xfrm>
            <a:off x="8373504" y="2591972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38EAF1BD-0807-4910-BE00-A70A578CEFF1}"/>
              </a:ext>
            </a:extLst>
          </p:cNvPr>
          <p:cNvSpPr/>
          <p:nvPr/>
        </p:nvSpPr>
        <p:spPr>
          <a:xfrm>
            <a:off x="8373504" y="287601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Rectangle 44">
            <a:extLst>
              <a:ext uri="{FF2B5EF4-FFF2-40B4-BE49-F238E27FC236}">
                <a16:creationId xmlns:a16="http://schemas.microsoft.com/office/drawing/2014/main" id="{89D48D85-393B-478F-BABA-E31A60E4FD5D}"/>
              </a:ext>
            </a:extLst>
          </p:cNvPr>
          <p:cNvSpPr/>
          <p:nvPr/>
        </p:nvSpPr>
        <p:spPr>
          <a:xfrm>
            <a:off x="8373504" y="5109816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B5CE5F79-5429-4245-BACF-D7B96E16E953}"/>
              </a:ext>
            </a:extLst>
          </p:cNvPr>
          <p:cNvSpPr/>
          <p:nvPr/>
        </p:nvSpPr>
        <p:spPr>
          <a:xfrm>
            <a:off x="8373504" y="539548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8EA08FA1-81F5-4A34-9702-0B7DEE7B8911}"/>
              </a:ext>
            </a:extLst>
          </p:cNvPr>
          <p:cNvSpPr/>
          <p:nvPr/>
        </p:nvSpPr>
        <p:spPr>
          <a:xfrm>
            <a:off x="8373504" y="567952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1D8118B-23FE-41E8-AB45-562F86C07A74}"/>
              </a:ext>
            </a:extLst>
          </p:cNvPr>
          <p:cNvSpPr/>
          <p:nvPr/>
        </p:nvSpPr>
        <p:spPr>
          <a:xfrm>
            <a:off x="8373504" y="596457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19650711-A1BA-4535-B2C3-3DFB4AFCC41B}"/>
              </a:ext>
            </a:extLst>
          </p:cNvPr>
          <p:cNvGrpSpPr/>
          <p:nvPr/>
        </p:nvGrpSpPr>
        <p:grpSpPr>
          <a:xfrm>
            <a:off x="8394518" y="3317315"/>
            <a:ext cx="1136756" cy="400696"/>
            <a:chOff x="8860388" y="4181361"/>
            <a:chExt cx="1137052" cy="400800"/>
          </a:xfrm>
        </p:grpSpPr>
        <p:sp>
          <p:nvSpPr>
            <p:cNvPr id="25" name="Rounded Rectangle 19">
              <a:extLst>
                <a:ext uri="{FF2B5EF4-FFF2-40B4-BE49-F238E27FC236}">
                  <a16:creationId xmlns:a16="http://schemas.microsoft.com/office/drawing/2014/main" id="{FDF18A6E-B61D-4B7A-8AE8-A84C4584F091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0C60134B-0273-4690-8882-96FA1AB9F314}"/>
                </a:ext>
              </a:extLst>
            </p:cNvPr>
            <p:cNvSpPr/>
            <p:nvPr/>
          </p:nvSpPr>
          <p:spPr>
            <a:xfrm>
              <a:off x="8964862" y="4277985"/>
              <a:ext cx="922303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7" name="Group 20">
            <a:extLst>
              <a:ext uri="{FF2B5EF4-FFF2-40B4-BE49-F238E27FC236}">
                <a16:creationId xmlns:a16="http://schemas.microsoft.com/office/drawing/2014/main" id="{D4EAF60C-976F-438F-AC74-F35076314857}"/>
              </a:ext>
            </a:extLst>
          </p:cNvPr>
          <p:cNvGrpSpPr/>
          <p:nvPr/>
        </p:nvGrpSpPr>
        <p:grpSpPr>
          <a:xfrm>
            <a:off x="9830928" y="3317315"/>
            <a:ext cx="1363513" cy="400696"/>
            <a:chOff x="8860388" y="4181361"/>
            <a:chExt cx="1137052" cy="400800"/>
          </a:xfrm>
        </p:grpSpPr>
        <p:sp>
          <p:nvSpPr>
            <p:cNvPr id="28" name="Rounded Rectangle 21">
              <a:extLst>
                <a:ext uri="{FF2B5EF4-FFF2-40B4-BE49-F238E27FC236}">
                  <a16:creationId xmlns:a16="http://schemas.microsoft.com/office/drawing/2014/main" id="{0D68380F-ACC0-4C6D-B4DB-DD946007D1FA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57721506-FCFD-4EC4-B615-A449A8918459}"/>
                </a:ext>
              </a:extLst>
            </p:cNvPr>
            <p:cNvSpPr/>
            <p:nvPr/>
          </p:nvSpPr>
          <p:spPr>
            <a:xfrm>
              <a:off x="8952155" y="4277985"/>
              <a:ext cx="95343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0" name="Group 23">
            <a:extLst>
              <a:ext uri="{FF2B5EF4-FFF2-40B4-BE49-F238E27FC236}">
                <a16:creationId xmlns:a16="http://schemas.microsoft.com/office/drawing/2014/main" id="{511CA0ED-2A50-43DB-834A-B810A9E2A00A}"/>
              </a:ext>
            </a:extLst>
          </p:cNvPr>
          <p:cNvGrpSpPr/>
          <p:nvPr/>
        </p:nvGrpSpPr>
        <p:grpSpPr>
          <a:xfrm>
            <a:off x="8394520" y="3894836"/>
            <a:ext cx="1760045" cy="400696"/>
            <a:chOff x="8860388" y="4181361"/>
            <a:chExt cx="1137052" cy="400800"/>
          </a:xfrm>
        </p:grpSpPr>
        <p:sp>
          <p:nvSpPr>
            <p:cNvPr id="31" name="Rounded Rectangle 24">
              <a:extLst>
                <a:ext uri="{FF2B5EF4-FFF2-40B4-BE49-F238E27FC236}">
                  <a16:creationId xmlns:a16="http://schemas.microsoft.com/office/drawing/2014/main" id="{BAE3CD18-3DEA-4C03-B55E-69071391FA48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A0396950-79BA-48A8-B909-A63AC3EFDF35}"/>
                </a:ext>
              </a:extLst>
            </p:cNvPr>
            <p:cNvSpPr/>
            <p:nvPr/>
          </p:nvSpPr>
          <p:spPr>
            <a:xfrm>
              <a:off x="8932052" y="4277985"/>
              <a:ext cx="99416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3" name="Group 27">
            <a:extLst>
              <a:ext uri="{FF2B5EF4-FFF2-40B4-BE49-F238E27FC236}">
                <a16:creationId xmlns:a16="http://schemas.microsoft.com/office/drawing/2014/main" id="{66409FF1-2CB7-4805-B688-A05BF5E8588C}"/>
              </a:ext>
            </a:extLst>
          </p:cNvPr>
          <p:cNvGrpSpPr/>
          <p:nvPr/>
        </p:nvGrpSpPr>
        <p:grpSpPr>
          <a:xfrm>
            <a:off x="10341486" y="3889758"/>
            <a:ext cx="845451" cy="400696"/>
            <a:chOff x="8860388" y="4181361"/>
            <a:chExt cx="1137052" cy="400800"/>
          </a:xfrm>
        </p:grpSpPr>
        <p:sp>
          <p:nvSpPr>
            <p:cNvPr id="34" name="Rounded Rectangle 28">
              <a:extLst>
                <a:ext uri="{FF2B5EF4-FFF2-40B4-BE49-F238E27FC236}">
                  <a16:creationId xmlns:a16="http://schemas.microsoft.com/office/drawing/2014/main" id="{D4659A17-47BC-4B43-961B-5EE2599B6B3D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604735D5-7BED-4F19-B601-326B47ABA5BC}"/>
                </a:ext>
              </a:extLst>
            </p:cNvPr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FABF4CE9-8B5C-47FC-8C7C-942E3F91878B}"/>
              </a:ext>
            </a:extLst>
          </p:cNvPr>
          <p:cNvGrpSpPr/>
          <p:nvPr/>
        </p:nvGrpSpPr>
        <p:grpSpPr>
          <a:xfrm>
            <a:off x="8394518" y="4484835"/>
            <a:ext cx="758696" cy="400696"/>
            <a:chOff x="8860388" y="4181361"/>
            <a:chExt cx="1137052" cy="400800"/>
          </a:xfrm>
        </p:grpSpPr>
        <p:sp>
          <p:nvSpPr>
            <p:cNvPr id="37" name="Rounded Rectangle 38">
              <a:extLst>
                <a:ext uri="{FF2B5EF4-FFF2-40B4-BE49-F238E27FC236}">
                  <a16:creationId xmlns:a16="http://schemas.microsoft.com/office/drawing/2014/main" id="{F80030E7-BE69-4626-9302-A48374ACD05C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8" name="Rectangle 39">
              <a:extLst>
                <a:ext uri="{FF2B5EF4-FFF2-40B4-BE49-F238E27FC236}">
                  <a16:creationId xmlns:a16="http://schemas.microsoft.com/office/drawing/2014/main" id="{E093A9DD-7912-4F44-972C-43DB49FE525F}"/>
                </a:ext>
              </a:extLst>
            </p:cNvPr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9" name="Group 33">
            <a:extLst>
              <a:ext uri="{FF2B5EF4-FFF2-40B4-BE49-F238E27FC236}">
                <a16:creationId xmlns:a16="http://schemas.microsoft.com/office/drawing/2014/main" id="{D11D7C76-273D-4EBF-B0E4-728CC31FB20A}"/>
              </a:ext>
            </a:extLst>
          </p:cNvPr>
          <p:cNvGrpSpPr/>
          <p:nvPr/>
        </p:nvGrpSpPr>
        <p:grpSpPr>
          <a:xfrm>
            <a:off x="9352194" y="4484835"/>
            <a:ext cx="451577" cy="400696"/>
            <a:chOff x="8860388" y="4181361"/>
            <a:chExt cx="1137052" cy="400800"/>
          </a:xfrm>
        </p:grpSpPr>
        <p:sp>
          <p:nvSpPr>
            <p:cNvPr id="40" name="Rounded Rectangle 34">
              <a:extLst>
                <a:ext uri="{FF2B5EF4-FFF2-40B4-BE49-F238E27FC236}">
                  <a16:creationId xmlns:a16="http://schemas.microsoft.com/office/drawing/2014/main" id="{70D0D2BC-DE6D-41DE-B877-652DBBF6F9F1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41" name="Rectangle 35">
              <a:extLst>
                <a:ext uri="{FF2B5EF4-FFF2-40B4-BE49-F238E27FC236}">
                  <a16:creationId xmlns:a16="http://schemas.microsoft.com/office/drawing/2014/main" id="{8D968D06-789D-488D-99A7-A492B2AEA616}"/>
                </a:ext>
              </a:extLst>
            </p:cNvPr>
            <p:cNvSpPr/>
            <p:nvPr/>
          </p:nvSpPr>
          <p:spPr>
            <a:xfrm>
              <a:off x="9064350" y="4277985"/>
              <a:ext cx="705101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42" name="Group 30">
            <a:extLst>
              <a:ext uri="{FF2B5EF4-FFF2-40B4-BE49-F238E27FC236}">
                <a16:creationId xmlns:a16="http://schemas.microsoft.com/office/drawing/2014/main" id="{B9C1581D-8CC7-4E52-B1E1-DD96EBF431A3}"/>
              </a:ext>
            </a:extLst>
          </p:cNvPr>
          <p:cNvGrpSpPr/>
          <p:nvPr/>
        </p:nvGrpSpPr>
        <p:grpSpPr>
          <a:xfrm>
            <a:off x="10004877" y="4484835"/>
            <a:ext cx="1182058" cy="400696"/>
            <a:chOff x="8860388" y="4181361"/>
            <a:chExt cx="1137052" cy="400800"/>
          </a:xfrm>
        </p:grpSpPr>
        <p:sp>
          <p:nvSpPr>
            <p:cNvPr id="43" name="Rounded Rectangle 31">
              <a:extLst>
                <a:ext uri="{FF2B5EF4-FFF2-40B4-BE49-F238E27FC236}">
                  <a16:creationId xmlns:a16="http://schemas.microsoft.com/office/drawing/2014/main" id="{524C1B78-5638-4762-BBB1-9FD5E7A69023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id="{C5B9A28C-9C12-4627-A6E2-A0FF7B1B1286}"/>
                </a:ext>
              </a:extLst>
            </p:cNvPr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pic>
        <p:nvPicPr>
          <p:cNvPr id="45" name="Picture 50">
            <a:extLst>
              <a:ext uri="{FF2B5EF4-FFF2-40B4-BE49-F238E27FC236}">
                <a16:creationId xmlns:a16="http://schemas.microsoft.com/office/drawing/2014/main" id="{29B0F79E-3F5D-4868-BB40-17403184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512" y="3287604"/>
            <a:ext cx="2840242" cy="16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5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1D555E-D130-49F7-8497-16BC6F9A93E9}"/>
              </a:ext>
            </a:extLst>
          </p:cNvPr>
          <p:cNvSpPr/>
          <p:nvPr/>
        </p:nvSpPr>
        <p:spPr bwMode="auto">
          <a:xfrm>
            <a:off x="3688500" y="729000"/>
            <a:ext cx="4815000" cy="378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css width and heigh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98" y="1764000"/>
            <a:ext cx="4254203" cy="21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ED6848-EAFE-42F0-ABE8-9EA08D2D44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Width and Height Dimensions</a:t>
            </a:r>
          </a:p>
        </p:txBody>
      </p:sp>
    </p:spTree>
    <p:extLst>
      <p:ext uri="{BB962C8B-B14F-4D97-AF65-F5344CB8AC3E}">
        <p14:creationId xmlns:p14="http://schemas.microsoft.com/office/powerpoint/2010/main" val="132156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61894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</a:rPr>
              <a:t>Width</a:t>
            </a:r>
            <a:r>
              <a:rPr lang="en-US" sz="3499" dirty="0"/>
              <a:t> – defines the width of the element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060" y="4796888"/>
            <a:ext cx="4349163" cy="631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0983" y="4688672"/>
            <a:ext cx="3278969" cy="1635396"/>
          </a:xfrm>
          <a:prstGeom prst="rect">
            <a:avLst/>
          </a:prstGeom>
        </p:spPr>
      </p:pic>
      <p:sp>
        <p:nvSpPr>
          <p:cNvPr id="10" name="Текстово поле 10"/>
          <p:cNvSpPr txBox="1"/>
          <p:nvPr/>
        </p:nvSpPr>
        <p:spPr>
          <a:xfrm>
            <a:off x="4357818" y="3096384"/>
            <a:ext cx="3387011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240px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Текстово поле 10"/>
          <p:cNvSpPr txBox="1"/>
          <p:nvPr/>
        </p:nvSpPr>
        <p:spPr>
          <a:xfrm>
            <a:off x="321930" y="3096384"/>
            <a:ext cx="3559799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auto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6843" y="1852341"/>
            <a:ext cx="4199650" cy="1036800"/>
          </a:xfrm>
          <a:prstGeom prst="rect">
            <a:avLst/>
          </a:prstGeom>
        </p:spPr>
        <p:txBody>
          <a:bodyPr vert="horz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auto</a:t>
            </a:r>
            <a:r>
              <a:rPr lang="en-US" sz="2799" dirty="0"/>
              <a:t> (default)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dirty="0"/>
              <a:t>Auto-calculated width</a:t>
            </a:r>
            <a:endParaRPr lang="bg-BG" sz="2799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4521410" y="1852341"/>
            <a:ext cx="3298828" cy="1036800"/>
          </a:xfrm>
          <a:prstGeom prst="rect">
            <a:avLst/>
          </a:prstGeom>
        </p:spPr>
        <p:txBody>
          <a:bodyPr vert="horz" wrap="square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b="1" noProof="1">
                <a:solidFill>
                  <a:schemeClr val="bg1"/>
                </a:solidFill>
              </a:rPr>
              <a:t>pixels</a:t>
            </a:r>
            <a:r>
              <a:rPr lang="en-US" sz="2799" noProof="1"/>
              <a:t> / </a:t>
            </a:r>
            <a:r>
              <a:rPr lang="en-US" sz="2799" b="1" noProof="1">
                <a:solidFill>
                  <a:schemeClr val="bg1"/>
                </a:solidFill>
              </a:rPr>
              <a:t>em </a:t>
            </a:r>
            <a:r>
              <a:rPr lang="en-US" sz="2799" noProof="1"/>
              <a:t>/ </a:t>
            </a:r>
            <a:r>
              <a:rPr lang="en-US" sz="2799" b="1" noProof="1">
                <a:solidFill>
                  <a:schemeClr val="bg1"/>
                </a:solidFill>
              </a:rPr>
              <a:t>rem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dirty="0"/>
              <a:t>Fixed width</a:t>
            </a:r>
            <a:endParaRPr lang="en-US" sz="2799" noProof="1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711" y="4827278"/>
            <a:ext cx="3597974" cy="1795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8" name="Text Placeholder 2"/>
          <p:cNvSpPr txBox="1">
            <a:spLocks/>
          </p:cNvSpPr>
          <p:nvPr/>
        </p:nvSpPr>
        <p:spPr>
          <a:xfrm>
            <a:off x="8178378" y="1434017"/>
            <a:ext cx="3586146" cy="1467575"/>
          </a:xfrm>
          <a:prstGeom prst="rect">
            <a:avLst/>
          </a:prstGeom>
        </p:spPr>
        <p:txBody>
          <a:bodyPr vert="horz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</a:rPr>
              <a:t>percentages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dirty="0"/>
              <a:t>Relative to container's width</a:t>
            </a:r>
          </a:p>
        </p:txBody>
      </p:sp>
      <p:sp>
        <p:nvSpPr>
          <p:cNvPr id="19" name="Текстово поле 10"/>
          <p:cNvSpPr txBox="1"/>
          <p:nvPr/>
        </p:nvSpPr>
        <p:spPr>
          <a:xfrm>
            <a:off x="8220916" y="3096384"/>
            <a:ext cx="3586146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50%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BF73689-07A3-4A8B-BCB3-676DCF4EA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353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/>
      <p:bldP spid="16" grpId="0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Max-width - defines the 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width the element can be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width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 150px;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you can use numeric values like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(r)</a:t>
            </a:r>
            <a:r>
              <a:rPr lang="en-US" b="1" dirty="0" err="1">
                <a:solidFill>
                  <a:schemeClr val="bg1"/>
                </a:solidFill>
              </a:rPr>
              <a:t>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</a:p>
          <a:p>
            <a:pPr>
              <a:buClr>
                <a:schemeClr val="tx1"/>
              </a:buClr>
            </a:pP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max width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043" y="1719000"/>
            <a:ext cx="3623562" cy="441481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95FA01F-589D-444A-BD68-FF8F4FAB1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F77A7CD-6A31-46A7-A392-6D034BCB69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590" y="1817779"/>
            <a:ext cx="3217456" cy="175208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99F3E01F-74C2-48C4-81E1-C00BEFEC52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610" y="4305455"/>
            <a:ext cx="2968988" cy="161677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938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Min-width - defines the </a:t>
            </a:r>
            <a:r>
              <a:rPr lang="en-GB" b="1" dirty="0">
                <a:solidFill>
                  <a:schemeClr val="bg1"/>
                </a:solidFill>
              </a:rPr>
              <a:t>minimum</a:t>
            </a:r>
            <a:r>
              <a:rPr lang="en-GB" dirty="0"/>
              <a:t> </a:t>
            </a:r>
            <a:r>
              <a:rPr lang="en-US" dirty="0"/>
              <a:t>width the element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300px;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min width will be applied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sz="3400" dirty="0"/>
              <a:t>If the </a:t>
            </a:r>
            <a:r>
              <a:rPr lang="en-US" sz="3400" b="1" dirty="0">
                <a:solidFill>
                  <a:schemeClr val="bg1"/>
                </a:solidFill>
              </a:rPr>
              <a:t>minimum</a:t>
            </a:r>
            <a:r>
              <a:rPr lang="en-US" sz="3400" dirty="0"/>
              <a:t> width is </a:t>
            </a:r>
            <a:r>
              <a:rPr lang="en-US" sz="3400" b="1" dirty="0">
                <a:solidFill>
                  <a:schemeClr val="bg1"/>
                </a:solidFill>
              </a:rPr>
              <a:t>smaller</a:t>
            </a:r>
            <a:r>
              <a:rPr lang="en-US" sz="3400" dirty="0"/>
              <a:t> than the element's </a:t>
            </a:r>
            <a:r>
              <a:rPr lang="en-US" sz="3400" b="1" dirty="0">
                <a:solidFill>
                  <a:schemeClr val="bg1"/>
                </a:solidFill>
              </a:rPr>
              <a:t>actual</a:t>
            </a:r>
            <a:r>
              <a:rPr lang="en-US" sz="3400" dirty="0"/>
              <a:t>  width, the min width has </a:t>
            </a:r>
            <a:r>
              <a:rPr lang="en-US" sz="3400" b="1" dirty="0">
                <a:solidFill>
                  <a:schemeClr val="bg1"/>
                </a:solidFill>
              </a:rPr>
              <a:t>no effect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5px; </a:t>
            </a:r>
          </a:p>
          <a:p>
            <a:pPr marL="442912" lvl="1" indent="0">
              <a:buClr>
                <a:schemeClr val="tx1"/>
              </a:buClr>
              <a:buNone/>
            </a:pP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4915100"/>
            <a:ext cx="5915629" cy="14935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2E1541E-E02A-4B18-944D-657D418FE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AF883-2CE1-4BC5-9FA8-BF7993CA54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29" y="4321530"/>
            <a:ext cx="5379776" cy="134494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765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Width – Example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24254" y="1327839"/>
            <a:ext cx="11441746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I am block element. My width is 200px.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 am span. My width is the width of my content.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13319" y="4002745"/>
            <a:ext cx="6408802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61" y="4019471"/>
            <a:ext cx="4963539" cy="165586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B5EB8589-076E-415E-81DF-101A473E9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8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841409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– defines the height of the element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4277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802" y="4988358"/>
            <a:ext cx="5831116" cy="1095156"/>
          </a:xfrm>
          <a:prstGeom prst="rect">
            <a:avLst/>
          </a:prstGeom>
        </p:spPr>
      </p:pic>
      <p:sp>
        <p:nvSpPr>
          <p:cNvPr id="8" name="Текстово поле 10"/>
          <p:cNvSpPr txBox="1"/>
          <p:nvPr/>
        </p:nvSpPr>
        <p:spPr>
          <a:xfrm>
            <a:off x="609139" y="3231348"/>
            <a:ext cx="5742435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auto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303" y="4968448"/>
            <a:ext cx="4031780" cy="1654720"/>
          </a:xfrm>
          <a:prstGeom prst="rect">
            <a:avLst/>
          </a:prstGeom>
        </p:spPr>
      </p:pic>
      <p:sp>
        <p:nvSpPr>
          <p:cNvPr id="10" name="Текстово поле 10"/>
          <p:cNvSpPr txBox="1"/>
          <p:nvPr/>
        </p:nvSpPr>
        <p:spPr>
          <a:xfrm>
            <a:off x="6872141" y="3231348"/>
            <a:ext cx="3961773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79801" y="1944029"/>
            <a:ext cx="5831116" cy="1108595"/>
          </a:xfrm>
          <a:prstGeom prst="rect">
            <a:avLst/>
          </a:prstGeom>
        </p:spPr>
        <p:txBody>
          <a:bodyPr vert="horz" wrap="square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auto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dirty="0"/>
              <a:t>(default)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199" dirty="0"/>
              <a:t>Auto-calculated height</a:t>
            </a:r>
            <a:endParaRPr lang="bg-BG" sz="3199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725836" y="1944028"/>
            <a:ext cx="4813746" cy="1057313"/>
          </a:xfrm>
          <a:prstGeom prst="rect">
            <a:avLst/>
          </a:prstGeom>
        </p:spPr>
        <p:txBody>
          <a:bodyPr vert="horz" wrap="square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199" dirty="0"/>
              <a:t>numeric values like </a:t>
            </a:r>
            <a:r>
              <a:rPr lang="en-US" sz="3199" b="1" noProof="1">
                <a:solidFill>
                  <a:schemeClr val="bg1"/>
                </a:solidFill>
              </a:rPr>
              <a:t>px</a:t>
            </a:r>
            <a:r>
              <a:rPr lang="en-US" sz="3199" noProof="1"/>
              <a:t> / </a:t>
            </a:r>
            <a:r>
              <a:rPr lang="en-US" sz="3199" b="1" noProof="1">
                <a:solidFill>
                  <a:schemeClr val="bg1"/>
                </a:solidFill>
              </a:rPr>
              <a:t>pt</a:t>
            </a:r>
            <a:r>
              <a:rPr lang="en-US" sz="3199" noProof="1"/>
              <a:t> / </a:t>
            </a:r>
            <a:r>
              <a:rPr lang="en-US" sz="3199" b="1" noProof="1">
                <a:solidFill>
                  <a:schemeClr val="bg1"/>
                </a:solidFill>
              </a:rPr>
              <a:t>em </a:t>
            </a:r>
            <a:r>
              <a:rPr lang="en-US" sz="3199" noProof="1"/>
              <a:t>/ </a:t>
            </a:r>
            <a:r>
              <a:rPr lang="en-US" sz="3199" b="1" noProof="1">
                <a:solidFill>
                  <a:schemeClr val="bg1"/>
                </a:solidFill>
              </a:rPr>
              <a:t>rem</a:t>
            </a:r>
            <a:r>
              <a:rPr lang="en-US" sz="3199" noProof="1"/>
              <a:t> / </a:t>
            </a:r>
            <a:r>
              <a:rPr lang="en-US" sz="3199" b="1" noProof="1">
                <a:solidFill>
                  <a:schemeClr val="bg1"/>
                </a:solidFill>
              </a:rPr>
              <a:t>%</a:t>
            </a:r>
            <a:endParaRPr lang="en-US" sz="3199" noProof="1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77A788E-82A7-42FD-8FB2-76A263E5A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98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  <a:p>
            <a:r>
              <a:rPr lang="en-GB" dirty="0"/>
              <a:t>Block and Inline Elements</a:t>
            </a:r>
            <a:endParaRPr lang="bg-BG" dirty="0"/>
          </a:p>
          <a:p>
            <a:r>
              <a:rPr lang="en-US" dirty="0"/>
              <a:t>Width and Height</a:t>
            </a:r>
          </a:p>
          <a:p>
            <a:r>
              <a:rPr lang="en-US" dirty="0"/>
              <a:t>Padding, Margin and Border</a:t>
            </a:r>
          </a:p>
          <a:p>
            <a:r>
              <a:rPr lang="en-US" dirty="0"/>
              <a:t>Box Sizing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B23CDE-50F7-4C56-8F12-A64550B6B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32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841409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overflow</a:t>
            </a:r>
            <a:r>
              <a:rPr lang="en-US" sz="3199" dirty="0"/>
              <a:t> property specifies what should happen if </a:t>
            </a:r>
            <a:r>
              <a:rPr lang="en-US" sz="3199" b="1" dirty="0">
                <a:solidFill>
                  <a:schemeClr val="bg1"/>
                </a:solidFill>
              </a:rPr>
              <a:t>content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overflows</a:t>
            </a:r>
            <a:r>
              <a:rPr lang="en-US" sz="3199" dirty="0"/>
              <a:t> an element's box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</a:rPr>
              <a:t>visible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auto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scroll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hidden</a:t>
            </a:r>
            <a:endParaRPr lang="bg-BG" dirty="0"/>
          </a:p>
        </p:txBody>
      </p:sp>
      <p:sp>
        <p:nvSpPr>
          <p:cNvPr id="16" name="Текстово поле 10"/>
          <p:cNvSpPr txBox="1"/>
          <p:nvPr/>
        </p:nvSpPr>
        <p:spPr>
          <a:xfrm>
            <a:off x="3531669" y="2503723"/>
            <a:ext cx="3844069" cy="121498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overflow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visible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2721880" y="4140664"/>
            <a:ext cx="1079719" cy="473427"/>
          </a:xfrm>
          <a:prstGeom prst="wedgeRoundRectCallout">
            <a:avLst>
              <a:gd name="adj1" fmla="val -74516"/>
              <a:gd name="adj2" fmla="val 70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auto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942239" y="4139549"/>
            <a:ext cx="1233480" cy="473427"/>
          </a:xfrm>
          <a:prstGeom prst="wedgeRoundRectCallout">
            <a:avLst>
              <a:gd name="adj1" fmla="val -70930"/>
              <a:gd name="adj2" fmla="val 61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scroll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9515110" y="4139549"/>
            <a:ext cx="1341228" cy="473427"/>
          </a:xfrm>
          <a:prstGeom prst="wedgeRoundRectCallout">
            <a:avLst>
              <a:gd name="adj1" fmla="val -69859"/>
              <a:gd name="adj2" fmla="val 58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hidden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AE36C-03BE-4D48-80FD-7EC42E41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68" y="2508853"/>
            <a:ext cx="2969227" cy="1495410"/>
          </a:xfrm>
          <a:prstGeom prst="rect">
            <a:avLst/>
          </a:prstGeom>
        </p:spPr>
      </p:pic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9316360" y="1889857"/>
            <a:ext cx="1233480" cy="473427"/>
          </a:xfrm>
          <a:prstGeom prst="wedgeRoundRectCallout">
            <a:avLst>
              <a:gd name="adj1" fmla="val -73719"/>
              <a:gd name="adj2" fmla="val 635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visible</a:t>
            </a:r>
            <a:endParaRPr lang="bg-BG" sz="2399" b="1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0CEE67-E4F4-4322-9F92-FF9D51631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40" y="4792872"/>
            <a:ext cx="3657416" cy="15153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F930C7-6026-4E6E-A9AC-6CDBD51E8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416" y="4792872"/>
            <a:ext cx="3122765" cy="15271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4E8CB1-154A-4B16-8B57-AD0A8CF41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100" y="4788246"/>
            <a:ext cx="3272401" cy="152712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BC753B58-3888-4A6F-8F47-D83206C06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659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Max-height - defines the maximum height the element can be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height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 </a:t>
            </a: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the max height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0" y="3251200"/>
            <a:ext cx="5037326" cy="27114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65D0831-6AEB-4E8E-9468-C9119AAAF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00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Min-height - defines the minimum height the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200px;</a:t>
            </a:r>
            <a:r>
              <a:rPr lang="en-US" dirty="0"/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will </a:t>
            </a:r>
            <a:br>
              <a:rPr lang="en-US" dirty="0"/>
            </a:br>
            <a:r>
              <a:rPr lang="en-US" dirty="0"/>
              <a:t>be applied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5px;</a:t>
            </a:r>
            <a:r>
              <a:rPr lang="en-US" dirty="0"/>
              <a:t> - 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dirty="0"/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has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F3CAF-4B46-4DDA-A49A-0C89174D58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1959912"/>
            <a:ext cx="3518677" cy="221772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01780C-10BE-47C3-970C-7241B31620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4284000"/>
            <a:ext cx="3496139" cy="18774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DDAEF73-D1EA-4E13-A7AB-7998FBB07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4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305C-29EC-448C-B7E2-A58384B75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section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articles</a:t>
            </a:r>
            <a:r>
              <a:rPr lang="en-US" dirty="0"/>
              <a:t> like the following: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77C9D-80C6-46C1-86AE-23DE0FFF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 Article – Exercise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390" b="4614"/>
          <a:stretch/>
        </p:blipFill>
        <p:spPr>
          <a:xfrm>
            <a:off x="1614344" y="2493332"/>
            <a:ext cx="8845521" cy="381491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C268924-E0D5-4D60-89A3-4DDA9D299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99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F5B9D-53DC-42F5-84C5-F5FF986B23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HTML</a:t>
            </a:r>
            <a:r>
              <a:rPr lang="en-US" sz="3200" dirty="0"/>
              <a:t> constraints: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 &lt;</a:t>
            </a:r>
            <a:r>
              <a:rPr lang="en-US" sz="3000" b="1" dirty="0">
                <a:solidFill>
                  <a:schemeClr val="bg1"/>
                </a:solidFill>
              </a:rPr>
              <a:t>section</a:t>
            </a:r>
            <a:r>
              <a:rPr lang="en-US" sz="3000" dirty="0"/>
              <a:t>&gt; with &lt;</a:t>
            </a:r>
            <a:r>
              <a:rPr lang="en-US" sz="3000" b="1" dirty="0">
                <a:solidFill>
                  <a:schemeClr val="bg1"/>
                </a:solidFill>
              </a:rPr>
              <a:t>article</a:t>
            </a:r>
            <a:r>
              <a:rPr lang="en-US" sz="3000" dirty="0"/>
              <a:t>&gt;, which contains: &lt;</a:t>
            </a:r>
            <a:r>
              <a:rPr lang="en-US" sz="3000" b="1" dirty="0">
                <a:solidFill>
                  <a:schemeClr val="bg1"/>
                </a:solidFill>
              </a:rPr>
              <a:t>h2</a:t>
            </a:r>
            <a:r>
              <a:rPr lang="en-US" sz="3000" dirty="0"/>
              <a:t>&gt;, &lt;</a:t>
            </a:r>
            <a:r>
              <a:rPr lang="en-US" sz="3000" b="1" dirty="0">
                <a:solidFill>
                  <a:schemeClr val="bg1"/>
                </a:solidFill>
              </a:rPr>
              <a:t>h3</a:t>
            </a:r>
            <a:r>
              <a:rPr lang="en-US" sz="3000" dirty="0"/>
              <a:t>&gt; and &lt;</a:t>
            </a:r>
            <a:r>
              <a:rPr lang="en-US" sz="3000" b="1" dirty="0">
                <a:solidFill>
                  <a:schemeClr val="bg1"/>
                </a:solidFill>
              </a:rPr>
              <a:t>p</a:t>
            </a:r>
            <a:r>
              <a:rPr lang="en-US" sz="3000" dirty="0"/>
              <a:t>&gt;</a:t>
            </a:r>
          </a:p>
          <a:p>
            <a:pPr>
              <a:buClr>
                <a:schemeClr val="tx1"/>
              </a:buClr>
            </a:pPr>
            <a:r>
              <a:rPr lang="en-US" sz="3199" dirty="0"/>
              <a:t>Hints: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1D60BC-CB70-4FC8-84A3-63A485CA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 Article – Solution</a:t>
            </a:r>
          </a:p>
        </p:txBody>
      </p:sp>
      <p:sp>
        <p:nvSpPr>
          <p:cNvPr id="9" name="Текстово поле 7"/>
          <p:cNvSpPr txBox="1"/>
          <p:nvPr/>
        </p:nvSpPr>
        <p:spPr>
          <a:xfrm>
            <a:off x="2476168" y="3114082"/>
            <a:ext cx="7239664" cy="31257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article 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500px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200px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lightgray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overflow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auto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10px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72073F-2243-41C7-88C1-A469A97AE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66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8D9460-7D8F-489C-BD41-98EFAF0E08E6}"/>
              </a:ext>
            </a:extLst>
          </p:cNvPr>
          <p:cNvSpPr/>
          <p:nvPr/>
        </p:nvSpPr>
        <p:spPr bwMode="auto">
          <a:xfrm>
            <a:off x="3689127" y="729703"/>
            <a:ext cx="4813746" cy="3779016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Резултат с изображение за „css width and height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40270" y="1584481"/>
            <a:ext cx="4111460" cy="20845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BB5FCFB2-4CE3-43F4-B5A5-8E9A0D0C72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Box Model Layers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25D3CF-355C-4823-9CA0-8F66F74B4CF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Margin, Padding and Borders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D18E6D-59D0-46D5-8CFD-3D78BDBB73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61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65" y="40341"/>
            <a:ext cx="9580092" cy="1110780"/>
          </a:xfrm>
        </p:spPr>
        <p:txBody>
          <a:bodyPr/>
          <a:lstStyle/>
          <a:p>
            <a:r>
              <a:rPr lang="en-US" dirty="0"/>
              <a:t>Margins and Paddings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0" y="1413534"/>
            <a:ext cx="8739517" cy="268776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2FECAA8-D16F-4CBB-AC0C-CC2A2FB78176}"/>
              </a:ext>
            </a:extLst>
          </p:cNvPr>
          <p:cNvGrpSpPr/>
          <p:nvPr/>
        </p:nvGrpSpPr>
        <p:grpSpPr>
          <a:xfrm>
            <a:off x="1969935" y="3962400"/>
            <a:ext cx="8252126" cy="2717260"/>
            <a:chOff x="1785106" y="3962400"/>
            <a:chExt cx="8252126" cy="2717260"/>
          </a:xfrm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2901000" y="4603010"/>
              <a:ext cx="2184400" cy="537256"/>
            </a:xfrm>
            <a:prstGeom prst="wedgeRoundRectCallout">
              <a:avLst>
                <a:gd name="adj1" fmla="val 14644"/>
                <a:gd name="adj2" fmla="val 98427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margin-top</a:t>
              </a:r>
            </a:p>
          </p:txBody>
        </p:sp>
        <p:sp>
          <p:nvSpPr>
            <p:cNvPr id="21" name="Текстово поле 20"/>
            <p:cNvSpPr txBox="1"/>
            <p:nvPr/>
          </p:nvSpPr>
          <p:spPr>
            <a:xfrm>
              <a:off x="1785106" y="4984223"/>
              <a:ext cx="7112000" cy="169543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r>
                <a:rPr lang="en-GB" sz="24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div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 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margin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padding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962524" y="3962400"/>
              <a:ext cx="2266950" cy="537256"/>
            </a:xfrm>
            <a:prstGeom prst="wedgeRoundRectCallout">
              <a:avLst>
                <a:gd name="adj1" fmla="val -35475"/>
                <a:gd name="adj2" fmla="val 218071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margin-right</a:t>
              </a: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7852832" y="5427322"/>
              <a:ext cx="2184400" cy="537256"/>
            </a:xfrm>
            <a:prstGeom prst="wedgeRoundRectCallout">
              <a:avLst>
                <a:gd name="adj1" fmla="val -67757"/>
                <a:gd name="adj2" fmla="val -14402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margin-left</a:t>
              </a:r>
            </a:p>
          </p:txBody>
        </p:sp>
        <p:sp>
          <p:nvSpPr>
            <p:cNvPr id="22" name="AutoShape 7"/>
            <p:cNvSpPr>
              <a:spLocks noChangeArrowheads="1"/>
            </p:cNvSpPr>
            <p:nvPr/>
          </p:nvSpPr>
          <p:spPr bwMode="auto">
            <a:xfrm>
              <a:off x="6278032" y="4606976"/>
              <a:ext cx="2667000" cy="537256"/>
            </a:xfrm>
            <a:prstGeom prst="wedgeRoundRectCallout">
              <a:avLst>
                <a:gd name="adj1" fmla="val -53526"/>
                <a:gd name="adj2" fmla="val 121128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margin-bottom</a:t>
              </a:r>
            </a:p>
          </p:txBody>
        </p:sp>
      </p:grp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747445" y="3425144"/>
            <a:ext cx="2184400" cy="537256"/>
          </a:xfrm>
          <a:prstGeom prst="wedgeRoundRectCallout">
            <a:avLst>
              <a:gd name="adj1" fmla="val -73477"/>
              <a:gd name="adj2" fmla="val -70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padding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60152" y="1674000"/>
            <a:ext cx="1428750" cy="537256"/>
          </a:xfrm>
          <a:prstGeom prst="wedgeRoundRectCallout">
            <a:avLst>
              <a:gd name="adj1" fmla="val 94223"/>
              <a:gd name="adj2" fmla="val 124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margin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B612751-A5D8-49FA-91DB-8F01617C2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3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308955" cy="55273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</a:t>
            </a:r>
            <a:r>
              <a:rPr lang="en-US" dirty="0"/>
              <a:t> – </a:t>
            </a:r>
            <a:r>
              <a:rPr lang="en-US" sz="3199" dirty="0"/>
              <a:t>defines the space </a:t>
            </a:r>
            <a:r>
              <a:rPr lang="en-US" sz="3199" b="1" dirty="0">
                <a:solidFill>
                  <a:schemeClr val="bg1"/>
                </a:solidFill>
              </a:rPr>
              <a:t>outside</a:t>
            </a:r>
            <a:r>
              <a:rPr lang="en-US" sz="3199" dirty="0"/>
              <a:t> the element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Margins and Paddings</a:t>
            </a:r>
            <a:endParaRPr lang="en-GB" dirty="0"/>
          </a:p>
        </p:txBody>
      </p:sp>
      <p:pic>
        <p:nvPicPr>
          <p:cNvPr id="2054" name="Picture 6" descr="https://blog.hubspot.com/hs-fs/hubfs/Google%20Drive%20Integration/Update%20css%20margin%20vs%20padding-4.png?width=400&amp;name=Update%20css%20margin%20vs%20padding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765" y="2489701"/>
            <a:ext cx="4088478" cy="4088478"/>
          </a:xfrm>
          <a:prstGeom prst="roundRect">
            <a:avLst>
              <a:gd name="adj" fmla="val 8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5"/>
          <p:cNvSpPr txBox="1">
            <a:spLocks/>
          </p:cNvSpPr>
          <p:nvPr/>
        </p:nvSpPr>
        <p:spPr>
          <a:xfrm>
            <a:off x="6230965" y="1196708"/>
            <a:ext cx="5352234" cy="5176581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397" b="1" dirty="0">
                <a:solidFill>
                  <a:schemeClr val="bg1"/>
                </a:solidFill>
              </a:rPr>
              <a:t>Padding</a:t>
            </a:r>
            <a:r>
              <a:rPr lang="en-US" sz="3397" dirty="0"/>
              <a:t> – defines the space </a:t>
            </a:r>
            <a:r>
              <a:rPr lang="en-US" sz="3397" b="1" dirty="0">
                <a:solidFill>
                  <a:schemeClr val="bg1"/>
                </a:solidFill>
              </a:rPr>
              <a:t>inside</a:t>
            </a:r>
            <a:r>
              <a:rPr lang="en-US" sz="3397" dirty="0"/>
              <a:t> the element</a:t>
            </a:r>
          </a:p>
          <a:p>
            <a:pPr marL="0" indent="0">
              <a:buNone/>
            </a:pPr>
            <a:endParaRPr lang="en-US" sz="3397" dirty="0"/>
          </a:p>
        </p:txBody>
      </p:sp>
      <p:pic>
        <p:nvPicPr>
          <p:cNvPr id="2056" name="Picture 8" descr="https://blog.hubspot.com/hs-fs/hubfs/Google%20Drive%20Integration/Update%20css%20margin%20vs%20padding.png?width=500&amp;name=Update%20css%20margin%20vs%20pad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65" y="2484246"/>
            <a:ext cx="4093934" cy="4093935"/>
          </a:xfrm>
          <a:prstGeom prst="roundRect">
            <a:avLst>
              <a:gd name="adj" fmla="val 8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2E7274E-34D8-42DE-BCF3-5D2EB524B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0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</a:t>
            </a:r>
            <a:endParaRPr lang="en-US" dirty="0"/>
          </a:p>
        </p:txBody>
      </p:sp>
      <p:sp>
        <p:nvSpPr>
          <p:cNvPr id="11" name="Текстово поле 7"/>
          <p:cNvSpPr txBox="1"/>
          <p:nvPr/>
        </p:nvSpPr>
        <p:spPr>
          <a:xfrm>
            <a:off x="451276" y="1469176"/>
            <a:ext cx="7219315" cy="121498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&lt;button class="first"&gt;</a:t>
            </a:r>
            <a:r>
              <a:rPr lang="en-US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>
              <a:lnSpc>
                <a:spcPct val="90000"/>
              </a:lnSpc>
            </a:pP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&lt;button class="second"&gt;</a:t>
            </a:r>
            <a:r>
              <a:rPr lang="en-US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>
              <a:lnSpc>
                <a:spcPct val="90000"/>
              </a:lnSpc>
            </a:pP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&lt;button class="third"&gt;</a:t>
            </a:r>
            <a:r>
              <a:rPr lang="en-US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418"/>
          <a:stretch/>
        </p:blipFill>
        <p:spPr>
          <a:xfrm>
            <a:off x="5589690" y="3635187"/>
            <a:ext cx="2171134" cy="2208526"/>
          </a:xfrm>
          <a:prstGeom prst="rect">
            <a:avLst/>
          </a:prstGeom>
        </p:spPr>
      </p:pic>
      <p:sp>
        <p:nvSpPr>
          <p:cNvPr id="13" name="Текстово поле 7"/>
          <p:cNvSpPr txBox="1"/>
          <p:nvPr/>
        </p:nvSpPr>
        <p:spPr>
          <a:xfrm>
            <a:off x="451274" y="3038095"/>
            <a:ext cx="4790310" cy="340271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 { </a:t>
            </a: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3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block</a:t>
            </a:r>
            <a:r>
              <a:rPr lang="en-GB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GB" sz="1400" b="1" noProof="1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button.second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margin-bottom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margin-right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75905" y="1557481"/>
            <a:ext cx="2323819" cy="488573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 bwMode="auto">
          <a:xfrm>
            <a:off x="7951744" y="4511697"/>
            <a:ext cx="599930" cy="4555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6308CAD-8FCA-46F1-92B8-C386F77EA5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13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Padding</a:t>
            </a:r>
            <a:endParaRPr lang="en-US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52419" y="1584481"/>
            <a:ext cx="6478313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content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Текстово поле 7"/>
          <p:cNvSpPr txBox="1"/>
          <p:nvPr/>
        </p:nvSpPr>
        <p:spPr>
          <a:xfrm>
            <a:off x="652420" y="2569878"/>
            <a:ext cx="6478313" cy="384579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#85c1e9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inline-block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center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0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padding-top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padding-left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padding-bottom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padding-right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09245" y="1442291"/>
            <a:ext cx="2028297" cy="933207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 bwMode="auto">
          <a:xfrm>
            <a:off x="9298451" y="2666341"/>
            <a:ext cx="449883" cy="71877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4537" y="3472883"/>
            <a:ext cx="2837711" cy="246633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9909DDE-5E15-4AED-B642-63905AB98B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76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9F50259-D243-4E36-ABFE-348A22559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52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B912DAA-217F-4F52-8E4D-6604A2BCE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Shorthand margin rules: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Shorthand padding rules: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DFA082-8065-496E-95EB-8062A3DF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 dirty="0"/>
              <a:t>Shorthand Margin / Padding</a:t>
            </a:r>
          </a:p>
        </p:txBody>
      </p:sp>
      <p:sp>
        <p:nvSpPr>
          <p:cNvPr id="7" name="Текстово поле 20">
            <a:extLst>
              <a:ext uri="{FF2B5EF4-FFF2-40B4-BE49-F238E27FC236}">
                <a16:creationId xmlns:a16="http://schemas.microsoft.com/office/drawing/2014/main" id="{85564FDD-48FE-47E2-9957-E970A987A9EF}"/>
              </a:ext>
            </a:extLst>
          </p:cNvPr>
          <p:cNvSpPr txBox="1"/>
          <p:nvPr/>
        </p:nvSpPr>
        <p:spPr>
          <a:xfrm>
            <a:off x="635596" y="2079353"/>
            <a:ext cx="6324501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button.second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978D562-02FC-49C3-A2EC-31909523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0" y="3025431"/>
            <a:ext cx="863996" cy="415997"/>
          </a:xfrm>
          <a:prstGeom prst="wedgeRoundRectCallout">
            <a:avLst>
              <a:gd name="adj1" fmla="val 70465"/>
              <a:gd name="adj2" fmla="val -647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top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D1B55171-2C95-4BD5-A3D8-4B01D646E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104" y="3031781"/>
            <a:ext cx="1089636" cy="409056"/>
          </a:xfrm>
          <a:prstGeom prst="wedgeRoundRectCallout">
            <a:avLst>
              <a:gd name="adj1" fmla="val 31529"/>
              <a:gd name="adj2" fmla="val -78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right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9FDE3FE8-4B35-451D-93CA-8BA907B71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323" y="2110191"/>
            <a:ext cx="954361" cy="401068"/>
          </a:xfrm>
          <a:prstGeom prst="wedgeRoundRectCallout">
            <a:avLst>
              <a:gd name="adj1" fmla="val -35519"/>
              <a:gd name="adj2" fmla="val 74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79BF2C5-48F4-4A03-B2C6-C705EFC32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251" y="2110191"/>
            <a:ext cx="1306660" cy="401068"/>
          </a:xfrm>
          <a:prstGeom prst="wedgeRoundRectCallout">
            <a:avLst>
              <a:gd name="adj1" fmla="val 34810"/>
              <a:gd name="adj2" fmla="val 80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bottom</a:t>
            </a:r>
          </a:p>
        </p:txBody>
      </p:sp>
      <p:sp>
        <p:nvSpPr>
          <p:cNvPr id="24" name="Текстово поле 20">
            <a:extLst>
              <a:ext uri="{FF2B5EF4-FFF2-40B4-BE49-F238E27FC236}">
                <a16:creationId xmlns:a16="http://schemas.microsoft.com/office/drawing/2014/main" id="{0224BE4E-8126-40B4-B328-EE9B56CA1002}"/>
              </a:ext>
            </a:extLst>
          </p:cNvPr>
          <p:cNvSpPr txBox="1"/>
          <p:nvPr/>
        </p:nvSpPr>
        <p:spPr>
          <a:xfrm>
            <a:off x="7265695" y="2079353"/>
            <a:ext cx="4345016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button.second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313AA8FA-CF50-4BAE-9830-A62EE02BA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521" y="3025431"/>
            <a:ext cx="1429997" cy="808464"/>
          </a:xfrm>
          <a:prstGeom prst="wedgeRoundRectCallout">
            <a:avLst>
              <a:gd name="adj1" fmla="val 70465"/>
              <a:gd name="adj2" fmla="val -647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top &amp; bottom</a:t>
            </a:r>
          </a:p>
        </p:txBody>
      </p:sp>
      <p:sp>
        <p:nvSpPr>
          <p:cNvPr id="28" name="AutoShape 7">
            <a:extLst>
              <a:ext uri="{FF2B5EF4-FFF2-40B4-BE49-F238E27FC236}">
                <a16:creationId xmlns:a16="http://schemas.microsoft.com/office/drawing/2014/main" id="{8EAD124E-A75B-4F02-8765-CC32F945E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9657" y="3025431"/>
            <a:ext cx="1429997" cy="808464"/>
          </a:xfrm>
          <a:prstGeom prst="wedgeRoundRectCallout">
            <a:avLst>
              <a:gd name="adj1" fmla="val 22437"/>
              <a:gd name="adj2" fmla="val -65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 &amp; right</a:t>
            </a:r>
          </a:p>
        </p:txBody>
      </p:sp>
      <p:sp>
        <p:nvSpPr>
          <p:cNvPr id="44" name="Текстово поле 20">
            <a:extLst>
              <a:ext uri="{FF2B5EF4-FFF2-40B4-BE49-F238E27FC236}">
                <a16:creationId xmlns:a16="http://schemas.microsoft.com/office/drawing/2014/main" id="{2A33F509-CC01-427B-878C-F59A07879D60}"/>
              </a:ext>
            </a:extLst>
          </p:cNvPr>
          <p:cNvSpPr txBox="1"/>
          <p:nvPr/>
        </p:nvSpPr>
        <p:spPr>
          <a:xfrm>
            <a:off x="635596" y="4701161"/>
            <a:ext cx="6324501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div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8px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Текстово поле 20">
            <a:extLst>
              <a:ext uri="{FF2B5EF4-FFF2-40B4-BE49-F238E27FC236}">
                <a16:creationId xmlns:a16="http://schemas.microsoft.com/office/drawing/2014/main" id="{32584A92-1410-49AC-8076-A30A57296733}"/>
              </a:ext>
            </a:extLst>
          </p:cNvPr>
          <p:cNvSpPr txBox="1"/>
          <p:nvPr/>
        </p:nvSpPr>
        <p:spPr>
          <a:xfrm>
            <a:off x="7265695" y="4701161"/>
            <a:ext cx="4345016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li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5x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D9920E0-79A3-4043-BBA7-8492D5180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9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24" grpId="0" animBg="1"/>
      <p:bldP spid="25" grpId="0" animBg="1"/>
      <p:bldP spid="28" grpId="0" animBg="1"/>
      <p:bldP spid="44" grpId="0" animBg="1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Border</a:t>
            </a:r>
            <a:r>
              <a:rPr lang="en-US" sz="3399" dirty="0"/>
              <a:t> – define the style of the borders: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sz="3199" dirty="0"/>
              <a:t> (e. g. </a:t>
            </a:r>
            <a:r>
              <a:rPr lang="en-US" sz="3199" b="1" dirty="0">
                <a:solidFill>
                  <a:schemeClr val="bg1"/>
                </a:solidFill>
              </a:rPr>
              <a:t>1px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2px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3px</a:t>
            </a:r>
            <a:r>
              <a:rPr lang="en-US" sz="3199" dirty="0"/>
              <a:t>)</a:t>
            </a:r>
            <a:endParaRPr lang="en-US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sz="3199" dirty="0"/>
              <a:t> (e. g. </a:t>
            </a:r>
            <a:r>
              <a:rPr lang="en-US" sz="3199" b="1" dirty="0">
                <a:solidFill>
                  <a:schemeClr val="bg1"/>
                </a:solidFill>
              </a:rPr>
              <a:t>solid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dashed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dotted</a:t>
            </a:r>
            <a:r>
              <a:rPr lang="en-US" sz="3199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sz="3199" dirty="0"/>
              <a:t> (e. g. </a:t>
            </a:r>
            <a:r>
              <a:rPr lang="en-US" sz="3199" b="1" dirty="0">
                <a:solidFill>
                  <a:schemeClr val="bg1"/>
                </a:solidFill>
              </a:rPr>
              <a:t>blue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#eee</a:t>
            </a:r>
            <a:r>
              <a:rPr lang="en-US" sz="3199" dirty="0"/>
              <a:t>)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5654" y="1242953"/>
            <a:ext cx="2738709" cy="2384565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>
            <a:off x="790092" y="4515871"/>
            <a:ext cx="5890756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4px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dashed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navy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7"/>
          <p:cNvSpPr txBox="1"/>
          <p:nvPr/>
        </p:nvSpPr>
        <p:spPr>
          <a:xfrm>
            <a:off x="790092" y="5479469"/>
            <a:ext cx="5890756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6px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solid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lightblue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1192" y="3825144"/>
            <a:ext cx="2626423" cy="2393130"/>
          </a:xfrm>
          <a:prstGeom prst="rect">
            <a:avLst/>
          </a:prstGeom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327243" y="3900341"/>
            <a:ext cx="1299830" cy="537116"/>
          </a:xfrm>
          <a:prstGeom prst="wedgeRoundRectCallout">
            <a:avLst>
              <a:gd name="adj1" fmla="val 35062"/>
              <a:gd name="adj2" fmla="val 9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width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167167" y="3900341"/>
            <a:ext cx="1299830" cy="537116"/>
          </a:xfrm>
          <a:prstGeom prst="wedgeRoundRectCallout">
            <a:avLst>
              <a:gd name="adj1" fmla="val 15778"/>
              <a:gd name="adj2" fmla="val 84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924007" y="3900341"/>
            <a:ext cx="1299830" cy="537116"/>
          </a:xfrm>
          <a:prstGeom prst="wedgeRoundRectCallout">
            <a:avLst>
              <a:gd name="adj1" fmla="val -44342"/>
              <a:gd name="adj2" fmla="val 956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color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B9CD584-14BD-45F9-A0A5-D6C5F88180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40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Properties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4843" y="1269000"/>
            <a:ext cx="6566158" cy="5262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160px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#0053ff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border-top-left-radius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30px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border-bottom-style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border-left-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#89af4c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r="8656"/>
          <a:stretch/>
        </p:blipFill>
        <p:spPr>
          <a:xfrm>
            <a:off x="6996000" y="2252141"/>
            <a:ext cx="4365000" cy="23537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F47BCC3-2641-440A-A727-984EB27B4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15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Borders</a:t>
            </a:r>
            <a:endParaRPr lang="en-GB" dirty="0"/>
          </a:p>
        </p:txBody>
      </p:sp>
      <p:pic>
        <p:nvPicPr>
          <p:cNvPr id="1028" name="Picture 4" descr="http://www.geekchamp.com/upload/Tutorials/bord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83" y="1459144"/>
            <a:ext cx="7892835" cy="4903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BC5EFE9-E07D-423B-BB8E-240E0B032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98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Filing Box Archive">
            <a:extLst>
              <a:ext uri="{FF2B5EF4-FFF2-40B4-BE49-F238E27FC236}">
                <a16:creationId xmlns:a16="http://schemas.microsoft.com/office/drawing/2014/main" id="{6F9B1811-8978-45D3-BC43-C30DF51FF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900" y="1134000"/>
            <a:ext cx="3022200" cy="3022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69F164D-8553-412D-93D9-B6CA236415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Include the Padding and Border in an Element's Total Width and Height</a:t>
            </a:r>
          </a:p>
        </p:txBody>
      </p:sp>
    </p:spTree>
    <p:extLst>
      <p:ext uri="{BB962C8B-B14F-4D97-AF65-F5344CB8AC3E}">
        <p14:creationId xmlns:p14="http://schemas.microsoft.com/office/powerpoint/2010/main" val="28588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how the total width and height of an element is calculated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content-box</a:t>
            </a:r>
            <a:r>
              <a:rPr lang="en-US" sz="2800" dirty="0"/>
              <a:t> </a:t>
            </a:r>
            <a:r>
              <a:rPr lang="en-US" dirty="0"/>
              <a:t>- initial and default value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include the content 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They</a:t>
            </a:r>
            <a:r>
              <a:rPr lang="en-US" b="1" dirty="0">
                <a:solidFill>
                  <a:schemeClr val="bg1"/>
                </a:solidFill>
              </a:rPr>
              <a:t> do NOT include </a:t>
            </a:r>
            <a:r>
              <a:rPr lang="en-US" dirty="0"/>
              <a:t>the padding, border and margin</a:t>
            </a:r>
          </a:p>
          <a:p>
            <a:pPr lvl="1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987030" y="4104000"/>
            <a:ext cx="5760000" cy="19416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58" y="4104000"/>
            <a:ext cx="2095500" cy="194165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5FEDF5C-5D6B-4EA4-B8A5-BFE26CAB6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5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665598" cy="5410891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full width is: </a:t>
            </a:r>
            <a:r>
              <a:rPr lang="en-US" b="1" dirty="0">
                <a:solidFill>
                  <a:schemeClr val="bg1"/>
                </a:solidFill>
              </a:rPr>
              <a:t>200px + 2*10px + 2*5px = 230px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207283"/>
            <a:ext cx="625543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00" y="2330313"/>
            <a:ext cx="3354727" cy="267886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655899E-51D5-462D-9EEC-69DEDA2A62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60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border-box</a:t>
            </a:r>
            <a:r>
              <a:rPr lang="en-US" dirty="0"/>
              <a:t> -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 of the element apply to all parts of the element: the 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, the </a:t>
            </a: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 and the </a:t>
            </a:r>
            <a:r>
              <a:rPr lang="en-US" b="1" dirty="0">
                <a:solidFill>
                  <a:schemeClr val="bg1"/>
                </a:solidFill>
              </a:rPr>
              <a:t>borders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 full width is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content width is equal to: </a:t>
            </a:r>
            <a:r>
              <a:rPr lang="en-US" b="1" dirty="0">
                <a:solidFill>
                  <a:schemeClr val="bg1"/>
                </a:solidFill>
              </a:rPr>
              <a:t>200px - 2*10px - 2*5px = 170px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112789"/>
            <a:ext cx="511532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0" y="2974669"/>
            <a:ext cx="2200275" cy="19716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8E5698D0-02A7-4557-BAD1-D9F754760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91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Content-box vs Border-box</a:t>
            </a:r>
          </a:p>
        </p:txBody>
      </p:sp>
      <p:pic>
        <p:nvPicPr>
          <p:cNvPr id="14340" name="Picture 4" descr="Резултат с изображение за „content-box vs border-box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887" y="1181330"/>
            <a:ext cx="5292225" cy="547417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5E62CAA7-E06A-4240-B5A4-33E56E609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88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The box-sizing </a:t>
            </a:r>
            <a:r>
              <a:rPr lang="en-GB" b="1" dirty="0">
                <a:solidFill>
                  <a:schemeClr val="bg1"/>
                </a:solidFill>
              </a:rPr>
              <a:t>Reset</a:t>
            </a:r>
            <a:r>
              <a:rPr lang="en-GB" dirty="0"/>
              <a:t> takes care of the box-sizing of every element by setting it to border-box using universal CSS selector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Save your </a:t>
            </a:r>
            <a:r>
              <a:rPr lang="en-GB" b="1" dirty="0">
                <a:solidFill>
                  <a:schemeClr val="bg1"/>
                </a:solidFill>
              </a:rPr>
              <a:t>time</a:t>
            </a:r>
            <a:r>
              <a:rPr lang="en-GB" dirty="0"/>
              <a:t> and don't write the same thing </a:t>
            </a:r>
            <a:r>
              <a:rPr lang="en-GB" b="1" dirty="0">
                <a:solidFill>
                  <a:schemeClr val="bg1"/>
                </a:solidFill>
              </a:rPr>
              <a:t>again-and-again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Set the "</a:t>
            </a:r>
            <a:r>
              <a:rPr lang="en-GB" b="1" dirty="0">
                <a:solidFill>
                  <a:schemeClr val="bg1"/>
                </a:solidFill>
              </a:rPr>
              <a:t>universal box-sizing</a:t>
            </a:r>
            <a:r>
              <a:rPr lang="en-GB" dirty="0"/>
              <a:t>" with inheritance: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736793"/>
            <a:ext cx="3825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*:before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*:after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inherit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57F86A-E132-4098-BB83-FF7EBB9F1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7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acking Box Open">
            <a:extLst>
              <a:ext uri="{FF2B5EF4-FFF2-40B4-BE49-F238E27FC236}">
                <a16:creationId xmlns:a16="http://schemas.microsoft.com/office/drawing/2014/main" id="{6D87839A-D04B-498B-A8CC-6A9EEF673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0450" y="1089000"/>
            <a:ext cx="3131100" cy="3131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EA3EF1-F667-4E64-B00E-60F18E5A1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What is Box Model?</a:t>
            </a:r>
          </a:p>
        </p:txBody>
      </p:sp>
    </p:spTree>
    <p:extLst>
      <p:ext uri="{BB962C8B-B14F-4D97-AF65-F5344CB8AC3E}">
        <p14:creationId xmlns:p14="http://schemas.microsoft.com/office/powerpoint/2010/main" val="202395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303028" cy="4587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 Model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Width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b="1" dirty="0"/>
              <a:t> to the elements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are the </a:t>
            </a:r>
            <a:r>
              <a:rPr lang="en-US" sz="3200" b="1" dirty="0">
                <a:solidFill>
                  <a:schemeClr val="bg1"/>
                </a:solidFill>
              </a:rPr>
              <a:t>padding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border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margin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box-sizing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How to </a:t>
            </a:r>
            <a:r>
              <a:rPr lang="en-US" sz="3200" b="1" dirty="0">
                <a:solidFill>
                  <a:schemeClr val="bg1"/>
                </a:solidFill>
              </a:rPr>
              <a:t>reset</a:t>
            </a:r>
            <a:r>
              <a:rPr lang="en-US" sz="3200" b="1" dirty="0"/>
              <a:t> box-sizing?</a:t>
            </a: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/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73567EE-6E95-4CB9-8EA7-39B6A2D96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12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27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551903-2848-4FC3-9DE4-A0EA5625E8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84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2962FD-6D90-42E0-BE30-FD6DFB5B44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is essentially a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r>
              <a:rPr lang="en-US" dirty="0"/>
              <a:t> that wraps </a:t>
            </a:r>
            <a:r>
              <a:rPr lang="en-US" b="1" dirty="0">
                <a:solidFill>
                  <a:schemeClr val="bg1"/>
                </a:solidFill>
              </a:rPr>
              <a:t>around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every</a:t>
            </a:r>
            <a:r>
              <a:rPr lang="en-US" dirty="0"/>
              <a:t> HTML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1"/>
            <a:r>
              <a:rPr lang="en-US" dirty="0"/>
              <a:t>Visible from the browser Dev Tools: </a:t>
            </a:r>
            <a:r>
              <a:rPr lang="en-US" b="1" dirty="0">
                <a:solidFill>
                  <a:schemeClr val="bg1"/>
                </a:solidFill>
              </a:rPr>
              <a:t>[F12]</a:t>
            </a:r>
          </a:p>
          <a:p>
            <a:r>
              <a:rPr lang="en-US" dirty="0"/>
              <a:t>HTML elements have: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– the HTML element itself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 – transparent area around the content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</a:t>
            </a:r>
            <a:r>
              <a:rPr lang="en-US" dirty="0"/>
              <a:t> – line that goes around the padding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</a:t>
            </a:r>
            <a:r>
              <a:rPr lang="en-US" dirty="0"/>
              <a:t> – transparent area outside the border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 Box Model?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79C992C-7E6A-47E9-94C3-5700C245D8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2" descr="What is the difference between padding and margins?">
            <a:extLst>
              <a:ext uri="{FF2B5EF4-FFF2-40B4-BE49-F238E27FC236}">
                <a16:creationId xmlns:a16="http://schemas.microsoft.com/office/drawing/2014/main" id="{2AC38879-61C6-4C4C-BA7B-B4FA3148E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173" y="1419365"/>
            <a:ext cx="3223000" cy="28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90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езултат с изображение за „block and inline elements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24" y="729000"/>
            <a:ext cx="3813751" cy="3813751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8647D0-660C-4DC6-9A8F-66FEE6D03F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Block-level and Inline HTML Elements</a:t>
            </a:r>
          </a:p>
        </p:txBody>
      </p:sp>
    </p:spTree>
    <p:extLst>
      <p:ext uri="{BB962C8B-B14F-4D97-AF65-F5344CB8AC3E}">
        <p14:creationId xmlns:p14="http://schemas.microsoft.com/office/powerpoint/2010/main" val="11655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HTML is made up of various elements that act as the </a:t>
            </a:r>
            <a:r>
              <a:rPr lang="en-US" sz="3600" b="1" dirty="0">
                <a:solidFill>
                  <a:schemeClr val="bg1"/>
                </a:solidFill>
              </a:rPr>
              <a:t>building blocks</a:t>
            </a:r>
            <a:r>
              <a:rPr lang="en-US" sz="3600" dirty="0"/>
              <a:t> of web pages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CSS has two different types of boxes - </a:t>
            </a:r>
            <a:r>
              <a:rPr lang="en-US" sz="3600" b="1" dirty="0">
                <a:solidFill>
                  <a:schemeClr val="bg1"/>
                </a:solidFill>
              </a:rPr>
              <a:t>block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Block</a:t>
            </a:r>
            <a:r>
              <a:rPr lang="en-US" sz="3200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Inline</a:t>
            </a:r>
            <a:r>
              <a:rPr lang="en-US" sz="3200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Inline-block</a:t>
            </a:r>
            <a:r>
              <a:rPr lang="en-US" sz="3200" dirty="0"/>
              <a:t>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Inline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BA8A730-494B-4D4A-97D1-F148A51D6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625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Block element: starts on a </a:t>
            </a:r>
            <a:r>
              <a:rPr lang="en-US" b="1" dirty="0">
                <a:solidFill>
                  <a:schemeClr val="bg1"/>
                </a:solidFill>
              </a:rPr>
              <a:t>new line</a:t>
            </a:r>
            <a:r>
              <a:rPr lang="en-US" dirty="0"/>
              <a:t>, and fills up the horizontal space left and right on the web page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latin typeface="+mj-lt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header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article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nav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ul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ol</a:t>
            </a:r>
            <a:r>
              <a:rPr lang="en-US" sz="2800" dirty="0"/>
              <a:t> 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li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h1-h6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D3823C1-5775-494A-9D6C-84A1D29B2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9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3904" y="1295400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Elements – Example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7D3A451-9D6F-4127-9791-7B38F8D01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1EE7616C-3FF8-44EB-95EC-9C029153A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63" y="2388220"/>
            <a:ext cx="7382383" cy="3015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red; text-align:center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centered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blue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red; text-align:right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grpSp>
        <p:nvGrpSpPr>
          <p:cNvPr id="10" name="Group 25">
            <a:extLst>
              <a:ext uri="{FF2B5EF4-FFF2-40B4-BE49-F238E27FC236}">
                <a16:creationId xmlns:a16="http://schemas.microsoft.com/office/drawing/2014/main" id="{426E7000-6B2E-41ED-B2A4-E215EDBC8117}"/>
              </a:ext>
            </a:extLst>
          </p:cNvPr>
          <p:cNvGrpSpPr/>
          <p:nvPr/>
        </p:nvGrpSpPr>
        <p:grpSpPr>
          <a:xfrm>
            <a:off x="8076475" y="1739898"/>
            <a:ext cx="3428318" cy="4604962"/>
            <a:chOff x="7694401" y="1097835"/>
            <a:chExt cx="3429211" cy="4606162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738E6A50-8CD4-47D7-8529-C337FE5C0661}"/>
                </a:ext>
              </a:extLst>
            </p:cNvPr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09FA4FD0-12A0-4F75-B32C-78D89BE0F942}"/>
                </a:ext>
              </a:extLst>
            </p:cNvPr>
            <p:cNvSpPr txBox="1"/>
            <p:nvPr/>
          </p:nvSpPr>
          <p:spPr>
            <a:xfrm>
              <a:off x="7694401" y="1097835"/>
              <a:ext cx="34292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99" b="1" dirty="0">
                  <a:solidFill>
                    <a:schemeClr val="bg1"/>
                  </a:solidFill>
                </a:rPr>
                <a:t>display: block</a:t>
              </a:r>
              <a:endParaRPr lang="en-US" sz="1799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6">
              <a:extLst>
                <a:ext uri="{FF2B5EF4-FFF2-40B4-BE49-F238E27FC236}">
                  <a16:creationId xmlns:a16="http://schemas.microsoft.com/office/drawing/2014/main" id="{FED938ED-4832-4CAC-B786-5640DCDFBD6D}"/>
                </a:ext>
              </a:extLst>
            </p:cNvPr>
            <p:cNvSpPr/>
            <p:nvPr/>
          </p:nvSpPr>
          <p:spPr>
            <a:xfrm>
              <a:off x="7859614" y="2611819"/>
              <a:ext cx="3113186" cy="1337107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B56AB9F5-0E39-411F-8AC5-A32B611238ED}"/>
                </a:ext>
              </a:extLst>
            </p:cNvPr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24CC670F-41E4-4DC3-B315-A940316A114D}"/>
                </a:ext>
              </a:extLst>
            </p:cNvPr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2AC03A52-D447-4DD8-8FB1-9E1CB3D2E3C7}"/>
                </a:ext>
              </a:extLst>
            </p:cNvPr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1981DA19-667E-41B3-A054-6417A64BFF1E}"/>
                </a:ext>
              </a:extLst>
            </p:cNvPr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87042BC3-61D8-401D-A30E-6235D17534F3}"/>
                </a:ext>
              </a:extLst>
            </p:cNvPr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C5BCC9D0-1D79-478F-BE97-9D01DA33F047}"/>
                </a:ext>
              </a:extLst>
            </p:cNvPr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B615C70B-3271-412F-B4FA-EF3CDDFE1A88}"/>
                </a:ext>
              </a:extLst>
            </p:cNvPr>
            <p:cNvSpPr/>
            <p:nvPr/>
          </p:nvSpPr>
          <p:spPr>
            <a:xfrm>
              <a:off x="7991403" y="2238224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1" name="Rounded Rectangle 21">
              <a:extLst>
                <a:ext uri="{FF2B5EF4-FFF2-40B4-BE49-F238E27FC236}">
                  <a16:creationId xmlns:a16="http://schemas.microsoft.com/office/drawing/2014/main" id="{E1069FEB-EDFE-4DB7-A9E1-B316A2CDF7AC}"/>
                </a:ext>
              </a:extLst>
            </p:cNvPr>
            <p:cNvSpPr/>
            <p:nvPr/>
          </p:nvSpPr>
          <p:spPr>
            <a:xfrm>
              <a:off x="7859614" y="4124817"/>
              <a:ext cx="3113186" cy="768115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ADD5D61F-45D6-417F-9D1B-6E22B2757978}"/>
                </a:ext>
              </a:extLst>
            </p:cNvPr>
            <p:cNvSpPr/>
            <p:nvPr/>
          </p:nvSpPr>
          <p:spPr>
            <a:xfrm>
              <a:off x="7991509" y="427207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0860E12-2CCD-4C55-B044-BBF93ED49BE1}"/>
                </a:ext>
              </a:extLst>
            </p:cNvPr>
            <p:cNvSpPr/>
            <p:nvPr/>
          </p:nvSpPr>
          <p:spPr>
            <a:xfrm>
              <a:off x="7991509" y="4548925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E8F05448-4394-43C3-81EA-93B66B0A5E67}"/>
                </a:ext>
              </a:extLst>
            </p:cNvPr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pic>
        <p:nvPicPr>
          <p:cNvPr id="25" name="Picture 27">
            <a:extLst>
              <a:ext uri="{FF2B5EF4-FFF2-40B4-BE49-F238E27FC236}">
                <a16:creationId xmlns:a16="http://schemas.microsoft.com/office/drawing/2014/main" id="{83BF1990-3D39-4A05-97DC-87244B10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042" y="3235299"/>
            <a:ext cx="3147183" cy="1385280"/>
          </a:xfrm>
          <a:prstGeom prst="roundRect">
            <a:avLst>
              <a:gd name="adj" fmla="val 1511"/>
            </a:avLst>
          </a:prstGeom>
        </p:spPr>
      </p:pic>
    </p:spTree>
    <p:extLst>
      <p:ext uri="{BB962C8B-B14F-4D97-AF65-F5344CB8AC3E}">
        <p14:creationId xmlns:p14="http://schemas.microsoft.com/office/powerpoint/2010/main" val="1899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3776</TotalTime>
  <Words>1978</Words>
  <Application>Microsoft Office PowerPoint</Application>
  <PresentationFormat>Широк екран</PresentationFormat>
  <Paragraphs>428</Paragraphs>
  <Slides>45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CSS Box Model</vt:lpstr>
      <vt:lpstr>Table of Contents</vt:lpstr>
      <vt:lpstr>Have a Question?</vt:lpstr>
      <vt:lpstr>What is Box Model?</vt:lpstr>
      <vt:lpstr>What is CSS Box Model?</vt:lpstr>
      <vt:lpstr>Block-level and Inline HTML Elements</vt:lpstr>
      <vt:lpstr>Block and Inline Elements</vt:lpstr>
      <vt:lpstr>Block Elements</vt:lpstr>
      <vt:lpstr>Block Elements – Example</vt:lpstr>
      <vt:lpstr>Inline Elements</vt:lpstr>
      <vt:lpstr>Inline Elements – Example</vt:lpstr>
      <vt:lpstr>Inline-Block Elements</vt:lpstr>
      <vt:lpstr>Inline-Block Elements – Example</vt:lpstr>
      <vt:lpstr>CSS Width and Height Dimensions</vt:lpstr>
      <vt:lpstr>Width</vt:lpstr>
      <vt:lpstr>Max-width</vt:lpstr>
      <vt:lpstr>Min-width</vt:lpstr>
      <vt:lpstr>Width – Example </vt:lpstr>
      <vt:lpstr>Height</vt:lpstr>
      <vt:lpstr>Overflow</vt:lpstr>
      <vt:lpstr>Max-height</vt:lpstr>
      <vt:lpstr>Min-height</vt:lpstr>
      <vt:lpstr>Scrolling Article – Exercise</vt:lpstr>
      <vt:lpstr>Scrolling Article – Solution</vt:lpstr>
      <vt:lpstr>Margin, Padding and Borders</vt:lpstr>
      <vt:lpstr>Margins and Paddings</vt:lpstr>
      <vt:lpstr>Margins and Paddings</vt:lpstr>
      <vt:lpstr>Margin</vt:lpstr>
      <vt:lpstr>Padding</vt:lpstr>
      <vt:lpstr>Shorthand Margin / Padding</vt:lpstr>
      <vt:lpstr>Border</vt:lpstr>
      <vt:lpstr>Border Properties</vt:lpstr>
      <vt:lpstr>CSS Borders</vt:lpstr>
      <vt:lpstr>Include the Padding and Border in an Element's Total Width and Height</vt:lpstr>
      <vt:lpstr>Box-sizing</vt:lpstr>
      <vt:lpstr>Box-sizing</vt:lpstr>
      <vt:lpstr>Box-sizing</vt:lpstr>
      <vt:lpstr>Content-box vs Border-box</vt:lpstr>
      <vt:lpstr>Universal Box-sizing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Box Model</dc:title>
  <dc:subject>Software Development</dc:subject>
  <dc:creator>Software University</dc:creator>
  <cp:keywords>Font-end; 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20</cp:revision>
  <dcterms:created xsi:type="dcterms:W3CDTF">2018-05-23T13:08:44Z</dcterms:created>
  <dcterms:modified xsi:type="dcterms:W3CDTF">2021-12-15T10:59:45Z</dcterms:modified>
  <cp:category>computer programming;programming;software development;software engineering</cp:category>
</cp:coreProperties>
</file>