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7" r:id="rId6"/>
    <p:sldId id="258" r:id="rId7"/>
    <p:sldId id="259" r:id="rId8"/>
    <p:sldId id="617" r:id="rId9"/>
    <p:sldId id="618" r:id="rId10"/>
    <p:sldId id="619" r:id="rId11"/>
    <p:sldId id="620" r:id="rId12"/>
    <p:sldId id="264" r:id="rId13"/>
    <p:sldId id="306" r:id="rId14"/>
    <p:sldId id="266" r:id="rId15"/>
    <p:sldId id="621" r:id="rId16"/>
    <p:sldId id="622" r:id="rId17"/>
    <p:sldId id="623" r:id="rId18"/>
    <p:sldId id="270" r:id="rId19"/>
    <p:sldId id="271" r:id="rId20"/>
    <p:sldId id="272" r:id="rId21"/>
    <p:sldId id="273" r:id="rId22"/>
    <p:sldId id="274" r:id="rId23"/>
    <p:sldId id="275" r:id="rId24"/>
    <p:sldId id="624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1" r:id="rId35"/>
    <p:sldId id="292" r:id="rId36"/>
    <p:sldId id="305" r:id="rId37"/>
    <p:sldId id="293" r:id="rId38"/>
    <p:sldId id="294" r:id="rId39"/>
    <p:sldId id="295" r:id="rId40"/>
    <p:sldId id="296" r:id="rId41"/>
    <p:sldId id="297" r:id="rId42"/>
    <p:sldId id="298" r:id="rId43"/>
    <p:sldId id="302" r:id="rId44"/>
    <p:sldId id="615" r:id="rId45"/>
    <p:sldId id="616" r:id="rId46"/>
    <p:sldId id="304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EABBB5-B0CE-42B3-B330-B47CACFB84B1}">
          <p14:sldIdLst>
            <p14:sldId id="256"/>
            <p14:sldId id="257"/>
            <p14:sldId id="258"/>
          </p14:sldIdLst>
        </p14:section>
        <p14:section name="What is Spring Boot?" id="{F919626E-5749-4A71-B45C-F9EABB5CA0E2}">
          <p14:sldIdLst>
            <p14:sldId id="259"/>
            <p14:sldId id="617"/>
            <p14:sldId id="618"/>
            <p14:sldId id="619"/>
            <p14:sldId id="620"/>
            <p14:sldId id="264"/>
            <p14:sldId id="306"/>
            <p14:sldId id="266"/>
            <p14:sldId id="621"/>
            <p14:sldId id="622"/>
            <p14:sldId id="623"/>
            <p14:sldId id="270"/>
            <p14:sldId id="271"/>
            <p14:sldId id="272"/>
            <p14:sldId id="273"/>
            <p14:sldId id="274"/>
            <p14:sldId id="275"/>
            <p14:sldId id="624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1"/>
            <p14:sldId id="292"/>
            <p14:sldId id="305"/>
          </p14:sldIdLst>
        </p14:section>
        <p14:section name="Spring Data" id="{3C521F85-ACFC-4F20-9844-AE2632D095F4}">
          <p14:sldIdLst>
            <p14:sldId id="293"/>
            <p14:sldId id="294"/>
            <p14:sldId id="295"/>
            <p14:sldId id="296"/>
            <p14:sldId id="297"/>
          </p14:sldIdLst>
        </p14:section>
        <p14:section name="Conclusion" id="{0CC2ABE9-6F15-4F49-9912-7190AD3C095F}">
          <p14:sldIdLst>
            <p14:sldId id="298"/>
            <p14:sldId id="302"/>
            <p14:sldId id="615"/>
            <p14:sldId id="616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95214" autoAdjust="0"/>
  </p:normalViewPr>
  <p:slideViewPr>
    <p:cSldViewPr showGuides="1">
      <p:cViewPr varScale="1">
        <p:scale>
          <a:sx n="45" d="100"/>
          <a:sy n="45" d="100"/>
        </p:scale>
        <p:origin x="58" y="8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0184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32" name="Google Shape;232;p7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576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16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pplication-properties.html#common-application-properties-core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6.png"/><Relationship Id="rId15" Type="http://schemas.openxmlformats.org/officeDocument/2006/relationships/image" Target="../media/image41.jpeg"/><Relationship Id="rId23" Type="http://schemas.openxmlformats.org/officeDocument/2006/relationships/image" Target="../media/image4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Introduction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" name="Картина 3">
            <a:extLst>
              <a:ext uri="{FF2B5EF4-FFF2-40B4-BE49-F238E27FC236}">
                <a16:creationId xmlns:a16="http://schemas.microsoft.com/office/drawing/2014/main" id="{23AD3B63-38A7-438A-8738-82D7C65B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62" y="2755106"/>
            <a:ext cx="5141693" cy="26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 Starters</a:t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3738682" y="1154656"/>
            <a:ext cx="4714636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spring-boot-starter-web</a:t>
            </a:r>
          </a:p>
        </p:txBody>
      </p:sp>
      <p:sp>
        <p:nvSpPr>
          <p:cNvPr id="266" name="Google Shape;266;p10"/>
          <p:cNvSpPr/>
          <p:nvPr/>
        </p:nvSpPr>
        <p:spPr>
          <a:xfrm>
            <a:off x="179961" y="2274653"/>
            <a:ext cx="4161450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spring-boot-starter-tomcat</a:t>
            </a:r>
          </a:p>
        </p:txBody>
      </p:sp>
      <p:cxnSp>
        <p:nvCxnSpPr>
          <p:cNvPr id="272" name="Google Shape;272;p10"/>
          <p:cNvCxnSpPr>
            <a:cxnSpLocks/>
          </p:cNvCxnSpPr>
          <p:nvPr/>
        </p:nvCxnSpPr>
        <p:spPr>
          <a:xfrm flipH="1">
            <a:off x="3473163" y="1768390"/>
            <a:ext cx="679749" cy="390589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64;p10">
            <a:extLst>
              <a:ext uri="{FF2B5EF4-FFF2-40B4-BE49-F238E27FC236}">
                <a16:creationId xmlns:a16="http://schemas.microsoft.com/office/drawing/2014/main" id="{182EBC81-AFE7-4D24-A71D-EB02EA18490F}"/>
              </a:ext>
            </a:extLst>
          </p:cNvPr>
          <p:cNvSpPr/>
          <p:nvPr/>
        </p:nvSpPr>
        <p:spPr>
          <a:xfrm>
            <a:off x="179961" y="5123648"/>
            <a:ext cx="1775149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spring-aop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64;p10">
            <a:extLst>
              <a:ext uri="{FF2B5EF4-FFF2-40B4-BE49-F238E27FC236}">
                <a16:creationId xmlns:a16="http://schemas.microsoft.com/office/drawing/2014/main" id="{E952861B-9423-4125-B181-5803B29F462C}"/>
              </a:ext>
            </a:extLst>
          </p:cNvPr>
          <p:cNvSpPr/>
          <p:nvPr/>
        </p:nvSpPr>
        <p:spPr>
          <a:xfrm>
            <a:off x="2252184" y="5141430"/>
            <a:ext cx="2064563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spring-beans</a:t>
            </a:r>
            <a:endParaRPr lang="bg-BG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64;p10">
            <a:extLst>
              <a:ext uri="{FF2B5EF4-FFF2-40B4-BE49-F238E27FC236}">
                <a16:creationId xmlns:a16="http://schemas.microsoft.com/office/drawing/2014/main" id="{C84E429F-5A39-4CA0-B27F-207EBBEFADA8}"/>
              </a:ext>
            </a:extLst>
          </p:cNvPr>
          <p:cNvSpPr/>
          <p:nvPr/>
        </p:nvSpPr>
        <p:spPr>
          <a:xfrm>
            <a:off x="4609317" y="5123649"/>
            <a:ext cx="2455967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spring-context</a:t>
            </a:r>
            <a:endParaRPr lang="bg-BG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64;p10">
            <a:extLst>
              <a:ext uri="{FF2B5EF4-FFF2-40B4-BE49-F238E27FC236}">
                <a16:creationId xmlns:a16="http://schemas.microsoft.com/office/drawing/2014/main" id="{A4BF66F0-B99F-4ADE-9199-82C21D324A0F}"/>
              </a:ext>
            </a:extLst>
          </p:cNvPr>
          <p:cNvSpPr/>
          <p:nvPr/>
        </p:nvSpPr>
        <p:spPr>
          <a:xfrm>
            <a:off x="7405848" y="5123649"/>
            <a:ext cx="1918106" cy="45955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spring-core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64;p10">
            <a:extLst>
              <a:ext uri="{FF2B5EF4-FFF2-40B4-BE49-F238E27FC236}">
                <a16:creationId xmlns:a16="http://schemas.microsoft.com/office/drawing/2014/main" id="{5725F359-1B8F-4C5A-8821-C7D9D3A08AA0}"/>
              </a:ext>
            </a:extLst>
          </p:cNvPr>
          <p:cNvSpPr/>
          <p:nvPr/>
        </p:nvSpPr>
        <p:spPr>
          <a:xfrm>
            <a:off x="9575016" y="5123648"/>
            <a:ext cx="572174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63;p10">
            <a:extLst>
              <a:ext uri="{FF2B5EF4-FFF2-40B4-BE49-F238E27FC236}">
                <a16:creationId xmlns:a16="http://schemas.microsoft.com/office/drawing/2014/main" id="{6D387EB5-C357-4F24-A105-7BE6591CD92F}"/>
              </a:ext>
            </a:extLst>
          </p:cNvPr>
          <p:cNvSpPr/>
          <p:nvPr/>
        </p:nvSpPr>
        <p:spPr>
          <a:xfrm>
            <a:off x="4614807" y="3397709"/>
            <a:ext cx="2450477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spring-webmvc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74;p10">
            <a:extLst>
              <a:ext uri="{FF2B5EF4-FFF2-40B4-BE49-F238E27FC236}">
                <a16:creationId xmlns:a16="http://schemas.microsoft.com/office/drawing/2014/main" id="{874DD579-ED2E-4933-B855-5DEF3935F8A6}"/>
              </a:ext>
            </a:extLst>
          </p:cNvPr>
          <p:cNvCxnSpPr>
            <a:cxnSpLocks/>
          </p:cNvCxnSpPr>
          <p:nvPr/>
        </p:nvCxnSpPr>
        <p:spPr>
          <a:xfrm>
            <a:off x="5840046" y="2858127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274;p10">
            <a:extLst>
              <a:ext uri="{FF2B5EF4-FFF2-40B4-BE49-F238E27FC236}">
                <a16:creationId xmlns:a16="http://schemas.microsoft.com/office/drawing/2014/main" id="{152A77C7-E535-4482-8C95-18D43BC5C35E}"/>
              </a:ext>
            </a:extLst>
          </p:cNvPr>
          <p:cNvCxnSpPr>
            <a:cxnSpLocks/>
          </p:cNvCxnSpPr>
          <p:nvPr/>
        </p:nvCxnSpPr>
        <p:spPr>
          <a:xfrm flipH="1">
            <a:off x="1285592" y="3979756"/>
            <a:ext cx="3888466" cy="987670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" name="Google Shape;274;p10">
            <a:extLst>
              <a:ext uri="{FF2B5EF4-FFF2-40B4-BE49-F238E27FC236}">
                <a16:creationId xmlns:a16="http://schemas.microsoft.com/office/drawing/2014/main" id="{DE9E2C90-E39B-463F-AE1B-4DA6F459C4AB}"/>
              </a:ext>
            </a:extLst>
          </p:cNvPr>
          <p:cNvCxnSpPr>
            <a:cxnSpLocks/>
          </p:cNvCxnSpPr>
          <p:nvPr/>
        </p:nvCxnSpPr>
        <p:spPr>
          <a:xfrm flipH="1">
            <a:off x="3390465" y="4062265"/>
            <a:ext cx="2179948" cy="90516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274;p10">
            <a:extLst>
              <a:ext uri="{FF2B5EF4-FFF2-40B4-BE49-F238E27FC236}">
                <a16:creationId xmlns:a16="http://schemas.microsoft.com/office/drawing/2014/main" id="{DE7D2BD0-315C-4218-84B7-95E9B42A4DD7}"/>
              </a:ext>
            </a:extLst>
          </p:cNvPr>
          <p:cNvCxnSpPr>
            <a:cxnSpLocks/>
          </p:cNvCxnSpPr>
          <p:nvPr/>
        </p:nvCxnSpPr>
        <p:spPr>
          <a:xfrm>
            <a:off x="5837300" y="4062265"/>
            <a:ext cx="9732" cy="97760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274;p10">
            <a:extLst>
              <a:ext uri="{FF2B5EF4-FFF2-40B4-BE49-F238E27FC236}">
                <a16:creationId xmlns:a16="http://schemas.microsoft.com/office/drawing/2014/main" id="{B4909052-23A6-4BBC-98EE-55E9561140FF}"/>
              </a:ext>
            </a:extLst>
          </p:cNvPr>
          <p:cNvCxnSpPr>
            <a:cxnSpLocks/>
          </p:cNvCxnSpPr>
          <p:nvPr/>
        </p:nvCxnSpPr>
        <p:spPr>
          <a:xfrm>
            <a:off x="6623740" y="3989821"/>
            <a:ext cx="3122318" cy="97760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263;p10">
            <a:extLst>
              <a:ext uri="{FF2B5EF4-FFF2-40B4-BE49-F238E27FC236}">
                <a16:creationId xmlns:a16="http://schemas.microsoft.com/office/drawing/2014/main" id="{C2E41E44-D030-4C5C-AC2E-8EEFC4D67AA8}"/>
              </a:ext>
            </a:extLst>
          </p:cNvPr>
          <p:cNvSpPr/>
          <p:nvPr/>
        </p:nvSpPr>
        <p:spPr>
          <a:xfrm>
            <a:off x="4614807" y="2290660"/>
            <a:ext cx="3252291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spring-web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74;p10">
            <a:extLst>
              <a:ext uri="{FF2B5EF4-FFF2-40B4-BE49-F238E27FC236}">
                <a16:creationId xmlns:a16="http://schemas.microsoft.com/office/drawing/2014/main" id="{23AD219C-35BF-4BE5-9B60-BD23B6F0196D}"/>
              </a:ext>
            </a:extLst>
          </p:cNvPr>
          <p:cNvCxnSpPr>
            <a:cxnSpLocks/>
          </p:cNvCxnSpPr>
          <p:nvPr/>
        </p:nvCxnSpPr>
        <p:spPr>
          <a:xfrm>
            <a:off x="5847032" y="1739775"/>
            <a:ext cx="0" cy="447820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274;p10">
            <a:extLst>
              <a:ext uri="{FF2B5EF4-FFF2-40B4-BE49-F238E27FC236}">
                <a16:creationId xmlns:a16="http://schemas.microsoft.com/office/drawing/2014/main" id="{9E544491-D389-4886-92B5-6757B16CCD47}"/>
              </a:ext>
            </a:extLst>
          </p:cNvPr>
          <p:cNvCxnSpPr>
            <a:cxnSpLocks/>
          </p:cNvCxnSpPr>
          <p:nvPr/>
        </p:nvCxnSpPr>
        <p:spPr>
          <a:xfrm>
            <a:off x="6123651" y="4062265"/>
            <a:ext cx="2197312" cy="90516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63;p10">
            <a:extLst>
              <a:ext uri="{FF2B5EF4-FFF2-40B4-BE49-F238E27FC236}">
                <a16:creationId xmlns:a16="http://schemas.microsoft.com/office/drawing/2014/main" id="{C92B8486-A85E-4075-B9BC-9BD8A66F3A4A}"/>
              </a:ext>
            </a:extLst>
          </p:cNvPr>
          <p:cNvSpPr/>
          <p:nvPr/>
        </p:nvSpPr>
        <p:spPr>
          <a:xfrm>
            <a:off x="8229084" y="2296919"/>
            <a:ext cx="2753809" cy="4596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spring-data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272;p10">
            <a:extLst>
              <a:ext uri="{FF2B5EF4-FFF2-40B4-BE49-F238E27FC236}">
                <a16:creationId xmlns:a16="http://schemas.microsoft.com/office/drawing/2014/main" id="{8B32B6D8-A68E-4817-B73F-ECD764DCE69A}"/>
              </a:ext>
            </a:extLst>
          </p:cNvPr>
          <p:cNvCxnSpPr>
            <a:cxnSpLocks/>
          </p:cNvCxnSpPr>
          <p:nvPr/>
        </p:nvCxnSpPr>
        <p:spPr>
          <a:xfrm>
            <a:off x="7668285" y="1766337"/>
            <a:ext cx="1329165" cy="374578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264;p10">
            <a:extLst>
              <a:ext uri="{FF2B5EF4-FFF2-40B4-BE49-F238E27FC236}">
                <a16:creationId xmlns:a16="http://schemas.microsoft.com/office/drawing/2014/main" id="{C5AB9CD9-3FFA-4FAF-B086-270FDD6851F5}"/>
              </a:ext>
            </a:extLst>
          </p:cNvPr>
          <p:cNvSpPr/>
          <p:nvPr/>
        </p:nvSpPr>
        <p:spPr>
          <a:xfrm>
            <a:off x="3708211" y="3404420"/>
            <a:ext cx="633200" cy="45966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4;p10">
            <a:extLst>
              <a:ext uri="{FF2B5EF4-FFF2-40B4-BE49-F238E27FC236}">
                <a16:creationId xmlns:a16="http://schemas.microsoft.com/office/drawing/2014/main" id="{487C512A-0BFF-46FA-8062-52D25557AFE7}"/>
              </a:ext>
            </a:extLst>
          </p:cNvPr>
          <p:cNvSpPr/>
          <p:nvPr/>
        </p:nvSpPr>
        <p:spPr>
          <a:xfrm>
            <a:off x="179961" y="3403710"/>
            <a:ext cx="3114443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tomcat-embed-core​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74;p10">
            <a:extLst>
              <a:ext uri="{FF2B5EF4-FFF2-40B4-BE49-F238E27FC236}">
                <a16:creationId xmlns:a16="http://schemas.microsoft.com/office/drawing/2014/main" id="{11283471-608C-45E1-B448-EC1BE838736F}"/>
              </a:ext>
            </a:extLst>
          </p:cNvPr>
          <p:cNvCxnSpPr>
            <a:cxnSpLocks/>
          </p:cNvCxnSpPr>
          <p:nvPr/>
        </p:nvCxnSpPr>
        <p:spPr>
          <a:xfrm>
            <a:off x="4024811" y="2864974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74;p10">
            <a:extLst>
              <a:ext uri="{FF2B5EF4-FFF2-40B4-BE49-F238E27FC236}">
                <a16:creationId xmlns:a16="http://schemas.microsoft.com/office/drawing/2014/main" id="{48421E5D-0074-417B-B87D-13BBE7A88954}"/>
              </a:ext>
            </a:extLst>
          </p:cNvPr>
          <p:cNvCxnSpPr>
            <a:cxnSpLocks/>
          </p:cNvCxnSpPr>
          <p:nvPr/>
        </p:nvCxnSpPr>
        <p:spPr>
          <a:xfrm>
            <a:off x="1938111" y="2857621"/>
            <a:ext cx="0" cy="47752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272;p10">
            <a:extLst>
              <a:ext uri="{FF2B5EF4-FFF2-40B4-BE49-F238E27FC236}">
                <a16:creationId xmlns:a16="http://schemas.microsoft.com/office/drawing/2014/main" id="{85BB6C0E-DE5C-405A-B2E5-97066DBF068A}"/>
              </a:ext>
            </a:extLst>
          </p:cNvPr>
          <p:cNvCxnSpPr>
            <a:cxnSpLocks/>
          </p:cNvCxnSpPr>
          <p:nvPr/>
        </p:nvCxnSpPr>
        <p:spPr>
          <a:xfrm>
            <a:off x="8673220" y="1644738"/>
            <a:ext cx="2906162" cy="496177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264;p10">
            <a:extLst>
              <a:ext uri="{FF2B5EF4-FFF2-40B4-BE49-F238E27FC236}">
                <a16:creationId xmlns:a16="http://schemas.microsoft.com/office/drawing/2014/main" id="{6ED6DA6E-82EC-4C32-9018-8E13FCA90D3E}"/>
              </a:ext>
            </a:extLst>
          </p:cNvPr>
          <p:cNvSpPr/>
          <p:nvPr/>
        </p:nvSpPr>
        <p:spPr>
          <a:xfrm>
            <a:off x="11466943" y="2290660"/>
            <a:ext cx="572174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272;p10">
            <a:extLst>
              <a:ext uri="{FF2B5EF4-FFF2-40B4-BE49-F238E27FC236}">
                <a16:creationId xmlns:a16="http://schemas.microsoft.com/office/drawing/2014/main" id="{70E7B128-9B2A-4674-A73F-F1BF6FA7C960}"/>
              </a:ext>
            </a:extLst>
          </p:cNvPr>
          <p:cNvCxnSpPr>
            <a:cxnSpLocks/>
          </p:cNvCxnSpPr>
          <p:nvPr/>
        </p:nvCxnSpPr>
        <p:spPr>
          <a:xfrm>
            <a:off x="8997450" y="2871821"/>
            <a:ext cx="0" cy="463832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Google Shape;264;p10">
            <a:extLst>
              <a:ext uri="{FF2B5EF4-FFF2-40B4-BE49-F238E27FC236}">
                <a16:creationId xmlns:a16="http://schemas.microsoft.com/office/drawing/2014/main" id="{D5EC1D32-93C5-4230-BF2B-4692B4C55EED}"/>
              </a:ext>
            </a:extLst>
          </p:cNvPr>
          <p:cNvSpPr/>
          <p:nvPr/>
        </p:nvSpPr>
        <p:spPr>
          <a:xfrm>
            <a:off x="8229084" y="3402504"/>
            <a:ext cx="1918106" cy="45955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spring-jpa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64;p10">
            <a:extLst>
              <a:ext uri="{FF2B5EF4-FFF2-40B4-BE49-F238E27FC236}">
                <a16:creationId xmlns:a16="http://schemas.microsoft.com/office/drawing/2014/main" id="{C556D2D1-5876-417E-AF3C-93B109E4D30D}"/>
              </a:ext>
            </a:extLst>
          </p:cNvPr>
          <p:cNvSpPr/>
          <p:nvPr/>
        </p:nvSpPr>
        <p:spPr>
          <a:xfrm>
            <a:off x="10413794" y="3375243"/>
            <a:ext cx="572174" cy="46864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72;p10">
            <a:extLst>
              <a:ext uri="{FF2B5EF4-FFF2-40B4-BE49-F238E27FC236}">
                <a16:creationId xmlns:a16="http://schemas.microsoft.com/office/drawing/2014/main" id="{40EA3B79-7FE2-438E-974E-602707A6477F}"/>
              </a:ext>
            </a:extLst>
          </p:cNvPr>
          <p:cNvCxnSpPr>
            <a:cxnSpLocks/>
          </p:cNvCxnSpPr>
          <p:nvPr/>
        </p:nvCxnSpPr>
        <p:spPr>
          <a:xfrm>
            <a:off x="10699881" y="2857621"/>
            <a:ext cx="0" cy="435834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264;p10">
            <a:extLst>
              <a:ext uri="{FF2B5EF4-FFF2-40B4-BE49-F238E27FC236}">
                <a16:creationId xmlns:a16="http://schemas.microsoft.com/office/drawing/2014/main" id="{396A7D6C-5F75-482A-9CBE-79C045B43352}"/>
              </a:ext>
            </a:extLst>
          </p:cNvPr>
          <p:cNvSpPr/>
          <p:nvPr/>
        </p:nvSpPr>
        <p:spPr>
          <a:xfrm>
            <a:off x="7233899" y="3390552"/>
            <a:ext cx="633200" cy="45966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bg-BG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274;p10">
            <a:extLst>
              <a:ext uri="{FF2B5EF4-FFF2-40B4-BE49-F238E27FC236}">
                <a16:creationId xmlns:a16="http://schemas.microsoft.com/office/drawing/2014/main" id="{075B4FFA-AB2D-40A7-BD51-771B2DED6DF0}"/>
              </a:ext>
            </a:extLst>
          </p:cNvPr>
          <p:cNvCxnSpPr>
            <a:cxnSpLocks/>
          </p:cNvCxnSpPr>
          <p:nvPr/>
        </p:nvCxnSpPr>
        <p:spPr>
          <a:xfrm>
            <a:off x="7550499" y="2870744"/>
            <a:ext cx="0" cy="434976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83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6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37" grpId="0" animBg="1"/>
      <p:bldP spid="21" grpId="0" animBg="1"/>
      <p:bldP spid="25" grpId="0" animBg="1"/>
      <p:bldP spid="26" grpId="0" animBg="1"/>
      <p:bldP spid="40" grpId="0" animBg="1"/>
      <p:bldP spid="46" grpId="0" animBg="1"/>
      <p:bldP spid="51" grpId="0" animBg="1"/>
      <p:bldP spid="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Command Line Interface </a:t>
            </a:r>
            <a:r>
              <a:rPr lang="bg-BG" dirty="0"/>
              <a:t>-</a:t>
            </a:r>
            <a:r>
              <a:rPr lang="en-US" dirty="0"/>
              <a:t> Spring Boot software to run and test Spring Boot applications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Spring Boot CLI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9" y="2438401"/>
            <a:ext cx="10605426" cy="38495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0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Expose different types of information about the </a:t>
            </a:r>
            <a:r>
              <a:rPr lang="en-US" b="1" dirty="0">
                <a:solidFill>
                  <a:schemeClr val="lt1"/>
                </a:solidFill>
              </a:rPr>
              <a:t>running</a:t>
            </a:r>
            <a:r>
              <a:rPr lang="en-US" dirty="0">
                <a:solidFill>
                  <a:schemeClr val="lt1"/>
                </a:solidFill>
              </a:rPr>
              <a:t>            </a:t>
            </a:r>
            <a:r>
              <a:rPr lang="en-US" b="1" dirty="0">
                <a:solidFill>
                  <a:schemeClr val="lt1"/>
                </a:solidFill>
              </a:rPr>
              <a:t>application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 Actuator</a:t>
            </a:r>
            <a:endParaRPr/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3269" y="4615327"/>
            <a:ext cx="9713554" cy="198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7;p7">
            <a:extLst>
              <a:ext uri="{FF2B5EF4-FFF2-40B4-BE49-F238E27FC236}">
                <a16:creationId xmlns:a16="http://schemas.microsoft.com/office/drawing/2014/main" id="{4CCF62D1-BB1B-489E-A3B9-7FDDFB52146C}"/>
              </a:ext>
            </a:extLst>
          </p:cNvPr>
          <p:cNvSpPr/>
          <p:nvPr/>
        </p:nvSpPr>
        <p:spPr>
          <a:xfrm>
            <a:off x="338223" y="2711535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build.gradle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236;p7">
            <a:extLst>
              <a:ext uri="{FF2B5EF4-FFF2-40B4-BE49-F238E27FC236}">
                <a16:creationId xmlns:a16="http://schemas.microsoft.com/office/drawing/2014/main" id="{1DD21F45-BB88-40BE-8250-088F91EC8E61}"/>
              </a:ext>
            </a:extLst>
          </p:cNvPr>
          <p:cNvSpPr/>
          <p:nvPr/>
        </p:nvSpPr>
        <p:spPr>
          <a:xfrm>
            <a:off x="338223" y="3084419"/>
            <a:ext cx="11658600" cy="8194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>
              <a:lnSpc>
                <a:spcPct val="105000"/>
              </a:lnSpc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    </a:t>
            </a:r>
            <a:r>
              <a:rPr lang="en-US" sz="1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compileOnly</a:t>
            </a: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500" b="1" dirty="0" err="1">
                <a:solidFill>
                  <a:schemeClr val="lt1"/>
                </a:solidFill>
                <a:latin typeface="Consolas"/>
                <a:ea typeface="Consolas"/>
                <a:sym typeface="Consolas"/>
              </a:rPr>
              <a:t>spring-boot-starter-actuator</a:t>
            </a: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  <a:endParaRPr lang="en-US" sz="1500" b="1" dirty="0">
              <a:solidFill>
                <a:schemeClr val="dk2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400" dirty="0"/>
              <a:t>Spring provides </a:t>
            </a:r>
            <a:r>
              <a:rPr lang="en-US" sz="3400" b="1" dirty="0">
                <a:solidFill>
                  <a:schemeClr val="lt1"/>
                </a:solidFill>
              </a:rPr>
              <a:t>Inversion of Control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lt1"/>
                </a:solidFill>
              </a:rPr>
              <a:t>Dependency Injection</a:t>
            </a:r>
            <a:endParaRPr lang="bg-BG" sz="3400" b="1" dirty="0">
              <a:solidFill>
                <a:schemeClr val="lt1"/>
              </a:solidFill>
            </a:endParaRP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Inversion of Control</a:t>
            </a: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304800" y="2528504"/>
            <a:ext cx="5715000" cy="24191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//Traditional Way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UserServiceImpl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UserService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BEEC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userRepository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en-US" sz="1800" b="1" dirty="0">
                <a:solidFill>
                  <a:srgbClr val="FBEEC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UserRepositoryImpl</a:t>
            </a:r>
            <a:r>
              <a:rPr lang="en-US" sz="1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304800" y="2098392"/>
            <a:ext cx="57150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6281822" y="2528503"/>
            <a:ext cx="5715000" cy="24191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//Dependency Injection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@Service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UserServiceImpl implements UserService {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@Autowired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UserRepository userRepository;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6292850" y="2092248"/>
            <a:ext cx="5715000" cy="436255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UserServiceImpl.java</a:t>
            </a:r>
            <a:endParaRPr sz="18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IoC</a:t>
            </a:r>
            <a:endParaRPr/>
          </a:p>
        </p:txBody>
      </p:sp>
      <p:sp>
        <p:nvSpPr>
          <p:cNvPr id="313" name="Google Shape;313;p14"/>
          <p:cNvSpPr/>
          <p:nvPr/>
        </p:nvSpPr>
        <p:spPr>
          <a:xfrm>
            <a:off x="5181600" y="1371600"/>
            <a:ext cx="6705600" cy="2514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90406" y="1376127"/>
            <a:ext cx="3962400" cy="13716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Meta Data:</a:t>
            </a:r>
            <a:endParaRPr/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XML Config</a:t>
            </a:r>
            <a:endParaRPr/>
          </a:p>
          <a:p>
            <a:pPr marL="514350" marR="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Java Config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5334001" y="1597978"/>
            <a:ext cx="2831395" cy="2051684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Automatic Beans: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@Component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@Service</a:t>
            </a:r>
            <a:endParaRPr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@Repository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5181600" y="4653915"/>
            <a:ext cx="6717127" cy="166497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Fully Configured System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8487158" y="1597978"/>
            <a:ext cx="3141365" cy="838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Explicit Beans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@Bean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14"/>
          <p:cNvCxnSpPr/>
          <p:nvPr/>
        </p:nvCxnSpPr>
        <p:spPr>
          <a:xfrm>
            <a:off x="4419601" y="2574000"/>
            <a:ext cx="559601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19;p14"/>
          <p:cNvCxnSpPr/>
          <p:nvPr/>
        </p:nvCxnSpPr>
        <p:spPr>
          <a:xfrm>
            <a:off x="8610600" y="4038600"/>
            <a:ext cx="0" cy="45720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14"/>
          <p:cNvSpPr txBox="1"/>
          <p:nvPr/>
        </p:nvSpPr>
        <p:spPr>
          <a:xfrm>
            <a:off x="11058581" y="3236204"/>
            <a:ext cx="7238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IoC</a:t>
            </a: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14;p14">
            <a:extLst>
              <a:ext uri="{FF2B5EF4-FFF2-40B4-BE49-F238E27FC236}">
                <a16:creationId xmlns:a16="http://schemas.microsoft.com/office/drawing/2014/main" id="{0E0B02A0-7EE9-4C17-8423-B43A69C439ED}"/>
              </a:ext>
            </a:extLst>
          </p:cNvPr>
          <p:cNvSpPr/>
          <p:nvPr/>
        </p:nvSpPr>
        <p:spPr>
          <a:xfrm>
            <a:off x="190406" y="2941942"/>
            <a:ext cx="3962400" cy="944258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sz="28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315" grpId="0" animBg="1"/>
      <p:bldP spid="316" grpId="0" animBg="1"/>
      <p:bldP spid="317" grpId="0" animBg="1"/>
      <p:bldP spid="3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Object that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assembled</a:t>
            </a:r>
            <a:r>
              <a:rPr lang="en-US" dirty="0"/>
              <a:t>, and otherwise managed by a </a:t>
            </a:r>
            <a:r>
              <a:rPr lang="en-US" b="1" dirty="0">
                <a:solidFill>
                  <a:schemeClr val="bg1"/>
                </a:solidFill>
              </a:rPr>
              <a:t>Spring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container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3124200"/>
            <a:ext cx="9982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Animal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public Dog() 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687945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Dog.java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449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Declaration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6106" y="2182712"/>
            <a:ext cx="99822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106" y="1777639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MainApplication.java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087471" y="3387242"/>
            <a:ext cx="2971800" cy="551227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Bean Declaration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9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Bean from Application Context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000" y="1795255"/>
            <a:ext cx="1087703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ApplicationContext context = 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Animal dog = context.getBean(Dog.class);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System.out.println("DOG: " + dog.getClass().getSimpleName());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359000"/>
            <a:ext cx="1087703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4764630"/>
            <a:ext cx="5898391" cy="1760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8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2631000" y="1113359"/>
            <a:ext cx="8505000" cy="4790642"/>
          </a:xfrm>
        </p:spPr>
        <p:txBody>
          <a:bodyPr/>
          <a:lstStyle/>
          <a:p>
            <a:r>
              <a:rPr lang="en-US" dirty="0"/>
              <a:t>There are part of Beans scopes: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Request</a:t>
            </a:r>
          </a:p>
          <a:p>
            <a:pPr lvl="1"/>
            <a:r>
              <a:rPr lang="en-US" dirty="0"/>
              <a:t>Session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Beans Scopes in Spring Framework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5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 creates a </a:t>
            </a:r>
            <a:r>
              <a:rPr lang="en-US" b="1" dirty="0">
                <a:solidFill>
                  <a:schemeClr val="bg1"/>
                </a:solidFill>
              </a:rPr>
              <a:t>single instance </a:t>
            </a:r>
            <a:r>
              <a:rPr lang="en-US" dirty="0"/>
              <a:t>of that bean, and all requests for that bean name will return the </a:t>
            </a:r>
            <a:r>
              <a:rPr lang="en-US" b="1" dirty="0">
                <a:solidFill>
                  <a:schemeClr val="bg1"/>
                </a:solidFill>
              </a:rPr>
              <a:t>same object</a:t>
            </a:r>
            <a:r>
              <a:rPr lang="en-US" dirty="0"/>
              <a:t>, which is cached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scope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56000" y="4149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@Scope("singleton") &lt;- Can be omitted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Spring Boot?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Spring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ов контейне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return a different instance every time it is requested from the container</a:t>
            </a:r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11000" y="3384000"/>
            <a:ext cx="9982200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@Bean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@Scope("prototype")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Student student()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new Student();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The default one is </a:t>
            </a:r>
            <a:r>
              <a:rPr lang="en-US" b="1" dirty="0">
                <a:solidFill>
                  <a:schemeClr val="lt1"/>
                </a:solidFill>
              </a:rPr>
              <a:t>Singleton</a:t>
            </a:r>
            <a:r>
              <a:rPr lang="en-US" dirty="0"/>
              <a:t>. It is easy to change to </a:t>
            </a:r>
            <a:r>
              <a:rPr lang="en-US" b="1" dirty="0">
                <a:solidFill>
                  <a:schemeClr val="lt1"/>
                </a:solidFill>
              </a:rPr>
              <a:t>Prototype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Bean Scope</a:t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2264466" y="3723862"/>
            <a:ext cx="3069685" cy="206733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223533" y="3723861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205380" y="4487518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223533" y="5274365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6869737" y="3723861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6851584" y="4487518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6869737" y="5274365"/>
            <a:ext cx="1776120" cy="49033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 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8927138" y="3723862"/>
            <a:ext cx="3069685" cy="2067339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/>
          <p:nvPr/>
        </p:nvSpPr>
        <p:spPr>
          <a:xfrm>
            <a:off x="2911247" y="4512365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9573919" y="3842702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9573919" y="4512365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9573919" y="5172619"/>
            <a:ext cx="1776120" cy="490330"/>
          </a:xfrm>
          <a:prstGeom prst="rect">
            <a:avLst/>
          </a:prstGeom>
          <a:solidFill>
            <a:srgbClr val="FFC666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21"/>
          <p:cNvCxnSpPr/>
          <p:nvPr/>
        </p:nvCxnSpPr>
        <p:spPr>
          <a:xfrm>
            <a:off x="6096000" y="3124200"/>
            <a:ext cx="0" cy="3200400"/>
          </a:xfrm>
          <a:prstGeom prst="straightConnector1">
            <a:avLst/>
          </a:prstGeom>
          <a:noFill/>
          <a:ln w="25400" cap="flat" cmpd="sng">
            <a:solidFill>
              <a:srgbClr val="FF9D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" name="Google Shape;391;p21"/>
          <p:cNvSpPr txBox="1"/>
          <p:nvPr/>
        </p:nvSpPr>
        <p:spPr>
          <a:xfrm>
            <a:off x="2128513" y="2699906"/>
            <a:ext cx="1565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8008451" y="2692331"/>
            <a:ext cx="16689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cxnSp>
        <p:nvCxnSpPr>
          <p:cNvPr id="393" name="Google Shape;393;p21"/>
          <p:cNvCxnSpPr/>
          <p:nvPr/>
        </p:nvCxnSpPr>
        <p:spPr>
          <a:xfrm>
            <a:off x="2128514" y="4038601"/>
            <a:ext cx="690887" cy="473765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4" name="Google Shape;394;p21"/>
          <p:cNvCxnSpPr/>
          <p:nvPr/>
        </p:nvCxnSpPr>
        <p:spPr>
          <a:xfrm>
            <a:off x="2114679" y="4740965"/>
            <a:ext cx="622404" cy="1295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5" name="Google Shape;395;p21"/>
          <p:cNvCxnSpPr/>
          <p:nvPr/>
        </p:nvCxnSpPr>
        <p:spPr>
          <a:xfrm rot="10800000" flipH="1">
            <a:off x="2105887" y="5033342"/>
            <a:ext cx="631196" cy="494471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8797189" y="4038600"/>
            <a:ext cx="622404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7" name="Google Shape;397;p21"/>
          <p:cNvCxnSpPr/>
          <p:nvPr/>
        </p:nvCxnSpPr>
        <p:spPr>
          <a:xfrm>
            <a:off x="8749979" y="4753919"/>
            <a:ext cx="680518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8" name="Google Shape;398;p21"/>
          <p:cNvCxnSpPr/>
          <p:nvPr/>
        </p:nvCxnSpPr>
        <p:spPr>
          <a:xfrm rot="10800000" flipH="1">
            <a:off x="8749979" y="5519530"/>
            <a:ext cx="669614" cy="8282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9" name="Google Shape;399;p21"/>
          <p:cNvSpPr/>
          <p:nvPr/>
        </p:nvSpPr>
        <p:spPr>
          <a:xfrm>
            <a:off x="9509210" y="1848035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used as State-full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3559843" y="1838300"/>
            <a:ext cx="2255048" cy="861606"/>
          </a:xfrm>
          <a:prstGeom prst="wedgeRoundRectCallout">
            <a:avLst>
              <a:gd name="adj1" fmla="val -42919"/>
              <a:gd name="adj2" fmla="val 75767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Mostly used as State-less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685801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Instantiation</a:t>
            </a:r>
            <a:endParaRPr lang="bg-BG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1" y="198120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1163" y="1527313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Properties</a:t>
            </a:r>
            <a:endParaRPr lang="bg-BG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9163" y="1984513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421563" y="15240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Name</a:t>
            </a:r>
            <a:endParaRPr lang="bg-BG" sz="2800" dirty="0"/>
          </a:p>
        </p:txBody>
      </p:sp>
      <p:sp>
        <p:nvSpPr>
          <p:cNvPr id="13" name="Rectangle 12"/>
          <p:cNvSpPr/>
          <p:nvPr/>
        </p:nvSpPr>
        <p:spPr>
          <a:xfrm>
            <a:off x="8456418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Set Application Context</a:t>
            </a:r>
            <a:endParaRPr lang="bg-BG" sz="2800" dirty="0"/>
          </a:p>
        </p:txBody>
      </p:sp>
      <p:sp>
        <p:nvSpPr>
          <p:cNvPr id="14" name="Rectangle 13"/>
          <p:cNvSpPr/>
          <p:nvPr/>
        </p:nvSpPr>
        <p:spPr>
          <a:xfrm>
            <a:off x="4562827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 Initialization</a:t>
            </a:r>
            <a:endParaRPr lang="bg-BG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54527" y="37338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5800" y="320040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Initialization</a:t>
            </a:r>
            <a:endParaRPr lang="bg-BG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11482" y="3657600"/>
            <a:ext cx="60423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81201" y="43434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82201" y="2552700"/>
            <a:ext cx="1" cy="533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6081" y="5072270"/>
            <a:ext cx="2790239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Post Initialization</a:t>
            </a:r>
            <a:endParaRPr lang="bg-BG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1482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51162" y="5072270"/>
            <a:ext cx="279023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ready</a:t>
            </a:r>
            <a:endParaRPr lang="bg-BG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581883" y="5529470"/>
            <a:ext cx="5596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421563" y="5072270"/>
            <a:ext cx="279023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Bean is destroyed</a:t>
            </a:r>
            <a:endParaRPr lang="bg-BG" sz="2800" dirty="0"/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9530108" y="4343400"/>
            <a:ext cx="2628900" cy="843170"/>
          </a:xfrm>
          <a:prstGeom prst="wedgeRoundRectCallout">
            <a:avLst>
              <a:gd name="adj1" fmla="val -35513"/>
              <a:gd name="adj2" fmla="val 6600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Container  Shutdown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7" grpId="0" animBg="1"/>
      <p:bldP spid="22" grpId="0" animBg="1"/>
      <p:bldP spid="25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9212" y="2007899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@SpringBootApplication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MainApplication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static void main(String[] args)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ApplicationContext context = 		 	SpringApplication.run(MainApplication.class, args);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((AbstractApplicationContext)context).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@Bean(destroyMethod = "destroy", initMethod = "init")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public Animal getDog(){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return new Dog();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9212" y="1571644"/>
            <a:ext cx="99822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Lifecycle Demo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71" y="1562704"/>
            <a:ext cx="9726706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Dog implements Animal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Dog()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Instantiation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init(){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Initializing..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destroy(){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System.out.println("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Destroying..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5071" y="1120526"/>
            <a:ext cx="9726706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MainApplication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36" y="4839071"/>
            <a:ext cx="3579675" cy="155263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39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Spring calls methods annotated with </a:t>
            </a:r>
            <a:r>
              <a:rPr lang="en-US" i="1" dirty="0">
                <a:solidFill>
                  <a:schemeClr val="bg1"/>
                </a:solidFill>
              </a:rPr>
              <a:t>@</a:t>
            </a:r>
            <a:r>
              <a:rPr lang="en-US" b="1" i="1" dirty="0">
                <a:solidFill>
                  <a:schemeClr val="bg1"/>
                </a:solidFill>
              </a:rPr>
              <a:t>PostConstruct</a:t>
            </a:r>
            <a:r>
              <a:rPr lang="en-US" dirty="0"/>
              <a:t> only once, just after the initialization of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PostConstruct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50" y="2529000"/>
            <a:ext cx="99822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DbInit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final UserRepository userRepository;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DbUnit(UserRepository userRepository)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{ this. userRepository = userRepository;}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@PostConstruct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private void postConstruct()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admin = new User("admin", "admin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 normalUser = new User("user", "user password");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    userRepository.save(admin, normalUser);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   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2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annotated with </a:t>
            </a:r>
            <a:r>
              <a:rPr lang="en-US" b="1" dirty="0">
                <a:solidFill>
                  <a:schemeClr val="bg1"/>
                </a:solidFill>
              </a:rPr>
              <a:t>@PreDestroy</a:t>
            </a:r>
            <a:r>
              <a:rPr lang="en-US" dirty="0"/>
              <a:t> runs only once, just before Spring removes our bean from the application context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PreDestroy Annotation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2886461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UserRepository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DbConnection dbConnection;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@PreDestroy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preDestroy()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dbConnection.close();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5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BeanNameAware makes the object aware of the bean name defined in the container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BeanNameAware Interface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6306" y="2394000"/>
            <a:ext cx="9982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MyBeanName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BeanNameAware</a:t>
            </a:r>
            <a:r>
              <a:rPr lang="en-US" altLang="en-US" b="1" dirty="0">
                <a:latin typeface="Consolas" panose="020B0609020204030204" pitchFamily="49" charset="0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setBeanName(String beanName)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System.out.println(beanName);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6306" y="4296286"/>
            <a:ext cx="99822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@Configuration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Config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@Bean 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 = "myCustomBeanName"</a:t>
            </a:r>
            <a:r>
              <a:rPr lang="en-US" altLang="en-US" b="1" dirty="0"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MyBeanName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return new MyBeanName();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32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BeanFactoryAware is used to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 </a:t>
            </a:r>
            <a:r>
              <a:rPr lang="en-US" b="1" dirty="0">
                <a:solidFill>
                  <a:schemeClr val="bg1"/>
                </a:solidFill>
              </a:rPr>
              <a:t>BeanFactory object</a:t>
            </a:r>
          </a:p>
          <a:p>
            <a:r>
              <a:rPr lang="en-US" dirty="0"/>
              <a:t>With the </a:t>
            </a:r>
            <a:r>
              <a:rPr lang="en-US" b="1" dirty="0">
                <a:solidFill>
                  <a:schemeClr val="bg1"/>
                </a:solidFill>
              </a:rPr>
              <a:t>setBeanFactory()</a:t>
            </a:r>
            <a:r>
              <a:rPr lang="en-US" dirty="0"/>
              <a:t> method, we assign the BeanFactory reference from the IoC container to the beanFactory property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BeanFactoryAware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3770122"/>
            <a:ext cx="99822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MyBeanFactory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BeanFactoryAware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private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beanFactory;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setBeanFactory(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BeanFactory</a:t>
            </a:r>
            <a:r>
              <a:rPr lang="en-US" altLang="en-US" b="1" dirty="0">
                <a:latin typeface="Consolas" panose="020B0609020204030204" pitchFamily="49" charset="0"/>
              </a:rPr>
              <a:t> beanFactory)throws BeansException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this.beanFactory = beanFactory;}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public void getMyBeanName()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MyBeanName myBeanName = beanFactory.getBean(</a:t>
            </a:r>
            <a:r>
              <a:rPr lang="en-US" altLang="en-US" b="1" dirty="0" err="1">
                <a:latin typeface="Consolas" panose="020B0609020204030204" pitchFamily="49" charset="0"/>
              </a:rPr>
              <a:t>MyBeanName.class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    System.out.println(</a:t>
            </a:r>
            <a:r>
              <a:rPr lang="en-US" altLang="en-US" b="1" dirty="0" err="1">
                <a:latin typeface="Consolas" panose="020B0609020204030204" pitchFamily="49" charset="0"/>
              </a:rPr>
              <a:t>beanFactory.isSingleton</a:t>
            </a:r>
            <a:r>
              <a:rPr lang="en-US" altLang="en-US" b="1" dirty="0">
                <a:latin typeface="Consolas" panose="020B0609020204030204" pitchFamily="49" charset="0"/>
              </a:rPr>
              <a:t>("myCustomBeanName"));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    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7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InitializingBean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afterPropertiesSet() </a:t>
            </a:r>
            <a:r>
              <a:rPr lang="en-US" dirty="0"/>
              <a:t>after all bean properties have been set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InitializingBean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2529000"/>
            <a:ext cx="998220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InitializingBeanExampleBean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InitializingBean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static final Logger LOG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= Logger.getLogger(</a:t>
            </a:r>
            <a:r>
              <a:rPr lang="en-US" altLang="en-US" b="1" dirty="0" err="1">
                <a:latin typeface="Consolas" panose="020B0609020204030204" pitchFamily="49" charset="0"/>
              </a:rPr>
              <a:t>InitializingBeanExampleBean.class</a:t>
            </a:r>
            <a:r>
              <a:rPr lang="en-US" altLang="en-US" b="1" dirty="0">
                <a:latin typeface="Consolas" panose="020B06090202040302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@Autowired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private Environment environment;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afterPropertiesSet()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LOG.info(</a:t>
            </a:r>
            <a:r>
              <a:rPr lang="en-US" altLang="en-US" b="1" dirty="0" err="1">
                <a:latin typeface="Consolas" panose="020B0609020204030204" pitchFamily="49" charset="0"/>
              </a:rPr>
              <a:t>Arrays.asList</a:t>
            </a:r>
            <a:r>
              <a:rPr lang="en-US" altLang="en-US" b="1" dirty="0">
                <a:latin typeface="Consolas" panose="020B0609020204030204" pitchFamily="49" charset="0"/>
              </a:rPr>
              <a:t>(</a:t>
            </a:r>
            <a:r>
              <a:rPr lang="en-US" altLang="en-US" b="1" dirty="0" err="1">
                <a:latin typeface="Consolas" panose="020B0609020204030204" pitchFamily="49" charset="0"/>
              </a:rPr>
              <a:t>environment.getDefaultProfiles</a:t>
            </a:r>
            <a:r>
              <a:rPr lang="en-US" altLang="en-US" b="1" dirty="0">
                <a:latin typeface="Consolas" panose="020B0609020204030204" pitchFamily="49" charset="0"/>
              </a:rPr>
              <a:t>()));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>
                <a:solidFill>
                  <a:schemeClr val="bg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bean implemented </a:t>
            </a:r>
            <a:r>
              <a:rPr lang="en-US" b="1" dirty="0">
                <a:solidFill>
                  <a:schemeClr val="bg1"/>
                </a:solidFill>
              </a:rPr>
              <a:t>DisposableBean</a:t>
            </a:r>
            <a:r>
              <a:rPr lang="en-US" dirty="0"/>
              <a:t>, it will run </a:t>
            </a:r>
            <a:r>
              <a:rPr lang="en-US" b="1" dirty="0">
                <a:solidFill>
                  <a:schemeClr val="bg1"/>
                </a:solidFill>
              </a:rPr>
              <a:t>destroy() </a:t>
            </a:r>
            <a:r>
              <a:rPr lang="en-US" dirty="0"/>
              <a:t>after Spring container is released the bean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DisposableBean Interface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1000" y="3204000"/>
            <a:ext cx="9982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@Component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public class Bean2 implements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DisposableBean</a:t>
            </a:r>
            <a:r>
              <a:rPr lang="en-US" altLang="en-US" b="1" dirty="0">
                <a:latin typeface="Consolas" panose="020B0609020204030204" pitchFamily="49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@Override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public void </a:t>
            </a:r>
            <a:r>
              <a:rPr lang="en-US" alt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destroy() </a:t>
            </a:r>
            <a:r>
              <a:rPr lang="en-US" altLang="en-US" b="1" dirty="0">
                <a:latin typeface="Consolas" panose="020B0609020204030204" pitchFamily="49" charset="0"/>
              </a:rPr>
              <a:t>throws Exception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System.out.println(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     "Callback triggered - DisposableBean.");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392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585000" cy="5546589"/>
          </a:xfrm>
        </p:spPr>
        <p:txBody>
          <a:bodyPr/>
          <a:lstStyle/>
          <a:p>
            <a:r>
              <a:rPr lang="en-US" dirty="0"/>
              <a:t>Various properties can be specified inside </a:t>
            </a:r>
            <a:br>
              <a:rPr lang="en-US" dirty="0"/>
            </a:br>
            <a:r>
              <a:rPr lang="en-US" dirty="0"/>
              <a:t>your </a:t>
            </a:r>
            <a:r>
              <a:rPr lang="en-US" b="1" dirty="0" err="1">
                <a:solidFill>
                  <a:schemeClr val="lt1"/>
                </a:solidFill>
              </a:rPr>
              <a:t>application.yaml</a:t>
            </a:r>
            <a:r>
              <a:rPr lang="en-US" dirty="0"/>
              <a:t> file</a:t>
            </a:r>
          </a:p>
          <a:p>
            <a:r>
              <a:rPr lang="en-US" dirty="0"/>
              <a:t>Property contributions can come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additional jar files</a:t>
            </a:r>
          </a:p>
          <a:p>
            <a:r>
              <a:rPr lang="en-US" dirty="0"/>
              <a:t>You can define your </a:t>
            </a:r>
            <a:r>
              <a:rPr lang="en-US" b="1" dirty="0">
                <a:solidFill>
                  <a:schemeClr val="bg1"/>
                </a:solidFill>
              </a:rPr>
              <a:t>own properties </a:t>
            </a:r>
          </a:p>
          <a:p>
            <a:r>
              <a:rPr lang="en-US" b="1" dirty="0">
                <a:hlinkClick r:id="rId2"/>
              </a:rPr>
              <a:t>Link to documentation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Common Application Properties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Properties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spring.datasource.driverClassName=</a:t>
            </a:r>
            <a:r>
              <a:rPr lang="en-US" sz="2000" b="1" dirty="0" err="1">
                <a:latin typeface="Consolas" panose="020B0609020204030204" pitchFamily="49" charset="0"/>
              </a:rPr>
              <a:t>com.mysql.cj.jdbc.Driver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spring.datasource.url=</a:t>
            </a:r>
            <a:r>
              <a:rPr lang="en-US" sz="2000" b="1" dirty="0" err="1">
                <a:latin typeface="Consolas" panose="020B0609020204030204" pitchFamily="49" charset="0"/>
              </a:rPr>
              <a:t>jdbc:mysql</a:t>
            </a:r>
            <a:r>
              <a:rPr lang="en-US" sz="2000" b="1" dirty="0">
                <a:latin typeface="Consolas" panose="020B0609020204030204" pitchFamily="49" charset="0"/>
              </a:rPr>
              <a:t>://localhost:3306/</a:t>
            </a:r>
            <a:r>
              <a:rPr lang="en-US" sz="2000" b="1" dirty="0" err="1">
                <a:latin typeface="Consolas" panose="020B0609020204030204" pitchFamily="49" charset="0"/>
              </a:rPr>
              <a:t>thymeleaf_adv_lab_exam_db?createDatabaseIfNotExist</a:t>
            </a:r>
            <a:r>
              <a:rPr lang="en-US" sz="2000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spring.datasource.username</a:t>
            </a:r>
            <a:r>
              <a:rPr lang="en-US" sz="2000" b="1" dirty="0">
                <a:latin typeface="Consolas" panose="020B0609020204030204" pitchFamily="49" charset="0"/>
              </a:rPr>
              <a:t>=root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spring.datasource.password</a:t>
            </a:r>
            <a:r>
              <a:rPr lang="en-US" sz="2000" b="1" dirty="0">
                <a:latin typeface="Consolas" panose="020B0609020204030204" pitchFamily="49" charset="0"/>
              </a:rPr>
              <a:t>=12345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spring.jpa.properties.hibernate.dialect</a:t>
            </a:r>
            <a:r>
              <a:rPr lang="en-US" sz="2000" b="1" dirty="0">
                <a:latin typeface="Consolas" panose="020B0609020204030204" pitchFamily="49" charset="0"/>
              </a:rPr>
              <a:t> = org.hibernate.dialect.MySQL8Dialect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spring.jpa.properties.hibernate.format_sql</a:t>
            </a:r>
            <a:r>
              <a:rPr lang="en-US" sz="2000" b="1" dirty="0">
                <a:latin typeface="Consolas" panose="020B0609020204030204" pitchFamily="49" charset="0"/>
              </a:rPr>
              <a:t> = TRUE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spring.jpa.hibernate.ddl</a:t>
            </a:r>
            <a:r>
              <a:rPr lang="en-US" sz="2000" b="1" dirty="0">
                <a:latin typeface="Consolas" panose="020B0609020204030204" pitchFamily="49" charset="0"/>
              </a:rPr>
              <a:t>-auto = update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spring.jpa.open</a:t>
            </a:r>
            <a:r>
              <a:rPr lang="en-US" sz="2000" b="1" dirty="0">
                <a:latin typeface="Consolas" panose="020B0609020204030204" pitchFamily="49" charset="0"/>
              </a:rPr>
              <a:t>-in-view=false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logging.level.org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logging.level.blog</a:t>
            </a:r>
            <a:r>
              <a:rPr lang="en-US" sz="2000" b="1" dirty="0">
                <a:latin typeface="Consolas" panose="020B0609020204030204" pitchFamily="49" charset="0"/>
              </a:rPr>
              <a:t> = WARN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logging.level.org.hibernate.SQL</a:t>
            </a:r>
            <a:r>
              <a:rPr lang="en-US" sz="2000" b="1" dirty="0">
                <a:latin typeface="Consolas" panose="020B0609020204030204" pitchFamily="49" charset="0"/>
              </a:rPr>
              <a:t> = DEBUG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logging.level.org.hibernate.type.descriptor</a:t>
            </a:r>
            <a:r>
              <a:rPr lang="en-US" sz="2000" b="1" dirty="0">
                <a:latin typeface="Consolas" panose="020B0609020204030204" pitchFamily="49" charset="0"/>
              </a:rPr>
              <a:t> = TRACE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server.port</a:t>
            </a:r>
            <a:r>
              <a:rPr lang="en-US" sz="2000" b="1" dirty="0">
                <a:latin typeface="Consolas" panose="020B0609020204030204" pitchFamily="49" charset="0"/>
              </a:rPr>
              <a:t>=8000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application.properties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5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Yaml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006"/>
            <a:ext cx="10958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spring: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datasource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driverClassName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com.mysql.cj.jdbc.Driver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password</a:t>
            </a:r>
            <a:r>
              <a:rPr lang="en-US" b="1">
                <a:latin typeface="Consolas" panose="020B0609020204030204" pitchFamily="49" charset="0"/>
              </a:rPr>
              <a:t>: 12345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url: </a:t>
            </a:r>
            <a:r>
              <a:rPr lang="en-US" b="1" dirty="0" err="1">
                <a:latin typeface="Consolas" panose="020B0609020204030204" pitchFamily="49" charset="0"/>
              </a:rPr>
              <a:t>jdbc:mysql</a:t>
            </a:r>
            <a:r>
              <a:rPr lang="en-US" b="1" dirty="0">
                <a:latin typeface="Consolas" panose="020B0609020204030204" pitchFamily="49" charset="0"/>
              </a:rPr>
              <a:t>://localhost:3306/</a:t>
            </a:r>
            <a:r>
              <a:rPr lang="en-US" b="1" dirty="0" err="1">
                <a:latin typeface="Consolas" panose="020B0609020204030204" pitchFamily="49" charset="0"/>
              </a:rPr>
              <a:t>spring_data_lab_db?allowPublicKeyRetrieval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true&amp;useSSL</a:t>
            </a:r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false&amp;createDatabaseIfNotExist</a:t>
            </a:r>
            <a:r>
              <a:rPr lang="en-US" b="1" dirty="0">
                <a:latin typeface="Consolas" panose="020B0609020204030204" pitchFamily="49" charset="0"/>
              </a:rPr>
              <a:t>=true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username: root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jpa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latin typeface="Consolas" panose="020B0609020204030204" pitchFamily="49" charset="0"/>
              </a:rPr>
              <a:t>  database-platform: org.hibernate.dialect.MySQL8Dialect</a:t>
            </a:r>
          </a:p>
          <a:p>
            <a:r>
              <a:rPr lang="en-US" b="1" dirty="0">
                <a:latin typeface="Consolas" panose="020B0609020204030204" pitchFamily="49" charset="0"/>
              </a:rPr>
              <a:t>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</a:t>
            </a:r>
            <a:r>
              <a:rPr lang="en-US" b="1" dirty="0" err="1">
                <a:latin typeface="Consolas" panose="020B0609020204030204" pitchFamily="49" charset="0"/>
              </a:rPr>
              <a:t>ddl</a:t>
            </a:r>
            <a:r>
              <a:rPr lang="en-US" b="1" dirty="0">
                <a:latin typeface="Consolas" panose="020B0609020204030204" pitchFamily="49" charset="0"/>
              </a:rPr>
              <a:t>-auto: create-drop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open-in-view: false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properties: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hibernate: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format_sql</a:t>
            </a:r>
            <a:r>
              <a:rPr lang="en-US" b="1" dirty="0">
                <a:latin typeface="Consolas" panose="020B0609020204030204" pitchFamily="49" charset="0"/>
              </a:rPr>
              <a:t>: true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44751"/>
            <a:ext cx="10958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application.yaml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4" y="1286435"/>
            <a:ext cx="2719852" cy="2719852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Data</a:t>
            </a:r>
          </a:p>
        </p:txBody>
      </p:sp>
    </p:spTree>
    <p:extLst>
      <p:ext uri="{BB962C8B-B14F-4D97-AF65-F5344CB8AC3E}">
        <p14:creationId xmlns:p14="http://schemas.microsoft.com/office/powerpoint/2010/main" val="9238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7845" y="1371599"/>
            <a:ext cx="9217079" cy="50450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</a:t>
            </a:r>
            <a:endParaRPr lang="bg-BG" dirty="0"/>
          </a:p>
        </p:txBody>
      </p:sp>
      <p:sp>
        <p:nvSpPr>
          <p:cNvPr id="5" name="Can 4"/>
          <p:cNvSpPr/>
          <p:nvPr/>
        </p:nvSpPr>
        <p:spPr>
          <a:xfrm>
            <a:off x="462453" y="2885986"/>
            <a:ext cx="1425604" cy="1848029"/>
          </a:xfrm>
          <a:prstGeom prst="ca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>
                <a:solidFill>
                  <a:schemeClr val="tx1"/>
                </a:solidFill>
              </a:rPr>
              <a:t>Database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7408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Repository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404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Service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9404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Models/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DTO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1762215"/>
            <a:ext cx="1752600" cy="1676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Controller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7408" y="4354831"/>
            <a:ext cx="1752600" cy="166497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Entities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79047" y="3127961"/>
            <a:ext cx="1752600" cy="1676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</a:t>
            </a:r>
            <a:endParaRPr lang="bg-BG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90169" y="2829015"/>
            <a:ext cx="754568" cy="60960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3708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35704" y="3517947"/>
            <a:ext cx="0" cy="75238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2869" y="2600416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942514" y="2590801"/>
            <a:ext cx="448887" cy="21045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492225" y="3958230"/>
            <a:ext cx="682697" cy="417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авоъгълник 1"/>
          <p:cNvSpPr/>
          <p:nvPr/>
        </p:nvSpPr>
        <p:spPr bwMode="auto">
          <a:xfrm>
            <a:off x="146981" y="1185739"/>
            <a:ext cx="9301819" cy="5490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9576534" y="5668761"/>
            <a:ext cx="2255048" cy="861606"/>
          </a:xfrm>
          <a:prstGeom prst="wedgeRoundRectCallout">
            <a:avLst>
              <a:gd name="adj1" fmla="val -61320"/>
              <a:gd name="adj2" fmla="val -449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Back-End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44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Entity is a lightweight persistence domain object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88" y="2202955"/>
            <a:ext cx="11582400" cy="41803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@Table(name = "cats")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@GeneratedValue(strategy = GenerationType.IDENTITY)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long id;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//GETTERS AND SETTERS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6000" y="1764000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729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Persistence</a:t>
            </a:r>
            <a:r>
              <a:rPr lang="en-US" dirty="0"/>
              <a:t> layer that works with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3192190"/>
            <a:ext cx="11695210" cy="12072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@Repository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CatRepository extends JpaRepository&lt;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746312"/>
            <a:ext cx="1169521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CatRepository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Business Layer</a:t>
            </a:r>
            <a:r>
              <a:rPr lang="en-US" dirty="0"/>
              <a:t> - All the business logic is here.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206"/>
            <a:ext cx="11582400" cy="3808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CatServiceImpl implements CatService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private final CatRepository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@Autowired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CatServiceImpl(CatRepository catRepository){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this.catRepository = catRepository;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buyCat(CatModel catModel) {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the method </a:t>
            </a: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2001951"/>
            <a:ext cx="11582400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CatService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0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017251" cy="491055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Boot </a:t>
            </a:r>
            <a:r>
              <a:rPr lang="en-US" b="1" dirty="0">
                <a:solidFill>
                  <a:schemeClr val="bg2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Opinionated view </a:t>
            </a:r>
            <a:r>
              <a:rPr lang="en-US" dirty="0">
                <a:solidFill>
                  <a:schemeClr val="bg2"/>
                </a:solidFill>
              </a:rPr>
              <a:t>of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building production-ready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Spring applications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Spring Data </a:t>
            </a:r>
            <a:r>
              <a:rPr lang="en-US" dirty="0">
                <a:solidFill>
                  <a:schemeClr val="bg2"/>
                </a:solidFill>
              </a:rPr>
              <a:t>- Responsible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database related operations</a:t>
            </a:r>
          </a:p>
          <a:p>
            <a:pPr marL="0" indent="0">
              <a:buClr>
                <a:schemeClr val="bg2"/>
              </a:buClr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2124000"/>
            <a:ext cx="3362325" cy="10922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206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lt1"/>
                </a:solidFill>
              </a:rPr>
              <a:t>Opinionated view </a:t>
            </a:r>
            <a:r>
              <a:rPr lang="en-US" dirty="0"/>
              <a:t>of building production-ready Spring                applications</a:t>
            </a:r>
            <a:endParaRPr dirty="0"/>
          </a:p>
        </p:txBody>
      </p:sp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Boot</a:t>
            </a:r>
            <a:endParaRPr/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504" y="3505200"/>
            <a:ext cx="1363952" cy="136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 txBox="1"/>
          <p:nvPr/>
        </p:nvSpPr>
        <p:spPr>
          <a:xfrm>
            <a:off x="787960" y="4869152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8123" y="1914557"/>
            <a:ext cx="1425859" cy="92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1412" y="1951375"/>
            <a:ext cx="1133526" cy="11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22439" y="4713828"/>
            <a:ext cx="1511012" cy="151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5904100" y="2721725"/>
            <a:ext cx="15023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Tomcat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8900636" y="2905780"/>
            <a:ext cx="1455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pom.xml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 txBox="1"/>
          <p:nvPr/>
        </p:nvSpPr>
        <p:spPr>
          <a:xfrm>
            <a:off x="6223093" y="6068975"/>
            <a:ext cx="2909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configuration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5"/>
          <p:cNvCxnSpPr>
            <a:cxnSpLocks/>
          </p:cNvCxnSpPr>
          <p:nvPr/>
        </p:nvCxnSpPr>
        <p:spPr>
          <a:xfrm flipV="1">
            <a:off x="2926009" y="2905780"/>
            <a:ext cx="2741338" cy="907301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" name="Google Shape;217;p5"/>
          <p:cNvCxnSpPr>
            <a:cxnSpLocks/>
          </p:cNvCxnSpPr>
          <p:nvPr/>
        </p:nvCxnSpPr>
        <p:spPr>
          <a:xfrm flipV="1">
            <a:off x="2974061" y="3260313"/>
            <a:ext cx="5590517" cy="765489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5"/>
          <p:cNvCxnSpPr/>
          <p:nvPr/>
        </p:nvCxnSpPr>
        <p:spPr>
          <a:xfrm>
            <a:off x="2895601" y="4487826"/>
            <a:ext cx="3627179" cy="1055155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9" name="Google Shape;219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7;p5">
            <a:extLst>
              <a:ext uri="{FF2B5EF4-FFF2-40B4-BE49-F238E27FC236}">
                <a16:creationId xmlns:a16="http://schemas.microsoft.com/office/drawing/2014/main" id="{99E13265-09FA-40AB-B9AB-FB9920011041}"/>
              </a:ext>
            </a:extLst>
          </p:cNvPr>
          <p:cNvCxnSpPr>
            <a:cxnSpLocks/>
          </p:cNvCxnSpPr>
          <p:nvPr/>
        </p:nvCxnSpPr>
        <p:spPr>
          <a:xfrm>
            <a:off x="2974061" y="4238523"/>
            <a:ext cx="5997923" cy="198327"/>
          </a:xfrm>
          <a:prstGeom prst="straightConnector1">
            <a:avLst/>
          </a:prstGeom>
          <a:noFill/>
          <a:ln w="508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26" name="Picture 2" descr="Gradle Build Tool">
            <a:extLst>
              <a:ext uri="{FF2B5EF4-FFF2-40B4-BE49-F238E27FC236}">
                <a16:creationId xmlns:a16="http://schemas.microsoft.com/office/drawing/2014/main" id="{80DE3503-D2CD-4D49-897A-A2392F51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43" y="3599320"/>
            <a:ext cx="1133526" cy="11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214;p5">
            <a:extLst>
              <a:ext uri="{FF2B5EF4-FFF2-40B4-BE49-F238E27FC236}">
                <a16:creationId xmlns:a16="http://schemas.microsoft.com/office/drawing/2014/main" id="{BA6C3FF9-99CE-47A3-8016-8B9921EDDE04}"/>
              </a:ext>
            </a:extLst>
          </p:cNvPr>
          <p:cNvSpPr txBox="1"/>
          <p:nvPr/>
        </p:nvSpPr>
        <p:spPr>
          <a:xfrm>
            <a:off x="9296399" y="4510791"/>
            <a:ext cx="14550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"/>
          <p:cNvSpPr txBox="1">
            <a:spLocks noGrp="1"/>
          </p:cNvSpPr>
          <p:nvPr>
            <p:ph type="body" idx="1"/>
          </p:nvPr>
        </p:nvSpPr>
        <p:spPr>
          <a:xfrm>
            <a:off x="190500" y="1195388"/>
            <a:ext cx="11817350" cy="52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Just go to </a:t>
            </a:r>
            <a:r>
              <a:rPr lang="en-US" b="1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https://start.spring.io/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Creating Spring Boot Project</a:t>
            </a:r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9084344-C7AA-4391-95BD-EFB0DBA3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5" y="1964604"/>
            <a:ext cx="10041029" cy="4280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400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Additional set of </a:t>
            </a:r>
            <a:r>
              <a:rPr lang="en-US" sz="3200" b="1" dirty="0">
                <a:solidFill>
                  <a:schemeClr val="lt1"/>
                </a:solidFill>
              </a:rPr>
              <a:t>tools</a:t>
            </a:r>
            <a:r>
              <a:rPr lang="en-US" sz="3200" dirty="0"/>
              <a:t> that can make the application                   development </a:t>
            </a:r>
            <a:r>
              <a:rPr lang="en-US" sz="3200" b="1" dirty="0">
                <a:solidFill>
                  <a:schemeClr val="lt1"/>
                </a:solidFill>
              </a:rPr>
              <a:t>faster</a:t>
            </a:r>
            <a:r>
              <a:rPr lang="en-US" sz="3200" dirty="0"/>
              <a:t> and more </a:t>
            </a:r>
            <a:r>
              <a:rPr lang="en-US" sz="3200" b="1" dirty="0">
                <a:solidFill>
                  <a:schemeClr val="lt1"/>
                </a:solidFill>
              </a:rPr>
              <a:t>enjoyable</a:t>
            </a: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lt1"/>
                </a:solidFill>
              </a:rPr>
              <a:t>Maven</a:t>
            </a:r>
            <a:r>
              <a:rPr lang="en-US" sz="3200" dirty="0"/>
              <a:t>:</a:t>
            </a: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lt1"/>
              </a:solidFill>
            </a:endParaRPr>
          </a:p>
          <a:p>
            <a:pPr indent="-457200">
              <a:spcBef>
                <a:spcPts val="0"/>
              </a:spcBef>
              <a:buSzPts val="3300"/>
              <a:buFont typeface="Wingdings" panose="05000000000000000000" pitchFamily="2" charset="2"/>
              <a:buChar char="§"/>
            </a:pPr>
            <a:r>
              <a:rPr lang="en-US" sz="3200" dirty="0"/>
              <a:t>In </a:t>
            </a:r>
            <a:r>
              <a:rPr lang="en-US" sz="3200" b="1" dirty="0">
                <a:solidFill>
                  <a:schemeClr val="lt1"/>
                </a:solidFill>
              </a:rPr>
              <a:t>Gradle</a:t>
            </a:r>
            <a:r>
              <a:rPr lang="en-US" sz="3200" dirty="0"/>
              <a:t>:</a:t>
            </a:r>
            <a:endParaRPr lang="en-US" sz="3200" b="1" dirty="0">
              <a:solidFill>
                <a:schemeClr val="lt1"/>
              </a:solidFill>
            </a:endParaRPr>
          </a:p>
        </p:txBody>
      </p: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Dev Tools</a:t>
            </a:r>
            <a:endParaRPr/>
          </a:p>
        </p:txBody>
      </p:sp>
      <p:sp>
        <p:nvSpPr>
          <p:cNvPr id="236" name="Google Shape;236;p7"/>
          <p:cNvSpPr/>
          <p:nvPr/>
        </p:nvSpPr>
        <p:spPr>
          <a:xfrm>
            <a:off x="225258" y="3012716"/>
            <a:ext cx="11658600" cy="13041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&lt;groupId&gt;org.springframework.boot&lt;/groupId&gt;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&lt;artifactId&gt;</a:t>
            </a:r>
            <a:r>
              <a:rPr lang="en-US" sz="15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</a:t>
            </a:r>
            <a:r>
              <a:rPr lang="en-US" sz="1500" b="1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devtools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&lt;/artifactId&gt;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&lt;scope&gt;runtime&lt;/scope&gt;</a:t>
            </a:r>
            <a:b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 sz="1500"/>
          </a:p>
        </p:txBody>
      </p:sp>
      <p:sp>
        <p:nvSpPr>
          <p:cNvPr id="237" name="Google Shape;237;p7"/>
          <p:cNvSpPr/>
          <p:nvPr/>
        </p:nvSpPr>
        <p:spPr>
          <a:xfrm>
            <a:off x="225258" y="2639836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pom.xml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7;p7">
            <a:extLst>
              <a:ext uri="{FF2B5EF4-FFF2-40B4-BE49-F238E27FC236}">
                <a16:creationId xmlns:a16="http://schemas.microsoft.com/office/drawing/2014/main" id="{5DAE46FA-7E4C-4D45-9525-685531F630ED}"/>
              </a:ext>
            </a:extLst>
          </p:cNvPr>
          <p:cNvSpPr/>
          <p:nvPr/>
        </p:nvSpPr>
        <p:spPr>
          <a:xfrm>
            <a:off x="225258" y="4936242"/>
            <a:ext cx="11658600" cy="371622"/>
          </a:xfrm>
          <a:prstGeom prst="rect">
            <a:avLst/>
          </a:prstGeom>
          <a:solidFill>
            <a:srgbClr val="C1C6D1">
              <a:alpha val="29803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1A334B"/>
                </a:solidFill>
                <a:latin typeface="Consolas"/>
                <a:ea typeface="Consolas"/>
                <a:cs typeface="Consolas"/>
                <a:sym typeface="Consolas"/>
              </a:rPr>
              <a:t>build.gradle</a:t>
            </a:r>
            <a:endParaRPr b="1">
              <a:solidFill>
                <a:srgbClr val="1A334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236;p7">
            <a:extLst>
              <a:ext uri="{FF2B5EF4-FFF2-40B4-BE49-F238E27FC236}">
                <a16:creationId xmlns:a16="http://schemas.microsoft.com/office/drawing/2014/main" id="{F2596CE3-EDA4-4D10-BC84-8FBB6A829868}"/>
              </a:ext>
            </a:extLst>
          </p:cNvPr>
          <p:cNvSpPr/>
          <p:nvPr/>
        </p:nvSpPr>
        <p:spPr>
          <a:xfrm>
            <a:off x="225258" y="5307864"/>
            <a:ext cx="11658600" cy="81941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500" b="1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compileOnly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500" b="1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org.springframework.boot:</a:t>
            </a:r>
            <a:r>
              <a:rPr lang="en-US" sz="1500" b="1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spring-boot-devtools</a:t>
            </a: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")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Spring Resources</a:t>
            </a:r>
            <a:endParaRPr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8BC4971-3BBF-47E5-A55B-5A7E0F0F3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2557299"/>
            <a:ext cx="4448175" cy="2457450"/>
          </a:xfrm>
          <a:prstGeom prst="rect">
            <a:avLst/>
          </a:prstGeom>
        </p:spPr>
      </p:pic>
      <p:sp>
        <p:nvSpPr>
          <p:cNvPr id="245" name="Google Shape;245;p8"/>
          <p:cNvSpPr/>
          <p:nvPr/>
        </p:nvSpPr>
        <p:spPr>
          <a:xfrm>
            <a:off x="6553200" y="2780779"/>
            <a:ext cx="3054780" cy="818449"/>
          </a:xfrm>
          <a:prstGeom prst="wedgeRoundRectCallout">
            <a:avLst>
              <a:gd name="adj1" fmla="val -56685"/>
              <a:gd name="adj2" fmla="val 36538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HTML, CSS, JS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381000" y="3602360"/>
            <a:ext cx="3359580" cy="818449"/>
          </a:xfrm>
          <a:prstGeom prst="wedgeRoundRectCallout">
            <a:avLst>
              <a:gd name="adj1" fmla="val 55668"/>
              <a:gd name="adj2" fmla="val 10520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Thymeleaf templates</a:t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1752600" y="5123390"/>
            <a:ext cx="3733800" cy="818449"/>
          </a:xfrm>
          <a:prstGeom prst="wedgeRoundRectCallout">
            <a:avLst>
              <a:gd name="adj1" fmla="val 42957"/>
              <a:gd name="adj2" fmla="val -72125"/>
              <a:gd name="adj3" fmla="val 16667"/>
            </a:avLst>
          </a:prstGeom>
          <a:solidFill>
            <a:schemeClr val="dk1">
              <a:alpha val="94901"/>
            </a:schemeClr>
          </a:solidFill>
          <a:ln w="19050" cap="flat" cmpd="sng">
            <a:solidFill>
              <a:schemeClr val="dk1">
                <a:alpha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Yaml configuration</a:t>
            </a:r>
            <a:endParaRPr lang="bg-BG"/>
          </a:p>
        </p:txBody>
      </p:sp>
      <p:sp>
        <p:nvSpPr>
          <p:cNvPr id="248" name="Google Shape;248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main components: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Starters</a:t>
            </a:r>
            <a:r>
              <a:rPr lang="en-GB" b="1" dirty="0"/>
              <a:t> </a:t>
            </a:r>
            <a:r>
              <a:rPr lang="en-GB" dirty="0"/>
              <a:t>- </a:t>
            </a:r>
            <a:r>
              <a:rPr lang="en-US" dirty="0"/>
              <a:t>combine a group of common or related    dependencies into single dependency</a:t>
            </a:r>
            <a:endParaRPr lang="en-GB" dirty="0"/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</a:t>
            </a:r>
            <a:r>
              <a:rPr lang="en-GB" b="1" noProof="1">
                <a:solidFill>
                  <a:schemeClr val="bg1"/>
                </a:solidFill>
              </a:rPr>
              <a:t>Auto-Configuration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reduce the Spring                      Configuration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Spring Boot Actuator </a:t>
            </a:r>
            <a:r>
              <a:rPr lang="en-GB" dirty="0"/>
              <a:t>– provides </a:t>
            </a:r>
            <a:r>
              <a:rPr lang="en-GB" noProof="1"/>
              <a:t>EndPoints</a:t>
            </a:r>
            <a:r>
              <a:rPr lang="en-GB" dirty="0"/>
              <a:t> and</a:t>
            </a:r>
            <a:br>
              <a:rPr lang="en-GB" dirty="0"/>
            </a:br>
            <a:r>
              <a:rPr lang="en-GB" dirty="0"/>
              <a:t>Metrics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</a:pPr>
            <a:r>
              <a:rPr lang="en-US" b="1" dirty="0">
                <a:solidFill>
                  <a:schemeClr val="lt1"/>
                </a:solidFill>
              </a:rPr>
              <a:t>Spring Data </a:t>
            </a:r>
            <a:r>
              <a:rPr lang="en-US" dirty="0"/>
              <a:t>– unify and ease the access to </a:t>
            </a:r>
          </a:p>
          <a:p>
            <a:pPr marL="442912" lvl="1" indent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dirty="0"/>
              <a:t>    different kinds of database systems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Main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3733801"/>
            <a:ext cx="2612441" cy="26124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39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F6EB77-D9BE-4B02-A7DD-4C3E45F8C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7B93F2-F428-4DC6-8F3A-60358B603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D618-EF0C-4CBA-B422-F832595DDD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1599</Words>
  <Application>Microsoft Office PowerPoint</Application>
  <PresentationFormat>Widescreen</PresentationFormat>
  <Paragraphs>446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Spring Fundamentals</vt:lpstr>
      <vt:lpstr>Table of Contents</vt:lpstr>
      <vt:lpstr>Questions</vt:lpstr>
      <vt:lpstr>What is Spring Boot?</vt:lpstr>
      <vt:lpstr>Spring Boot</vt:lpstr>
      <vt:lpstr>Creating Spring Boot Project</vt:lpstr>
      <vt:lpstr>Spring Dev Tools</vt:lpstr>
      <vt:lpstr>Spring Resources</vt:lpstr>
      <vt:lpstr>Spring Boot Main Components</vt:lpstr>
      <vt:lpstr>Spring Boot Starters</vt:lpstr>
      <vt:lpstr>Spring Boot CLI</vt:lpstr>
      <vt:lpstr>Spring Boot Actuator</vt:lpstr>
      <vt:lpstr>Inversion of Control</vt:lpstr>
      <vt:lpstr>Spring IoC</vt:lpstr>
      <vt:lpstr>Beans</vt:lpstr>
      <vt:lpstr>Bean Declaration</vt:lpstr>
      <vt:lpstr>Get Bean from Application Context</vt:lpstr>
      <vt:lpstr>Beans Scopes in Spring Framework</vt:lpstr>
      <vt:lpstr>Singletone Scope</vt:lpstr>
      <vt:lpstr>Prototype Scope</vt:lpstr>
      <vt:lpstr>Bean Scope</vt:lpstr>
      <vt:lpstr>Bean Lifecycle</vt:lpstr>
      <vt:lpstr>Bean Lifecycle Demo (1)</vt:lpstr>
      <vt:lpstr>Bean Lifecycle Demo (2)</vt:lpstr>
      <vt:lpstr>PostConstruct Annotation</vt:lpstr>
      <vt:lpstr>PreDestroy Annotation</vt:lpstr>
      <vt:lpstr>BeanNameAware Interface</vt:lpstr>
      <vt:lpstr>BeanFactoryAware Interface</vt:lpstr>
      <vt:lpstr>InitializingBean Interface</vt:lpstr>
      <vt:lpstr>DisposableBean Interface</vt:lpstr>
      <vt:lpstr>Common Application Properties </vt:lpstr>
      <vt:lpstr>Application Properties Example</vt:lpstr>
      <vt:lpstr>Application Yaml Example</vt:lpstr>
      <vt:lpstr>Spring Data</vt:lpstr>
      <vt:lpstr>Overall Architecture</vt:lpstr>
      <vt:lpstr>Entities</vt:lpstr>
      <vt:lpstr>Repositories</vt:lpstr>
      <vt:lpstr>Services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Introducton</dc:title>
  <dc:subject>Spring Fundamentals Course @ SoftUni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45</cp:revision>
  <dcterms:created xsi:type="dcterms:W3CDTF">2018-05-23T13:08:44Z</dcterms:created>
  <dcterms:modified xsi:type="dcterms:W3CDTF">2022-05-13T11:21:51Z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