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59" r:id="rId8"/>
    <p:sldId id="617" r:id="rId9"/>
    <p:sldId id="618" r:id="rId10"/>
    <p:sldId id="300" r:id="rId11"/>
    <p:sldId id="285" r:id="rId12"/>
    <p:sldId id="619" r:id="rId13"/>
    <p:sldId id="287" r:id="rId14"/>
    <p:sldId id="288" r:id="rId15"/>
    <p:sldId id="267" r:id="rId16"/>
    <p:sldId id="620" r:id="rId17"/>
    <p:sldId id="289" r:id="rId18"/>
    <p:sldId id="303" r:id="rId19"/>
    <p:sldId id="304" r:id="rId20"/>
    <p:sldId id="290" r:id="rId21"/>
    <p:sldId id="291" r:id="rId22"/>
    <p:sldId id="292" r:id="rId23"/>
    <p:sldId id="305" r:id="rId24"/>
    <p:sldId id="294" r:id="rId25"/>
    <p:sldId id="295" r:id="rId26"/>
    <p:sldId id="306" r:id="rId27"/>
    <p:sldId id="296" r:id="rId28"/>
    <p:sldId id="297" r:id="rId29"/>
    <p:sldId id="298" r:id="rId30"/>
    <p:sldId id="299" r:id="rId31"/>
    <p:sldId id="268" r:id="rId32"/>
    <p:sldId id="269" r:id="rId33"/>
    <p:sldId id="270" r:id="rId34"/>
    <p:sldId id="307" r:id="rId35"/>
    <p:sldId id="272" r:id="rId36"/>
    <p:sldId id="273" r:id="rId37"/>
    <p:sldId id="274" r:id="rId38"/>
    <p:sldId id="276" r:id="rId39"/>
    <p:sldId id="277" r:id="rId40"/>
    <p:sldId id="275" r:id="rId41"/>
    <p:sldId id="278" r:id="rId42"/>
    <p:sldId id="282" r:id="rId43"/>
    <p:sldId id="615" r:id="rId44"/>
    <p:sldId id="616" r:id="rId45"/>
    <p:sldId id="284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ABF2B7-107F-4438-8929-831FCB3BAEB6}">
          <p14:sldIdLst>
            <p14:sldId id="256"/>
            <p14:sldId id="257"/>
            <p14:sldId id="258"/>
          </p14:sldIdLst>
        </p14:section>
        <p14:section name="What is Spring MVC?" id="{50CF2241-27D5-4B76-BE10-8F9C64A080C2}">
          <p14:sldIdLst>
            <p14:sldId id="259"/>
            <p14:sldId id="617"/>
            <p14:sldId id="618"/>
          </p14:sldIdLst>
        </p14:section>
        <p14:section name="Spring Controllers" id="{4C296F29-895B-4347-8CF8-CF310DD732F0}">
          <p14:sldIdLst>
            <p14:sldId id="300"/>
            <p14:sldId id="285"/>
            <p14:sldId id="619"/>
            <p14:sldId id="287"/>
            <p14:sldId id="288"/>
            <p14:sldId id="267"/>
            <p14:sldId id="620"/>
            <p14:sldId id="289"/>
            <p14:sldId id="303"/>
            <p14:sldId id="304"/>
            <p14:sldId id="290"/>
            <p14:sldId id="291"/>
            <p14:sldId id="292"/>
            <p14:sldId id="305"/>
            <p14:sldId id="294"/>
            <p14:sldId id="295"/>
            <p14:sldId id="306"/>
            <p14:sldId id="296"/>
            <p14:sldId id="297"/>
            <p14:sldId id="298"/>
            <p14:sldId id="299"/>
          </p14:sldIdLst>
        </p14:section>
        <p14:section name="Inversion of Control" id="{DA7201D8-C18E-4570-861D-DCEDB7F6BBE6}">
          <p14:sldIdLst>
            <p14:sldId id="268"/>
            <p14:sldId id="269"/>
            <p14:sldId id="270"/>
            <p14:sldId id="307"/>
          </p14:sldIdLst>
        </p14:section>
        <p14:section name="Layers" id="{7D1E2FB2-657D-4FFF-BC73-024C505124A9}">
          <p14:sldIdLst>
            <p14:sldId id="272"/>
            <p14:sldId id="273"/>
            <p14:sldId id="274"/>
          </p14:sldIdLst>
        </p14:section>
        <p14:section name="Thin Controllers" id="{3805BD6A-2CDA-461D-BA45-E101BE1D56B0}">
          <p14:sldIdLst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615"/>
            <p14:sldId id="61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4" autoAdjust="0"/>
    <p:restoredTop sz="92482" autoAdjust="0"/>
  </p:normalViewPr>
  <p:slideViewPr>
    <p:cSldViewPr showGuides="1">
      <p:cViewPr varScale="1">
        <p:scale>
          <a:sx n="52" d="100"/>
          <a:sy n="52" d="100"/>
        </p:scale>
        <p:origin x="64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Color – Provided by Spring</a:t>
            </a:r>
            <a:br>
              <a:rPr lang="en-US"/>
            </a:br>
            <a:r>
              <a:rPr lang="en-US"/>
              <a:t>Purple Color – To Be Implemented by the Developer</a:t>
            </a:r>
            <a:br>
              <a:rPr lang="en-US"/>
            </a:br>
            <a:r>
              <a:rPr lang="en-US"/>
              <a:t>Green Color – Provided by Spring. Sometimes implemented by the developer</a:t>
            </a:r>
            <a:endParaRPr/>
          </a:p>
        </p:txBody>
      </p:sp>
      <p:sp>
        <p:nvSpPr>
          <p:cNvPr id="205" name="Google Shape;205;p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6" name="Google Shape;206;p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94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Introduction 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Actions – Get Requests</a:t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147555" y="1904800"/>
            <a:ext cx="9982200" cy="304839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CatController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@GetMapping("/cat")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getHomeCatPage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return "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cat-page.html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13" name="Google Shape;313;p13"/>
          <p:cNvSpPr/>
          <p:nvPr/>
        </p:nvSpPr>
        <p:spPr>
          <a:xfrm>
            <a:off x="1147555" y="145549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54" y="4317978"/>
            <a:ext cx="4771947" cy="220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0B3046FD-B94F-4F91-8721-DEEA0534CCD7}"/>
              </a:ext>
            </a:extLst>
          </p:cNvPr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Controllers</a:t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1143000" y="1905001"/>
            <a:ext cx="9982200" cy="38087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@GetMapping("/dog")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@ResponseBody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getDogHomePage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dogService.getBestDog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return dog;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5" name="Google Shape;325;p14"/>
          <p:cNvSpPr/>
          <p:nvPr/>
        </p:nvSpPr>
        <p:spPr>
          <a:xfrm>
            <a:off x="1143000" y="146997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DogController.java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91631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PostMapping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"/register"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register(</a:t>
            </a:r>
            <a:r>
              <a:rPr lang="en-US" sz="2400" b="1" dirty="0" err="1">
                <a:solidFill>
                  <a:schemeClr val="lt1"/>
                </a:solidFill>
                <a:ea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addCatConfirm(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</a:t>
            </a:r>
            <a:b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5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72469"/>
            <a:ext cx="9715594" cy="882654"/>
          </a:xfrm>
        </p:spPr>
        <p:txBody>
          <a:bodyPr/>
          <a:lstStyle/>
          <a:p>
            <a:r>
              <a:rPr lang="en-US" dirty="0"/>
              <a:t>Passing Attributes to View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>
                <a:latin typeface="Consolas" pitchFamily="49" charset="0"/>
              </a:rPr>
              <a:t> modelMap)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modelMap.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258736" cy="5201066"/>
          </a:xfrm>
        </p:spPr>
        <p:txBody>
          <a:bodyPr>
            <a:noAutofit/>
          </a:bodyPr>
          <a:lstStyle/>
          <a:p>
            <a:r>
              <a:rPr lang="en-US" sz="3400" dirty="0"/>
              <a:t>Passing a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to the view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will be automatically passed to the view as context variables</a:t>
            </a:r>
          </a:p>
          <a:p>
            <a:r>
              <a:rPr lang="en-US" sz="3400" dirty="0"/>
              <a:t>Attributes can be accessed from </a:t>
            </a:r>
            <a:r>
              <a:rPr lang="en-US" sz="3400" dirty="0" err="1"/>
              <a:t>Thymeleaf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ModelAndView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model;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Spring MVC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 Controllers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2799000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@GetMapping("/details/{id}")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@PathVariable(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vs Setter Injection 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55" y="4194000"/>
            <a:ext cx="1808454" cy="18084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setters for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combined easily with constructor injection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Flexibility in dependency resolution or object reconfiguration!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HomeContoller(){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//...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void setServiceA(ServiceA serviceA)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0" y="3986615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Correct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Simple Components</a:t>
            </a:r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service layer </a:t>
            </a:r>
            <a:r>
              <a:rPr lang="en-US" dirty="0"/>
              <a:t>consists of application logic, e.g. services, </a:t>
            </a:r>
            <a:br>
              <a:rPr lang="en-US" dirty="0"/>
            </a:br>
            <a:r>
              <a:rPr lang="en-US" dirty="0"/>
              <a:t>executors, strategies, mappers, DTOs, entities, etc.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500" b="1" dirty="0">
                <a:solidFill>
                  <a:schemeClr val="bg1"/>
                </a:solidFill>
              </a:rPr>
              <a:t>Spring MVC </a:t>
            </a:r>
            <a:r>
              <a:rPr lang="en-US" sz="3500" b="1" dirty="0">
                <a:solidFill>
                  <a:schemeClr val="bg2"/>
                </a:solidFill>
              </a:rPr>
              <a:t>- </a:t>
            </a:r>
            <a:r>
              <a:rPr lang="en-US" sz="3500" b="1" dirty="0">
                <a:solidFill>
                  <a:schemeClr val="bg1"/>
                </a:solidFill>
              </a:rPr>
              <a:t>MVC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  <a:r>
              <a:rPr lang="en-US" sz="3500" dirty="0">
                <a:solidFill>
                  <a:schemeClr val="bg2"/>
                </a:solidFill>
              </a:rPr>
              <a:t>framework that has three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Controller</a:t>
            </a:r>
            <a:r>
              <a:rPr lang="en-US" sz="3300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View</a:t>
            </a:r>
            <a:r>
              <a:rPr lang="en-US" sz="3300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Model</a:t>
            </a:r>
            <a:r>
              <a:rPr lang="en-US" sz="3300" dirty="0">
                <a:solidFill>
                  <a:schemeClr val="bg2"/>
                </a:solidFill>
              </a:rPr>
              <a:t> - data component with the main </a:t>
            </a:r>
            <a:br>
              <a:rPr lang="en-US" sz="3300" dirty="0">
                <a:solidFill>
                  <a:schemeClr val="bg2"/>
                </a:solidFill>
              </a:rPr>
            </a:br>
            <a:r>
              <a:rPr lang="en-US" sz="3300" dirty="0">
                <a:solidFill>
                  <a:schemeClr val="bg2"/>
                </a:solidFill>
              </a:rPr>
              <a:t>logic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Constructor injection </a:t>
            </a:r>
            <a:r>
              <a:rPr lang="en-US" sz="3500" dirty="0">
                <a:solidFill>
                  <a:schemeClr val="bg2"/>
                </a:solidFill>
              </a:rPr>
              <a:t>– the best way for </a:t>
            </a:r>
            <a:r>
              <a:rPr lang="en-US" sz="35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500" b="1" dirty="0">
                <a:solidFill>
                  <a:schemeClr val="bg1"/>
                </a:solidFill>
              </a:rPr>
              <a:t>layers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Every </a:t>
            </a:r>
            <a:r>
              <a:rPr lang="en-US" sz="3500" b="1" dirty="0">
                <a:solidFill>
                  <a:schemeClr val="bg1"/>
                </a:solidFill>
              </a:rPr>
              <a:t>component</a:t>
            </a:r>
            <a:r>
              <a:rPr lang="en-US" sz="3500" dirty="0">
                <a:solidFill>
                  <a:schemeClr val="bg2"/>
                </a:solidFill>
              </a:rPr>
              <a:t> should be as </a:t>
            </a:r>
            <a:r>
              <a:rPr lang="en-US" sz="3500" dirty="0">
                <a:solidFill>
                  <a:schemeClr val="bg1"/>
                </a:solidFill>
              </a:rPr>
              <a:t>"</a:t>
            </a:r>
            <a:r>
              <a:rPr lang="en-US" sz="3500" b="1" dirty="0">
                <a:solidFill>
                  <a:schemeClr val="bg1"/>
                </a:solidFill>
              </a:rPr>
              <a:t>thin</a:t>
            </a:r>
            <a:r>
              <a:rPr lang="en-US" sz="3500" dirty="0">
                <a:solidFill>
                  <a:schemeClr val="bg1"/>
                </a:solidFill>
              </a:rPr>
              <a:t>" </a:t>
            </a:r>
            <a:r>
              <a:rPr lang="en-US" sz="3500" dirty="0">
                <a:solidFill>
                  <a:schemeClr val="bg2"/>
                </a:solidFill>
              </a:rPr>
              <a:t>as 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possible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48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dirty="0" err="1">
                <a:solidFill>
                  <a:schemeClr val="lt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dirty="0"/>
          </a:p>
        </p:txBody>
      </p:sp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Spring MVC?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Dispatcher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5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Name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0051200" y="4671055"/>
            <a:ext cx="1371600" cy="993853"/>
          </a:xfrm>
          <a:prstGeom prst="can">
            <a:avLst>
              <a:gd name="adj" fmla="val 25000"/>
            </a:avLst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 w="25400" cap="flat" cmpd="sng">
            <a:solidFill>
              <a:srgbClr val="FFC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5"/>
          <p:cNvCxnSpPr/>
          <p:nvPr/>
        </p:nvCxnSpPr>
        <p:spPr>
          <a:xfrm rot="10800000" flipH="1">
            <a:off x="3327438" y="2947917"/>
            <a:ext cx="786967" cy="4209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5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5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5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5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9" name="Google Shape;229;p5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30" name="Google Shape;230;p5"/>
          <p:cNvCxnSpPr/>
          <p:nvPr/>
        </p:nvCxnSpPr>
        <p:spPr>
          <a:xfrm rot="10800000">
            <a:off x="325496" y="5928833"/>
            <a:ext cx="999206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5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5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Controller</a:t>
            </a:r>
            <a:endParaRPr dirty="0"/>
          </a:p>
        </p:txBody>
      </p:sp>
      <p:sp>
        <p:nvSpPr>
          <p:cNvPr id="234" name="Google Shape;234;p5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cxnSp>
        <p:nvCxnSpPr>
          <p:cNvPr id="235" name="Google Shape;235;p5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5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8" name="Google Shape;238;p5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5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(html, json, xml)</a:t>
            </a:r>
            <a:endParaRPr/>
          </a:p>
        </p:txBody>
      </p:sp>
      <p:sp>
        <p:nvSpPr>
          <p:cNvPr id="247" name="Google Shape;24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MVC – Control Flow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4953" y="2950258"/>
            <a:ext cx="709891" cy="7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4771" y="2961052"/>
            <a:ext cx="705707" cy="70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2492" y="2908908"/>
            <a:ext cx="771119" cy="77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39867" y="1613507"/>
            <a:ext cx="1870776" cy="11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6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6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258" name="Google Shape;258;p6"/>
          <p:cNvCxnSpPr>
            <a:endCxn id="246" idx="3"/>
          </p:cNvCxnSpPr>
          <p:nvPr/>
        </p:nvCxnSpPr>
        <p:spPr>
          <a:xfrm rot="10800000" flipH="1">
            <a:off x="6284164" y="2801472"/>
            <a:ext cx="3081900" cy="204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5567115" y="3091991"/>
            <a:ext cx="2022319" cy="194090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6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6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Action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Model</a:t>
            </a:r>
            <a:endParaRPr/>
          </a:p>
        </p:txBody>
      </p:sp>
      <p:cxnSp>
        <p:nvCxnSpPr>
          <p:cNvPr id="263" name="Google Shape;263;p6"/>
          <p:cNvCxnSpPr/>
          <p:nvPr/>
        </p:nvCxnSpPr>
        <p:spPr>
          <a:xfrm rot="10800000" flipH="1">
            <a:off x="1561884" y="3313906"/>
            <a:ext cx="2075414" cy="1678309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6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dirty="0"/>
          </a:p>
        </p:txBody>
      </p:sp>
      <p:sp>
        <p:nvSpPr>
          <p:cNvPr id="266" name="Google Shape;26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Annotations, IoC Container</a:t>
            </a:r>
          </a:p>
        </p:txBody>
      </p:sp>
      <p:pic>
        <p:nvPicPr>
          <p:cNvPr id="7" name="Google Shape;271;p8">
            <a:extLst>
              <a:ext uri="{FF2B5EF4-FFF2-40B4-BE49-F238E27FC236}">
                <a16:creationId xmlns:a16="http://schemas.microsoft.com/office/drawing/2014/main" id="{0D2EAEE3-748E-4337-99D3-6099247155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6624" y="2270078"/>
            <a:ext cx="3154532" cy="841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190402" y="1196124"/>
            <a:ext cx="11818096" cy="539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Annotated with </a:t>
            </a:r>
            <a:r>
              <a:rPr lang="en-US" b="1" dirty="0">
                <a:solidFill>
                  <a:schemeClr val="lt1"/>
                </a:solidFill>
              </a:rPr>
              <a:t>@RequestMapping(</a:t>
            </a:r>
            <a:r>
              <a:rPr lang="en-US" dirty="0"/>
              <a:t>…</a:t>
            </a:r>
            <a:r>
              <a:rPr lang="en-US" b="1" dirty="0">
                <a:solidFill>
                  <a:schemeClr val="lt1"/>
                </a:solidFill>
              </a:rPr>
              <a:t>)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Or</a:t>
            </a:r>
            <a:endParaRPr dirty="0"/>
          </a:p>
        </p:txBody>
      </p:sp>
      <p:sp>
        <p:nvSpPr>
          <p:cNvPr id="287" name="Google Shape;287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Request Mapping (1)</a:t>
            </a:r>
            <a:endParaRPr dirty="0"/>
          </a:p>
        </p:txBody>
      </p:sp>
      <p:sp>
        <p:nvSpPr>
          <p:cNvPr id="288" name="Google Shape;288;p10"/>
          <p:cNvSpPr/>
          <p:nvPr/>
        </p:nvSpPr>
        <p:spPr>
          <a:xfrm>
            <a:off x="685802" y="1941946"/>
            <a:ext cx="8938032" cy="1938952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home(Model model)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   model.</a:t>
            </a:r>
            <a:r>
              <a:rPr lang="en-US" sz="2400" b="1" dirty="0">
                <a:solidFill>
                  <a:srgbClr val="FFA000"/>
                </a:solidFill>
                <a:latin typeface="Consolas"/>
                <a:sym typeface="Consolas"/>
              </a:rPr>
              <a:t>addAttribute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message", “Welcome!");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"home-view";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9" name="Google Shape;289;p10"/>
          <p:cNvSpPr/>
          <p:nvPr/>
        </p:nvSpPr>
        <p:spPr>
          <a:xfrm>
            <a:off x="685801" y="4601082"/>
            <a:ext cx="7691582" cy="212361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 dirty="0"/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addObject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("message", “Welcome!");</a:t>
            </a: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setViewName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("home-view");</a:t>
            </a:r>
            <a:endParaRPr lang="en-US" sz="2200" dirty="0">
              <a:ea typeface="Consolas"/>
            </a:endParaRP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3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526A1-AF9D-4CDA-874B-51886338C5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9CB88-53C3-4B97-BE45-5C09F9430B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F52B79-C70A-46F0-8E31-02B5A2F61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1579</Words>
  <Application>Microsoft Office PowerPoint</Application>
  <PresentationFormat>Widescreen</PresentationFormat>
  <Paragraphs>411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Introduction MVC</vt:lpstr>
      <vt:lpstr>Table of Content</vt:lpstr>
      <vt:lpstr>Questions</vt:lpstr>
      <vt:lpstr>What is Spring MVC?</vt:lpstr>
      <vt:lpstr>What is Spring MVC?</vt:lpstr>
      <vt:lpstr>MVC – Control Flow</vt:lpstr>
      <vt:lpstr>Spring Controllers</vt:lpstr>
      <vt:lpstr>Spring Controllers</vt:lpstr>
      <vt:lpstr>Request Mapping (1)</vt:lpstr>
      <vt:lpstr>Request Mapping (2)</vt:lpstr>
      <vt:lpstr>Get Mapping</vt:lpstr>
      <vt:lpstr>Actions – Get Requests</vt:lpstr>
      <vt:lpstr>Controllers</vt:lpstr>
      <vt:lpstr>Post Mapping</vt:lpstr>
      <vt:lpstr>Actions – Post Requests (1)</vt:lpstr>
      <vt:lpstr>Actions – Post Requests (2)</vt:lpstr>
      <vt:lpstr>Passing Attributes to View (1)</vt:lpstr>
      <vt:lpstr>Passing Attributes to View (2)</vt:lpstr>
      <vt:lpstr>Passing Attributes to View (3)</vt:lpstr>
      <vt:lpstr>Models and Views</vt:lpstr>
      <vt:lpstr>Request Parameters</vt:lpstr>
      <vt:lpstr>Request Parameters with Default Value</vt:lpstr>
      <vt:lpstr>Path Variable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Setter Injection</vt:lpstr>
      <vt:lpstr>Layers</vt:lpstr>
      <vt:lpstr>Layers (1)</vt:lpstr>
      <vt:lpstr>Layers (2)</vt:lpstr>
      <vt:lpstr>Thin Controllers</vt:lpstr>
      <vt:lpstr>Thin Controllers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101</cp:revision>
  <dcterms:created xsi:type="dcterms:W3CDTF">2018-05-23T13:08:44Z</dcterms:created>
  <dcterms:modified xsi:type="dcterms:W3CDTF">2022-05-13T12:53:26Z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