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61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1" r:id="rId37"/>
    <p:sldId id="615" r:id="rId38"/>
    <p:sldId id="616" r:id="rId39"/>
    <p:sldId id="293" r:id="rId40"/>
    <p:sldId id="2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0FE441-6725-4E66-A317-450CB76EF8A5}">
          <p14:sldIdLst>
            <p14:sldId id="256"/>
            <p14:sldId id="257"/>
            <p14:sldId id="258"/>
          </p14:sldIdLst>
        </p14:section>
        <p14:section name="HTTP Cookies" id="{CA9EA349-0130-4D33-A79A-102C795FF5F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617"/>
            <p14:sldId id="278"/>
          </p14:sldIdLst>
        </p14:section>
        <p14:section name="HTTP Sessions" id="{E458B8AC-7FFC-44A0-83C6-FD2D9E184A8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C37D99B-D117-4629-B8FE-B0014E3D5F35}">
          <p14:sldIdLst>
            <p14:sldId id="287"/>
            <p14:sldId id="291"/>
            <p14:sldId id="615"/>
            <p14:sldId id="61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48" y="86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1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44.png"/><Relationship Id="rId21" Type="http://schemas.openxmlformats.org/officeDocument/2006/relationships/image" Target="../media/image53.png"/><Relationship Id="rId7" Type="http://schemas.openxmlformats.org/officeDocument/2006/relationships/image" Target="../media/image4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5.png"/><Relationship Id="rId15" Type="http://schemas.openxmlformats.org/officeDocument/2006/relationships/image" Target="../media/image50.jpeg"/><Relationship Id="rId23" Type="http://schemas.openxmlformats.org/officeDocument/2006/relationships/image" Target="../media/image5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5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2464905"/>
            <a:ext cx="5670001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99" y="5227272"/>
            <a:ext cx="5670002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/index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/index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path that must exist in the requested </a:t>
            </a:r>
            <a:br>
              <a:rPr lang="en-US" dirty="0"/>
            </a:br>
            <a:r>
              <a:rPr lang="en-US" dirty="0"/>
              <a:t>resource before sending the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Defined by the attributes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that the browser should </a:t>
            </a:r>
            <a:br>
              <a:rPr lang="en-US" dirty="0"/>
            </a:br>
            <a:r>
              <a:rPr lang="en-US" dirty="0"/>
              <a:t>delete the cookie</a:t>
            </a:r>
          </a:p>
          <a:p>
            <a:pPr>
              <a:buClr>
                <a:schemeClr val="tx1"/>
              </a:buClr>
            </a:pPr>
            <a:r>
              <a:rPr lang="en-US" dirty="0"/>
              <a:t>By default the cookies are deleted after the end of the session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bg1"/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bg1"/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 b="1" dirty="0">
                <a:hlinkClick r:id="rId3"/>
              </a:rPr>
              <a:t>here</a:t>
            </a:r>
            <a:endParaRPr lang="en-US" b="1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Cookies</a:t>
            </a:r>
            <a:r>
              <a:rPr lang="bg-BG" dirty="0"/>
              <a:t>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{username}\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AppData\Roaming\Mozilla\Firefox\Profiles\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bg1"/>
                </a:solidFill>
              </a:rPr>
              <a:t>SQLite</a:t>
            </a:r>
            <a:r>
              <a:rPr lang="en-US" b="1" dirty="0">
                <a:solidFill>
                  <a:schemeClr val="bg1"/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Firefox Browser</a:t>
            </a:r>
            <a:r>
              <a:rPr lang="bg-BG" dirty="0"/>
              <a:t> (1)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1179000"/>
            <a:ext cx="8189999" cy="5535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571500" indent="-57150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HTTP Sessions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Your Cookies – Firefox Browser (2)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00" y="1444962"/>
            <a:ext cx="8970923" cy="295128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8076000" y="3069396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8509217">
            <a:off x="3502143" y="4888635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1821000" y="2886904"/>
            <a:ext cx="1530000" cy="27209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00" y="4636419"/>
            <a:ext cx="6034823" cy="2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body" idx="4294967295"/>
          </p:nvPr>
        </p:nvSpPr>
        <p:spPr>
          <a:xfrm>
            <a:off x="190403" y="1151122"/>
            <a:ext cx="119253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dirty="0"/>
              <a:t>Cookies stored by an </a:t>
            </a:r>
            <a:r>
              <a:rPr lang="en-US" b="1" dirty="0">
                <a:solidFill>
                  <a:schemeClr val="lt1"/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lt1"/>
                </a:solidFill>
              </a:rPr>
              <a:t>domain</a:t>
            </a:r>
            <a:r>
              <a:rPr lang="en-US" dirty="0"/>
              <a:t>)</a:t>
            </a:r>
            <a:endParaRPr dirty="0"/>
          </a:p>
          <a:p>
            <a:pPr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dirty="0"/>
              <a:t>Mainly used for advertising and tracking across the web</a:t>
            </a:r>
          </a:p>
          <a:p>
            <a:pPr lvl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dirty="0"/>
              <a:t>By the end of 2023, Google will stop the use of third-party cookies.</a:t>
            </a:r>
            <a:endParaRPr dirty="0"/>
          </a:p>
        </p:txBody>
      </p:sp>
      <p:sp>
        <p:nvSpPr>
          <p:cNvPr id="412" name="Google Shape;412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Third Party Cookies</a:t>
            </a:r>
            <a:endParaRPr/>
          </a:p>
        </p:txBody>
      </p:sp>
      <p:sp>
        <p:nvSpPr>
          <p:cNvPr id="413" name="Google Shape;413;p22"/>
          <p:cNvSpPr txBox="1"/>
          <p:nvPr/>
        </p:nvSpPr>
        <p:spPr>
          <a:xfrm>
            <a:off x="835917" y="3776124"/>
            <a:ext cx="1905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Client</a:t>
            </a:r>
            <a:endParaRPr dirty="0"/>
          </a:p>
        </p:txBody>
      </p:sp>
      <p:sp>
        <p:nvSpPr>
          <p:cNvPr id="415" name="Google Shape;415;p22"/>
          <p:cNvSpPr txBox="1"/>
          <p:nvPr/>
        </p:nvSpPr>
        <p:spPr>
          <a:xfrm>
            <a:off x="4972391" y="4218144"/>
            <a:ext cx="2597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transfer</a:t>
            </a:r>
            <a:endParaRPr dirty="0"/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282" y="4277259"/>
            <a:ext cx="2020543" cy="16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8444" y="5996275"/>
            <a:ext cx="709891" cy="70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262" y="6007069"/>
            <a:ext cx="705707" cy="70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05983" y="5954925"/>
            <a:ext cx="771119" cy="77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141" y="4369123"/>
            <a:ext cx="1870776" cy="112084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/>
          <p:nvPr/>
        </p:nvSpPr>
        <p:spPr>
          <a:xfrm>
            <a:off x="3415855" y="3475501"/>
            <a:ext cx="5243495" cy="54014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http://stackoverflow.com/</a:t>
            </a:r>
            <a:endParaRPr dirty="0"/>
          </a:p>
        </p:txBody>
      </p:sp>
      <p:cxnSp>
        <p:nvCxnSpPr>
          <p:cNvPr id="423" name="Google Shape;423;p22"/>
          <p:cNvCxnSpPr>
            <a:cxnSpLocks/>
          </p:cNvCxnSpPr>
          <p:nvPr/>
        </p:nvCxnSpPr>
        <p:spPr>
          <a:xfrm flipV="1">
            <a:off x="2898643" y="3732810"/>
            <a:ext cx="386693" cy="203489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22"/>
          <p:cNvCxnSpPr>
            <a:cxnSpLocks/>
          </p:cNvCxnSpPr>
          <p:nvPr/>
        </p:nvCxnSpPr>
        <p:spPr>
          <a:xfrm>
            <a:off x="8789703" y="3745575"/>
            <a:ext cx="503654" cy="146854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6" name="Google Shape;426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82097" y="4176559"/>
            <a:ext cx="1433331" cy="143333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2"/>
          <p:cNvSpPr txBox="1"/>
          <p:nvPr/>
        </p:nvSpPr>
        <p:spPr>
          <a:xfrm>
            <a:off x="9298001" y="3776124"/>
            <a:ext cx="27488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dirty="0"/>
          </a:p>
        </p:txBody>
      </p:sp>
      <p:sp>
        <p:nvSpPr>
          <p:cNvPr id="428" name="Google Shape;428;p22"/>
          <p:cNvSpPr txBox="1"/>
          <p:nvPr/>
        </p:nvSpPr>
        <p:spPr>
          <a:xfrm>
            <a:off x="9572890" y="5364666"/>
            <a:ext cx="186301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Party</a:t>
            </a:r>
            <a:endParaRPr dirty="0"/>
          </a:p>
        </p:txBody>
      </p:sp>
      <p:cxnSp>
        <p:nvCxnSpPr>
          <p:cNvPr id="429" name="Google Shape;429;p22"/>
          <p:cNvCxnSpPr>
            <a:cxnSpLocks/>
          </p:cNvCxnSpPr>
          <p:nvPr/>
        </p:nvCxnSpPr>
        <p:spPr>
          <a:xfrm flipH="1" flipV="1">
            <a:off x="3365192" y="5397311"/>
            <a:ext cx="5809023" cy="644868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0" name="Google Shape;430;p22"/>
          <p:cNvCxnSpPr>
            <a:cxnSpLocks/>
          </p:cNvCxnSpPr>
          <p:nvPr/>
        </p:nvCxnSpPr>
        <p:spPr>
          <a:xfrm>
            <a:off x="3408137" y="5669520"/>
            <a:ext cx="5822305" cy="678069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1" name="Google Shape;431;p22"/>
          <p:cNvSpPr txBox="1"/>
          <p:nvPr/>
        </p:nvSpPr>
        <p:spPr>
          <a:xfrm rot="382480">
            <a:off x="4993407" y="5182866"/>
            <a:ext cx="2597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transfer</a:t>
            </a:r>
            <a:endParaRPr dirty="0"/>
          </a:p>
        </p:txBody>
      </p:sp>
      <p:sp>
        <p:nvSpPr>
          <p:cNvPr id="432" name="Google Shape;432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429;p22">
            <a:extLst>
              <a:ext uri="{FF2B5EF4-FFF2-40B4-BE49-F238E27FC236}">
                <a16:creationId xmlns:a16="http://schemas.microsoft.com/office/drawing/2014/main" id="{15CF5DA2-9795-4B28-AECA-5D882862A2DA}"/>
              </a:ext>
            </a:extLst>
          </p:cNvPr>
          <p:cNvCxnSpPr>
            <a:cxnSpLocks/>
          </p:cNvCxnSpPr>
          <p:nvPr/>
        </p:nvCxnSpPr>
        <p:spPr>
          <a:xfrm flipH="1">
            <a:off x="3311933" y="4741364"/>
            <a:ext cx="5918509" cy="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430;p22">
            <a:extLst>
              <a:ext uri="{FF2B5EF4-FFF2-40B4-BE49-F238E27FC236}">
                <a16:creationId xmlns:a16="http://schemas.microsoft.com/office/drawing/2014/main" id="{3E858C17-B12C-4862-A34D-7663FB13852F}"/>
              </a:ext>
            </a:extLst>
          </p:cNvPr>
          <p:cNvCxnSpPr>
            <a:cxnSpLocks/>
          </p:cNvCxnSpPr>
          <p:nvPr/>
        </p:nvCxnSpPr>
        <p:spPr>
          <a:xfrm>
            <a:off x="3365192" y="4993996"/>
            <a:ext cx="5932809" cy="39460"/>
          </a:xfrm>
          <a:prstGeom prst="straightConnector1">
            <a:avLst/>
          </a:prstGeom>
          <a:noFill/>
          <a:ln w="63500" cap="flat" cmpd="sng">
            <a:solidFill>
              <a:srgbClr val="FF9D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5" name="Google Shape;425;p22">
            <a:extLst>
              <a:ext uri="{FF2B5EF4-FFF2-40B4-BE49-F238E27FC236}">
                <a16:creationId xmlns:a16="http://schemas.microsoft.com/office/drawing/2014/main" id="{1A896DB0-488F-4090-B247-9D5997D17E6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22184" y="5437313"/>
            <a:ext cx="2500463" cy="145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Cookies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Sessions</a:t>
            </a:r>
          </a:p>
        </p:txBody>
      </p:sp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multiple pages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r>
              <a:rPr lang="bg-BG" dirty="0"/>
              <a:t> 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r>
              <a:rPr lang="bg-BG" dirty="0"/>
              <a:t> (2)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r>
              <a:rPr lang="bg-BG" dirty="0"/>
              <a:t> (3)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Requested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Cookie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bg1"/>
                </a:solidFill>
              </a:rPr>
              <a:t>sid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7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655763"/>
            <a:ext cx="7811784" cy="4642804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US" sz="2800" b="1" dirty="0">
                <a:solidFill>
                  <a:schemeClr val="bg1"/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016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Usages and Control</a:t>
            </a:r>
          </a:p>
        </p:txBody>
      </p:sp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small file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plain text </a:t>
            </a:r>
            <a:r>
              <a:rPr lang="en-US" sz="3200" dirty="0"/>
              <a:t>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/>
              <a:t>Hold small piece of data for a particular client and a website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Cookies?</a:t>
            </a:r>
            <a:endParaRPr lang="bg-BG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Session management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Personalization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User preferences, themes, and other custom settings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Tracking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Recording and analyzing user behavior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Breakfast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But that’s not what we are currently talking about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75782" y="2754000"/>
            <a:ext cx="9217397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66766" y="2879037"/>
              <a:ext cx="87095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974387" y="3473880"/>
              <a:ext cx="1056939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112955" y="4054839"/>
              <a:ext cx="824767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31192" y="4931628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1923" y="1186895"/>
            <a:ext cx="11668154" cy="41321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server does not know</a:t>
            </a:r>
            <a:r>
              <a:rPr lang="en-US" dirty="0"/>
              <a:t> if two requests come from the </a:t>
            </a:r>
            <a:br>
              <a:rPr lang="en-US" dirty="0"/>
            </a:br>
            <a:r>
              <a:rPr lang="en-US" dirty="0"/>
              <a:t>same client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State management</a:t>
            </a:r>
            <a:r>
              <a:rPr lang="en-US" dirty="0"/>
              <a:t> problems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Navigation through pages requires </a:t>
            </a:r>
            <a:r>
              <a:rPr lang="en-US" b="1" dirty="0">
                <a:solidFill>
                  <a:schemeClr val="bg1"/>
                </a:solidFill>
              </a:rPr>
              <a:t>authentication each time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Information about the pages is lost </a:t>
            </a:r>
            <a:r>
              <a:rPr lang="en-US" b="1" dirty="0">
                <a:solidFill>
                  <a:schemeClr val="bg1"/>
                </a:solidFill>
              </a:rPr>
              <a:t>between the requests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Harder personalization </a:t>
            </a:r>
            <a:r>
              <a:rPr lang="en-US" dirty="0"/>
              <a:t>of</a:t>
            </a:r>
            <a:r>
              <a:rPr lang="bg-BG" dirty="0"/>
              <a:t> </a:t>
            </a:r>
            <a:r>
              <a:rPr lang="en-US" dirty="0"/>
              <a:t>page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</a:t>
            </a:r>
            <a:r>
              <a:rPr lang="en-US" b="1" dirty="0">
                <a:solidFill>
                  <a:schemeClr val="bg1"/>
                </a:solidFill>
              </a:rPr>
              <a:t>mechanism</a:t>
            </a:r>
            <a:r>
              <a:rPr lang="en-US" dirty="0"/>
              <a:t> for websites to </a:t>
            </a:r>
            <a:r>
              <a:rPr lang="en-US" b="1" dirty="0">
                <a:solidFill>
                  <a:schemeClr val="bg1"/>
                </a:solidFill>
              </a:rPr>
              <a:t>remember 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to know whether the user is </a:t>
            </a:r>
            <a:r>
              <a:rPr lang="en-US" b="1" dirty="0">
                <a:solidFill>
                  <a:schemeClr val="bg1"/>
                </a:solidFill>
              </a:rPr>
              <a:t>logged in or not</a:t>
            </a:r>
          </a:p>
          <a:p>
            <a:pPr lvl="1"/>
            <a:r>
              <a:rPr lang="en-US" dirty="0"/>
              <a:t>to know </a:t>
            </a:r>
            <a:r>
              <a:rPr lang="en-US" b="1" dirty="0">
                <a:solidFill>
                  <a:schemeClr val="bg1"/>
                </a:solidFill>
              </a:rPr>
              <a:t>which account </a:t>
            </a:r>
            <a:r>
              <a:rPr lang="en-US" dirty="0"/>
              <a:t>the user is logged in with</a:t>
            </a:r>
          </a:p>
          <a:p>
            <a:pPr lvl="1"/>
            <a:r>
              <a:rPr lang="en-US" dirty="0"/>
              <a:t>to 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to remember pieces of information </a:t>
            </a:r>
            <a:r>
              <a:rPr lang="en-US" b="1" dirty="0">
                <a:solidFill>
                  <a:schemeClr val="bg1"/>
                </a:solidFill>
              </a:rPr>
              <a:t>previously entered </a:t>
            </a:r>
            <a:r>
              <a:rPr lang="en-US" dirty="0"/>
              <a:t>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1" ma:contentTypeDescription="Create a new document." ma:contentTypeScope="" ma:versionID="751d4df124d08e8eeaed9e09bd730c87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7658afe1348e94be8b1f18a0700c18f3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9889E3-27B2-4043-B753-8E8275ECB3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9436E3-7A66-4DFB-96A5-7183116CF3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2DB75F-0D8C-4A93-B8FB-8A211E004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1203</Words>
  <Application>Microsoft Office PowerPoint</Application>
  <PresentationFormat>Widescreen</PresentationFormat>
  <Paragraphs>277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State Management</vt:lpstr>
      <vt:lpstr>Table of Content</vt:lpstr>
      <vt:lpstr>Have a Question?</vt:lpstr>
      <vt:lpstr>HTTP Cookies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 (1)</vt:lpstr>
      <vt:lpstr>Examine Your Cookies (2)</vt:lpstr>
      <vt:lpstr>Control Your Cookies – Firefox Browser (1)</vt:lpstr>
      <vt:lpstr>Control Your Cookies – Firefox Browser (2)</vt:lpstr>
      <vt:lpstr>Control Your Cookies – Chrome Browser</vt:lpstr>
      <vt:lpstr>Third Party Cookies</vt:lpstr>
      <vt:lpstr>Cookies</vt:lpstr>
      <vt:lpstr>HTTP Sessions</vt:lpstr>
      <vt:lpstr>What Are Sessions?</vt:lpstr>
      <vt:lpstr>Session Management (1)</vt:lpstr>
      <vt:lpstr>Session Management (2)</vt:lpstr>
      <vt:lpstr>Session Management (3)</vt:lpstr>
      <vt:lpstr>Relation with Cookies</vt:lpstr>
      <vt:lpstr>Session Structure</vt:lpstr>
      <vt:lpstr>Sessions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</dc:title>
  <dc:subject>Spring Fundamentals Course @ SoftUni</dc:subject>
  <dc:creator>Software University</dc:creator>
  <cp:keywords>programming;software development;software engineering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51</cp:revision>
  <dcterms:created xsi:type="dcterms:W3CDTF">2018-05-23T13:08:44Z</dcterms:created>
  <dcterms:modified xsi:type="dcterms:W3CDTF">2022-05-13T13:09:13Z</dcterms:modified>
  <cp:category>Spring Fundamentals @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