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0" autoAdjust="0"/>
  </p:normalViewPr>
  <p:slideViewPr>
    <p:cSldViewPr>
      <p:cViewPr>
        <p:scale>
          <a:sx n="100" d="100"/>
          <a:sy n="100" d="100"/>
        </p:scale>
        <p:origin x="-869" y="-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557AF6-BC8A-4CE5-8F81-98C70C339D3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A760318-0278-40A2-9A4E-431B9A3E3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map-the-cities-with-the-most-gentrified-neighborhoods-2013-1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undaries.latimes.com/set/zip-code-tabulation-areas-2012/" TargetMode="External"/><Relationship Id="rId2" Type="http://schemas.openxmlformats.org/officeDocument/2006/relationships/hyperlink" Target="http://www.laalmanac.com/employment/em12c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isticalatlas.com/zip/91755/Population" TargetMode="External"/><Relationship Id="rId4" Type="http://schemas.openxmlformats.org/officeDocument/2006/relationships/hyperlink" Target="https://factfinder.census.gov/faces/nav/jsf/pages/community_facts.xhtml?src=bkm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mographia.com/db-intlsub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33700"/>
            <a:ext cx="4953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Predicting Gentrification in Los Angeles</a:t>
            </a:r>
          </a:p>
          <a:p>
            <a:endParaRPr lang="en-US" dirty="0"/>
          </a:p>
          <a:p>
            <a:r>
              <a:rPr lang="en-US" dirty="0" smtClean="0"/>
              <a:t>Ryan </a:t>
            </a:r>
            <a:r>
              <a:rPr lang="en-US" dirty="0" err="1" smtClean="0"/>
              <a:t>Belfer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4320540" cy="35783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Gentrification occurs across the country, improving low-income areas and raising value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 smtClean="0"/>
              <a:t>Areas of gentrification increase property by over double = great investment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 smtClean="0"/>
              <a:t>Predict gentrification of low-income areas by clustering with high-income areas</a:t>
            </a:r>
            <a:endParaRPr lang="en-US" sz="1800" dirty="0"/>
          </a:p>
        </p:txBody>
      </p:sp>
      <p:pic>
        <p:nvPicPr>
          <p:cNvPr id="1026" name="Picture 2" descr="gentrification map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40" y="1236319"/>
            <a:ext cx="4267200" cy="25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900940"/>
            <a:ext cx="868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Source: </a:t>
            </a:r>
            <a:r>
              <a:rPr lang="en-US" sz="1050" dirty="0" smtClean="0">
                <a:hlinkClick r:id="rId3"/>
              </a:rPr>
              <a:t>https://www.businessinsider.com/map-the-cities-with-the-most-gentrified-neighborhoods-2013-11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867150"/>
            <a:ext cx="3886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Map of gentrified cities by percentage of low-income gentrified. Los Angeles is one of the smaller dots, signifying it is not yet heavily gentrified.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001000" cy="3578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u="sng" dirty="0">
                <a:hlinkClick r:id="rId2"/>
              </a:rPr>
              <a:t>LA Almanac Median Income by ZIP Code </a:t>
            </a:r>
            <a:r>
              <a:rPr lang="en-US" sz="1800" u="sng" dirty="0" smtClean="0">
                <a:hlinkClick r:id="rId2"/>
              </a:rPr>
              <a:t>Table</a:t>
            </a:r>
            <a:r>
              <a:rPr lang="en-US" sz="1800" dirty="0"/>
              <a:t> </a:t>
            </a:r>
            <a:r>
              <a:rPr lang="en-US" sz="1800" dirty="0" smtClean="0"/>
              <a:t>for ZIP list and median income values</a:t>
            </a:r>
          </a:p>
          <a:p>
            <a:pPr>
              <a:lnSpc>
                <a:spcPct val="150000"/>
              </a:lnSpc>
            </a:pPr>
            <a:r>
              <a:rPr lang="en-US" sz="1800" u="sng" dirty="0">
                <a:hlinkClick r:id="rId3"/>
              </a:rPr>
              <a:t>LA Times </a:t>
            </a:r>
            <a:r>
              <a:rPr lang="en-US" sz="1800" u="sng" dirty="0" smtClean="0">
                <a:hlinkClick r:id="rId3"/>
              </a:rPr>
              <a:t>website</a:t>
            </a:r>
            <a:r>
              <a:rPr lang="en-US" sz="1800" dirty="0"/>
              <a:t> </a:t>
            </a:r>
            <a:r>
              <a:rPr lang="en-US" sz="1800" dirty="0" smtClean="0"/>
              <a:t>for latitude and longitude values for ZIP codes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Foursquare API for venues based on latitude and longitude</a:t>
            </a:r>
          </a:p>
          <a:p>
            <a:pPr>
              <a:lnSpc>
                <a:spcPct val="150000"/>
              </a:lnSpc>
            </a:pPr>
            <a:r>
              <a:rPr lang="en-US" sz="1800" u="sng" dirty="0">
                <a:hlinkClick r:id="rId4"/>
              </a:rPr>
              <a:t>U.S. Census Population </a:t>
            </a:r>
            <a:r>
              <a:rPr lang="en-US" sz="1800" u="sng" dirty="0" smtClean="0">
                <a:hlinkClick r:id="rId4"/>
              </a:rPr>
              <a:t>Factfinder</a:t>
            </a:r>
            <a:r>
              <a:rPr lang="en-US" sz="1800" dirty="0"/>
              <a:t> </a:t>
            </a:r>
            <a:r>
              <a:rPr lang="en-US" sz="1800" dirty="0" smtClean="0"/>
              <a:t>for population by ZIP</a:t>
            </a:r>
          </a:p>
          <a:p>
            <a:pPr>
              <a:lnSpc>
                <a:spcPct val="150000"/>
              </a:lnSpc>
            </a:pPr>
            <a:r>
              <a:rPr lang="en-US" sz="1800" u="sng" dirty="0">
                <a:hlinkClick r:id="rId5"/>
              </a:rPr>
              <a:t>Statistical </a:t>
            </a:r>
            <a:r>
              <a:rPr lang="en-US" sz="1800" u="sng" dirty="0" smtClean="0">
                <a:hlinkClick r:id="rId5"/>
              </a:rPr>
              <a:t>Atlas</a:t>
            </a:r>
            <a:r>
              <a:rPr lang="en-US" sz="1800" dirty="0"/>
              <a:t> </a:t>
            </a:r>
            <a:r>
              <a:rPr lang="en-US" sz="1800" dirty="0" smtClean="0"/>
              <a:t>for population density by ZIP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26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/>
          <a:lstStyle/>
          <a:p>
            <a:r>
              <a:rPr lang="en-US" dirty="0" smtClean="0"/>
              <a:t>Maps of Los Angeles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352550"/>
            <a:ext cx="4343400" cy="2819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0" y="1352550"/>
            <a:ext cx="435102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425434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of ZIP locations (left) and of median income values (right)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/>
          <a:lstStyle/>
          <a:p>
            <a:r>
              <a:rPr lang="en-US" dirty="0" smtClean="0"/>
              <a:t>Combined Map with Clustering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7068"/>
            <a:ext cx="3048000" cy="3243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Seven clusters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Size range 1-225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We want to remove clusters of size ~1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80460" y="1733550"/>
            <a:ext cx="495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Income Ranges and Choosing Cluster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57800" y="1504950"/>
            <a:ext cx="3581400" cy="32438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Choose cluster of medium size</a:t>
            </a:r>
          </a:p>
          <a:p>
            <a:endParaRPr lang="en-US" sz="2000" dirty="0"/>
          </a:p>
          <a:p>
            <a:r>
              <a:rPr lang="en-US" sz="2000" dirty="0" smtClean="0"/>
              <a:t>Extract ZIPs with lower incomes for gentrification</a:t>
            </a:r>
          </a:p>
          <a:p>
            <a:endParaRPr lang="en-US" sz="2000" dirty="0"/>
          </a:p>
          <a:p>
            <a:r>
              <a:rPr lang="en-US" sz="2000" dirty="0" smtClean="0"/>
              <a:t>Median and average of median income shows skewness to rich/poor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504950"/>
            <a:ext cx="4648200" cy="289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9600" y="3028950"/>
            <a:ext cx="304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9958765">
            <a:off x="4782920" y="2945983"/>
            <a:ext cx="685800" cy="24384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Results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66780"/>
              </p:ext>
            </p:extLst>
          </p:nvPr>
        </p:nvGraphicFramePr>
        <p:xfrm>
          <a:off x="1219200" y="1570842"/>
          <a:ext cx="6553200" cy="2753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588"/>
                <a:gridCol w="3658213"/>
                <a:gridCol w="684269"/>
                <a:gridCol w="150013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ZIP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Neighborhood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Distance (miles)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90008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 Angeles (Baldwin Hills, Crenshaw, Leimert Park)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36641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90018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 Angeles (Jefferson Park, Leimert Park)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37341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4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90032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 Angeles (El Sereno, Monterey Hills)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47370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91755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Monterey Park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49755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91754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Monterey Park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58056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91304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 Angeles (Canoga Park, West Hills), Box Canyon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64367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25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91748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City of Industry, Rowland Heights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64983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20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5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91345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 Angeles (Mission Hills)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74193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20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7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504950"/>
            <a:ext cx="8305800" cy="3243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Choose neighborhoods with small distance from downtown L.A.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Choose with lower median incomes for higher return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Consider population density only if </a:t>
            </a:r>
            <a:r>
              <a:rPr lang="en-US" sz="2000" dirty="0" smtClean="0">
                <a:hlinkClick r:id="rId2"/>
              </a:rPr>
              <a:t>core density or higher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Final recommendations for investing/protecting gentrification:</a:t>
            </a:r>
          </a:p>
          <a:p>
            <a:pPr lvl="1">
              <a:lnSpc>
                <a:spcPct val="110000"/>
              </a:lnSpc>
            </a:pPr>
            <a:r>
              <a:rPr lang="en-US" sz="1800" dirty="0" err="1" smtClean="0"/>
              <a:t>Leimert</a:t>
            </a:r>
            <a:r>
              <a:rPr lang="en-US" sz="1800" dirty="0" smtClean="0"/>
              <a:t> Park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El </a:t>
            </a:r>
            <a:r>
              <a:rPr lang="en-US" sz="1800" dirty="0" err="1" smtClean="0"/>
              <a:t>Sereno</a:t>
            </a:r>
            <a:endParaRPr lang="en-US" sz="18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Monterey Park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50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124</TotalTime>
  <Words>322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Battle of the Neighborhoods</vt:lpstr>
      <vt:lpstr>Introduction</vt:lpstr>
      <vt:lpstr>Data Sources</vt:lpstr>
      <vt:lpstr>Maps of Los Angeles</vt:lpstr>
      <vt:lpstr>Combined Map with Clustering</vt:lpstr>
      <vt:lpstr>Income Ranges and Choosing Cluster</vt:lpstr>
      <vt:lpstr>Results Table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Ryan</dc:creator>
  <cp:lastModifiedBy>Ryan</cp:lastModifiedBy>
  <cp:revision>8</cp:revision>
  <dcterms:created xsi:type="dcterms:W3CDTF">2019-07-14T17:18:41Z</dcterms:created>
  <dcterms:modified xsi:type="dcterms:W3CDTF">2019-07-14T19:23:18Z</dcterms:modified>
</cp:coreProperties>
</file>