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0" r:id="rId1"/>
  </p:sldMasterIdLst>
  <p:notesMasterIdLst>
    <p:notesMasterId r:id="rId9"/>
  </p:notesMasterIdLst>
  <p:sldIdLst>
    <p:sldId id="256" r:id="rId2"/>
    <p:sldId id="279" r:id="rId3"/>
    <p:sldId id="283" r:id="rId4"/>
    <p:sldId id="290" r:id="rId5"/>
    <p:sldId id="294" r:id="rId6"/>
    <p:sldId id="281"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8330"/>
    <a:srgbClr val="7FBEE5"/>
    <a:srgbClr val="FFFFFF"/>
    <a:srgbClr val="8FA45C"/>
    <a:srgbClr val="F2C316"/>
    <a:srgbClr val="D9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47" autoAdjust="0"/>
    <p:restoredTop sz="94161"/>
  </p:normalViewPr>
  <p:slideViewPr>
    <p:cSldViewPr snapToGrid="0">
      <p:cViewPr varScale="1">
        <p:scale>
          <a:sx n="74" d="100"/>
          <a:sy n="74"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16FB7-EEBF-42C3-8185-2250C2805E3E}"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3C76932B-E63F-49BB-BB78-5767BCE4203C}">
      <dgm:prSet/>
      <dgm:spPr>
        <a:solidFill>
          <a:schemeClr val="tx2"/>
        </a:solidFill>
      </dgm:spPr>
      <dgm:t>
        <a:bodyPr/>
        <a:lstStyle/>
        <a:p>
          <a:r>
            <a:rPr lang="en-US" dirty="0" err="1"/>
            <a:t>Azriel</a:t>
          </a:r>
          <a:r>
            <a:rPr lang="en-US" dirty="0"/>
            <a:t> Manual Tamayo</a:t>
          </a:r>
        </a:p>
      </dgm:t>
    </dgm:pt>
    <dgm:pt modelId="{527A3786-497E-4372-A4D6-142D83024DCC}" type="parTrans" cxnId="{B04ED267-BAEF-4C6B-A161-F1A523391AA2}">
      <dgm:prSet/>
      <dgm:spPr/>
      <dgm:t>
        <a:bodyPr/>
        <a:lstStyle/>
        <a:p>
          <a:endParaRPr lang="en-US"/>
        </a:p>
      </dgm:t>
    </dgm:pt>
    <dgm:pt modelId="{51CF7D3F-5898-4451-AE2D-92E8B1557402}" type="sibTrans" cxnId="{B04ED267-BAEF-4C6B-A161-F1A523391AA2}">
      <dgm:prSet/>
      <dgm:spPr>
        <a:solidFill>
          <a:srgbClr val="0070C0">
            <a:alpha val="90000"/>
          </a:srgbClr>
        </a:solidFill>
      </dgm:spPr>
      <dgm:t>
        <a:bodyPr/>
        <a:lstStyle/>
        <a:p>
          <a:endParaRPr lang="en-US"/>
        </a:p>
      </dgm:t>
    </dgm:pt>
    <dgm:pt modelId="{537DA513-D18F-4745-8952-62D9EAE333D2}">
      <dgm:prSet/>
      <dgm:spPr>
        <a:solidFill>
          <a:schemeClr val="bg2"/>
        </a:solidFill>
      </dgm:spPr>
      <dgm:t>
        <a:bodyPr/>
        <a:lstStyle/>
        <a:p>
          <a:r>
            <a:rPr lang="en-US" b="0" dirty="0">
              <a:solidFill>
                <a:schemeClr val="tx1">
                  <a:lumMod val="75000"/>
                  <a:lumOff val="25000"/>
                </a:schemeClr>
              </a:solidFill>
            </a:rPr>
            <a:t>Debra Mcnulty</a:t>
          </a:r>
          <a:endParaRPr lang="en-US" dirty="0">
            <a:solidFill>
              <a:schemeClr val="tx1">
                <a:lumMod val="75000"/>
                <a:lumOff val="25000"/>
              </a:schemeClr>
            </a:solidFill>
          </a:endParaRPr>
        </a:p>
      </dgm:t>
    </dgm:pt>
    <dgm:pt modelId="{BA344CF8-9624-407C-B13D-DD5F651D5D81}" type="parTrans" cxnId="{45C3C535-926A-40EB-9C00-688C6E4651AB}">
      <dgm:prSet/>
      <dgm:spPr/>
      <dgm:t>
        <a:bodyPr/>
        <a:lstStyle/>
        <a:p>
          <a:endParaRPr lang="en-US"/>
        </a:p>
      </dgm:t>
    </dgm:pt>
    <dgm:pt modelId="{CCFB80ED-2C41-44C4-B1F6-9FD470458513}" type="sibTrans" cxnId="{45C3C535-926A-40EB-9C00-688C6E4651AB}">
      <dgm:prSet/>
      <dgm:spPr>
        <a:solidFill>
          <a:srgbClr val="0070C0">
            <a:alpha val="90000"/>
          </a:srgbClr>
        </a:solidFill>
      </dgm:spPr>
      <dgm:t>
        <a:bodyPr/>
        <a:lstStyle/>
        <a:p>
          <a:endParaRPr lang="en-US"/>
        </a:p>
      </dgm:t>
    </dgm:pt>
    <dgm:pt modelId="{314D8F6B-F142-4D3D-9E6E-085F97D10243}">
      <dgm:prSet/>
      <dgm:spPr>
        <a:solidFill>
          <a:schemeClr val="tx2"/>
        </a:solidFill>
      </dgm:spPr>
      <dgm:t>
        <a:bodyPr/>
        <a:lstStyle/>
        <a:p>
          <a:r>
            <a:rPr lang="en-US" dirty="0"/>
            <a:t>Kelly Doyle</a:t>
          </a:r>
        </a:p>
      </dgm:t>
    </dgm:pt>
    <dgm:pt modelId="{7E1D2711-7908-4634-9890-DE774D82EA8A}" type="parTrans" cxnId="{8E388D82-D47A-44FE-BF27-58485798D6BC}">
      <dgm:prSet/>
      <dgm:spPr/>
      <dgm:t>
        <a:bodyPr/>
        <a:lstStyle/>
        <a:p>
          <a:endParaRPr lang="en-US"/>
        </a:p>
      </dgm:t>
    </dgm:pt>
    <dgm:pt modelId="{1C0A2031-A737-4307-9290-0FD2151986AB}" type="sibTrans" cxnId="{8E388D82-D47A-44FE-BF27-58485798D6BC}">
      <dgm:prSet/>
      <dgm:spPr>
        <a:solidFill>
          <a:srgbClr val="0070C0">
            <a:alpha val="90000"/>
          </a:srgbClr>
        </a:solidFill>
      </dgm:spPr>
      <dgm:t>
        <a:bodyPr/>
        <a:lstStyle/>
        <a:p>
          <a:endParaRPr lang="en-US"/>
        </a:p>
      </dgm:t>
    </dgm:pt>
    <dgm:pt modelId="{26363CFB-E0F7-4CBB-B37F-31545A5D61CC}">
      <dgm:prSet/>
      <dgm:spPr>
        <a:solidFill>
          <a:schemeClr val="bg2"/>
        </a:solidFill>
      </dgm:spPr>
      <dgm:t>
        <a:bodyPr/>
        <a:lstStyle/>
        <a:p>
          <a:r>
            <a:rPr lang="en-US" dirty="0">
              <a:solidFill>
                <a:schemeClr val="tx1">
                  <a:lumMod val="75000"/>
                  <a:lumOff val="25000"/>
                </a:schemeClr>
              </a:solidFill>
            </a:rPr>
            <a:t>Robert Bellgraph </a:t>
          </a:r>
        </a:p>
      </dgm:t>
    </dgm:pt>
    <dgm:pt modelId="{4874B20C-BB40-42C9-A638-E52FAA6CD592}" type="parTrans" cxnId="{7F577C01-2849-4E5D-AF57-F8433049BBD8}">
      <dgm:prSet/>
      <dgm:spPr/>
      <dgm:t>
        <a:bodyPr/>
        <a:lstStyle/>
        <a:p>
          <a:endParaRPr lang="en-US"/>
        </a:p>
      </dgm:t>
    </dgm:pt>
    <dgm:pt modelId="{C72BE82F-7A48-46FC-8222-6B637F27FA16}" type="sibTrans" cxnId="{7F577C01-2849-4E5D-AF57-F8433049BBD8}">
      <dgm:prSet/>
      <dgm:spPr/>
      <dgm:t>
        <a:bodyPr/>
        <a:lstStyle/>
        <a:p>
          <a:endParaRPr lang="en-US"/>
        </a:p>
      </dgm:t>
    </dgm:pt>
    <dgm:pt modelId="{EF842D74-DEB5-424A-9E6F-4ACEA2F1E9A3}" type="pres">
      <dgm:prSet presAssocID="{E4F16FB7-EEBF-42C3-8185-2250C2805E3E}" presName="outerComposite" presStyleCnt="0">
        <dgm:presLayoutVars>
          <dgm:chMax val="5"/>
          <dgm:dir/>
          <dgm:resizeHandles val="exact"/>
        </dgm:presLayoutVars>
      </dgm:prSet>
      <dgm:spPr/>
    </dgm:pt>
    <dgm:pt modelId="{6B3813D7-D8E6-46A8-82D4-64CC6F3F3812}" type="pres">
      <dgm:prSet presAssocID="{E4F16FB7-EEBF-42C3-8185-2250C2805E3E}" presName="dummyMaxCanvas" presStyleCnt="0">
        <dgm:presLayoutVars/>
      </dgm:prSet>
      <dgm:spPr/>
    </dgm:pt>
    <dgm:pt modelId="{1E74ACD0-D70D-44DF-8CB3-607A674F2CCF}" type="pres">
      <dgm:prSet presAssocID="{E4F16FB7-EEBF-42C3-8185-2250C2805E3E}" presName="FourNodes_1" presStyleLbl="node1" presStyleIdx="0" presStyleCnt="4" custLinFactNeighborX="24370" custLinFactNeighborY="7595">
        <dgm:presLayoutVars>
          <dgm:bulletEnabled val="1"/>
        </dgm:presLayoutVars>
      </dgm:prSet>
      <dgm:spPr/>
    </dgm:pt>
    <dgm:pt modelId="{BCC01639-06B7-4F19-84DD-3E277D656CCF}" type="pres">
      <dgm:prSet presAssocID="{E4F16FB7-EEBF-42C3-8185-2250C2805E3E}" presName="FourNodes_2" presStyleLbl="node1" presStyleIdx="1" presStyleCnt="4" custLinFactNeighborX="-15356" custLinFactNeighborY="-691">
        <dgm:presLayoutVars>
          <dgm:bulletEnabled val="1"/>
        </dgm:presLayoutVars>
      </dgm:prSet>
      <dgm:spPr/>
    </dgm:pt>
    <dgm:pt modelId="{5ED64909-0183-4078-A941-AE3B384061DC}" type="pres">
      <dgm:prSet presAssocID="{E4F16FB7-EEBF-42C3-8185-2250C2805E3E}" presName="FourNodes_3" presStyleLbl="node1" presStyleIdx="2" presStyleCnt="4" custLinFactNeighborX="9372" custLinFactNeighborY="-8684">
        <dgm:presLayoutVars>
          <dgm:bulletEnabled val="1"/>
        </dgm:presLayoutVars>
      </dgm:prSet>
      <dgm:spPr/>
    </dgm:pt>
    <dgm:pt modelId="{9F5C1BC0-AABE-4199-86FF-8A2B7629CD3A}" type="pres">
      <dgm:prSet presAssocID="{E4F16FB7-EEBF-42C3-8185-2250C2805E3E}" presName="FourNodes_4" presStyleLbl="node1" presStyleIdx="3" presStyleCnt="4" custLinFactNeighborX="-23864" custLinFactNeighborY="-19565">
        <dgm:presLayoutVars>
          <dgm:bulletEnabled val="1"/>
        </dgm:presLayoutVars>
      </dgm:prSet>
      <dgm:spPr/>
    </dgm:pt>
    <dgm:pt modelId="{3563AB78-2675-4809-A921-86D30236A6C0}" type="pres">
      <dgm:prSet presAssocID="{E4F16FB7-EEBF-42C3-8185-2250C2805E3E}" presName="FourConn_1-2" presStyleLbl="fgAccFollowNode1" presStyleIdx="0" presStyleCnt="3" custLinFactNeighborX="-8350">
        <dgm:presLayoutVars>
          <dgm:bulletEnabled val="1"/>
        </dgm:presLayoutVars>
      </dgm:prSet>
      <dgm:spPr/>
    </dgm:pt>
    <dgm:pt modelId="{AA3A077C-9E0F-4B4D-B9D8-1AA761D36CB4}" type="pres">
      <dgm:prSet presAssocID="{E4F16FB7-EEBF-42C3-8185-2250C2805E3E}" presName="FourConn_2-3" presStyleLbl="fgAccFollowNode1" presStyleIdx="1" presStyleCnt="3" custLinFactX="-26913" custLinFactY="73957" custLinFactNeighborX="-100000" custLinFactNeighborY="100000">
        <dgm:presLayoutVars>
          <dgm:bulletEnabled val="1"/>
        </dgm:presLayoutVars>
      </dgm:prSet>
      <dgm:spPr/>
    </dgm:pt>
    <dgm:pt modelId="{F3393546-24A6-4960-8689-2BBC0CDF4A03}" type="pres">
      <dgm:prSet presAssocID="{E4F16FB7-EEBF-42C3-8185-2250C2805E3E}" presName="FourConn_3-4" presStyleLbl="fgAccFollowNode1" presStyleIdx="2" presStyleCnt="3" custLinFactX="-100000" custLinFactY="-75076" custLinFactNeighborX="-152157" custLinFactNeighborY="-100000">
        <dgm:presLayoutVars>
          <dgm:bulletEnabled val="1"/>
        </dgm:presLayoutVars>
      </dgm:prSet>
      <dgm:spPr/>
    </dgm:pt>
    <dgm:pt modelId="{3AD0B9EE-25C3-4572-AC59-39526472F28D}" type="pres">
      <dgm:prSet presAssocID="{E4F16FB7-EEBF-42C3-8185-2250C2805E3E}" presName="FourNodes_1_text" presStyleLbl="node1" presStyleIdx="3" presStyleCnt="4">
        <dgm:presLayoutVars>
          <dgm:bulletEnabled val="1"/>
        </dgm:presLayoutVars>
      </dgm:prSet>
      <dgm:spPr/>
    </dgm:pt>
    <dgm:pt modelId="{123B053F-1D1F-4E77-95B3-276E79B25D3F}" type="pres">
      <dgm:prSet presAssocID="{E4F16FB7-EEBF-42C3-8185-2250C2805E3E}" presName="FourNodes_2_text" presStyleLbl="node1" presStyleIdx="3" presStyleCnt="4">
        <dgm:presLayoutVars>
          <dgm:bulletEnabled val="1"/>
        </dgm:presLayoutVars>
      </dgm:prSet>
      <dgm:spPr/>
    </dgm:pt>
    <dgm:pt modelId="{D2360C3A-0605-456E-8310-1DEA07713C15}" type="pres">
      <dgm:prSet presAssocID="{E4F16FB7-EEBF-42C3-8185-2250C2805E3E}" presName="FourNodes_3_text" presStyleLbl="node1" presStyleIdx="3" presStyleCnt="4">
        <dgm:presLayoutVars>
          <dgm:bulletEnabled val="1"/>
        </dgm:presLayoutVars>
      </dgm:prSet>
      <dgm:spPr/>
    </dgm:pt>
    <dgm:pt modelId="{DE3C5B33-0EBE-47CF-A553-B870FB793F52}" type="pres">
      <dgm:prSet presAssocID="{E4F16FB7-EEBF-42C3-8185-2250C2805E3E}" presName="FourNodes_4_text" presStyleLbl="node1" presStyleIdx="3" presStyleCnt="4">
        <dgm:presLayoutVars>
          <dgm:bulletEnabled val="1"/>
        </dgm:presLayoutVars>
      </dgm:prSet>
      <dgm:spPr/>
    </dgm:pt>
  </dgm:ptLst>
  <dgm:cxnLst>
    <dgm:cxn modelId="{7F577C01-2849-4E5D-AF57-F8433049BBD8}" srcId="{E4F16FB7-EEBF-42C3-8185-2250C2805E3E}" destId="{26363CFB-E0F7-4CBB-B37F-31545A5D61CC}" srcOrd="3" destOrd="0" parTransId="{4874B20C-BB40-42C9-A638-E52FAA6CD592}" sibTransId="{C72BE82F-7A48-46FC-8222-6B637F27FA16}"/>
    <dgm:cxn modelId="{90C51406-30B9-46E9-A827-FCD0EFD4C415}" type="presOf" srcId="{537DA513-D18F-4745-8952-62D9EAE333D2}" destId="{BCC01639-06B7-4F19-84DD-3E277D656CCF}" srcOrd="0" destOrd="0" presId="urn:microsoft.com/office/officeart/2005/8/layout/vProcess5"/>
    <dgm:cxn modelId="{530A3712-C2CC-481B-98C2-21E2A3AD06C9}" type="presOf" srcId="{3C76932B-E63F-49BB-BB78-5767BCE4203C}" destId="{1E74ACD0-D70D-44DF-8CB3-607A674F2CCF}" srcOrd="0" destOrd="0" presId="urn:microsoft.com/office/officeart/2005/8/layout/vProcess5"/>
    <dgm:cxn modelId="{45C3C535-926A-40EB-9C00-688C6E4651AB}" srcId="{E4F16FB7-EEBF-42C3-8185-2250C2805E3E}" destId="{537DA513-D18F-4745-8952-62D9EAE333D2}" srcOrd="1" destOrd="0" parTransId="{BA344CF8-9624-407C-B13D-DD5F651D5D81}" sibTransId="{CCFB80ED-2C41-44C4-B1F6-9FD470458513}"/>
    <dgm:cxn modelId="{8CC3C85F-B7AA-4356-A176-FA8C1EA0A7F8}" type="presOf" srcId="{3C76932B-E63F-49BB-BB78-5767BCE4203C}" destId="{3AD0B9EE-25C3-4572-AC59-39526472F28D}" srcOrd="1" destOrd="0" presId="urn:microsoft.com/office/officeart/2005/8/layout/vProcess5"/>
    <dgm:cxn modelId="{B04ED267-BAEF-4C6B-A161-F1A523391AA2}" srcId="{E4F16FB7-EEBF-42C3-8185-2250C2805E3E}" destId="{3C76932B-E63F-49BB-BB78-5767BCE4203C}" srcOrd="0" destOrd="0" parTransId="{527A3786-497E-4372-A4D6-142D83024DCC}" sibTransId="{51CF7D3F-5898-4451-AE2D-92E8B1557402}"/>
    <dgm:cxn modelId="{539B3A6D-9946-483E-B1C9-A504AE0004F4}" type="presOf" srcId="{26363CFB-E0F7-4CBB-B37F-31545A5D61CC}" destId="{9F5C1BC0-AABE-4199-86FF-8A2B7629CD3A}" srcOrd="0" destOrd="0" presId="urn:microsoft.com/office/officeart/2005/8/layout/vProcess5"/>
    <dgm:cxn modelId="{ED07E770-EC1E-4A1F-BED3-87D02A30E8C3}" type="presOf" srcId="{314D8F6B-F142-4D3D-9E6E-085F97D10243}" destId="{5ED64909-0183-4078-A941-AE3B384061DC}" srcOrd="0" destOrd="0" presId="urn:microsoft.com/office/officeart/2005/8/layout/vProcess5"/>
    <dgm:cxn modelId="{8E388D82-D47A-44FE-BF27-58485798D6BC}" srcId="{E4F16FB7-EEBF-42C3-8185-2250C2805E3E}" destId="{314D8F6B-F142-4D3D-9E6E-085F97D10243}" srcOrd="2" destOrd="0" parTransId="{7E1D2711-7908-4634-9890-DE774D82EA8A}" sibTransId="{1C0A2031-A737-4307-9290-0FD2151986AB}"/>
    <dgm:cxn modelId="{80BAC2A7-3F4D-4896-9374-EE050DB55B44}" type="presOf" srcId="{26363CFB-E0F7-4CBB-B37F-31545A5D61CC}" destId="{DE3C5B33-0EBE-47CF-A553-B870FB793F52}" srcOrd="1" destOrd="0" presId="urn:microsoft.com/office/officeart/2005/8/layout/vProcess5"/>
    <dgm:cxn modelId="{9B0588A9-75D0-4D28-9332-E67378459D48}" type="presOf" srcId="{314D8F6B-F142-4D3D-9E6E-085F97D10243}" destId="{D2360C3A-0605-456E-8310-1DEA07713C15}" srcOrd="1" destOrd="0" presId="urn:microsoft.com/office/officeart/2005/8/layout/vProcess5"/>
    <dgm:cxn modelId="{17D928AE-9859-462F-AF4D-FCF7219ABB22}" type="presOf" srcId="{51CF7D3F-5898-4451-AE2D-92E8B1557402}" destId="{3563AB78-2675-4809-A921-86D30236A6C0}" srcOrd="0" destOrd="0" presId="urn:microsoft.com/office/officeart/2005/8/layout/vProcess5"/>
    <dgm:cxn modelId="{541C68B4-ACB8-49D6-940B-C82BCD8F652C}" type="presOf" srcId="{CCFB80ED-2C41-44C4-B1F6-9FD470458513}" destId="{AA3A077C-9E0F-4B4D-B9D8-1AA761D36CB4}" srcOrd="0" destOrd="0" presId="urn:microsoft.com/office/officeart/2005/8/layout/vProcess5"/>
    <dgm:cxn modelId="{B92613C4-92AA-4214-BC88-E98047E9BC86}" type="presOf" srcId="{1C0A2031-A737-4307-9290-0FD2151986AB}" destId="{F3393546-24A6-4960-8689-2BBC0CDF4A03}" srcOrd="0" destOrd="0" presId="urn:microsoft.com/office/officeart/2005/8/layout/vProcess5"/>
    <dgm:cxn modelId="{BF1916D1-1C3B-48A2-977F-791221C2BF80}" type="presOf" srcId="{E4F16FB7-EEBF-42C3-8185-2250C2805E3E}" destId="{EF842D74-DEB5-424A-9E6F-4ACEA2F1E9A3}" srcOrd="0" destOrd="0" presId="urn:microsoft.com/office/officeart/2005/8/layout/vProcess5"/>
    <dgm:cxn modelId="{B58C8BDB-0E0A-481F-9CC6-3E057169E83E}" type="presOf" srcId="{537DA513-D18F-4745-8952-62D9EAE333D2}" destId="{123B053F-1D1F-4E77-95B3-276E79B25D3F}" srcOrd="1" destOrd="0" presId="urn:microsoft.com/office/officeart/2005/8/layout/vProcess5"/>
    <dgm:cxn modelId="{86BDA5AA-D7A6-495F-8D55-8D498CB8DA3E}" type="presParOf" srcId="{EF842D74-DEB5-424A-9E6F-4ACEA2F1E9A3}" destId="{6B3813D7-D8E6-46A8-82D4-64CC6F3F3812}" srcOrd="0" destOrd="0" presId="urn:microsoft.com/office/officeart/2005/8/layout/vProcess5"/>
    <dgm:cxn modelId="{DAE6F64F-A49B-4722-B012-1AF0C8A6AF4A}" type="presParOf" srcId="{EF842D74-DEB5-424A-9E6F-4ACEA2F1E9A3}" destId="{1E74ACD0-D70D-44DF-8CB3-607A674F2CCF}" srcOrd="1" destOrd="0" presId="urn:microsoft.com/office/officeart/2005/8/layout/vProcess5"/>
    <dgm:cxn modelId="{DC238CB0-A6C3-42C8-91B8-837478E7004B}" type="presParOf" srcId="{EF842D74-DEB5-424A-9E6F-4ACEA2F1E9A3}" destId="{BCC01639-06B7-4F19-84DD-3E277D656CCF}" srcOrd="2" destOrd="0" presId="urn:microsoft.com/office/officeart/2005/8/layout/vProcess5"/>
    <dgm:cxn modelId="{1FAE7727-2A44-4EBF-9132-740AA80EC7C6}" type="presParOf" srcId="{EF842D74-DEB5-424A-9E6F-4ACEA2F1E9A3}" destId="{5ED64909-0183-4078-A941-AE3B384061DC}" srcOrd="3" destOrd="0" presId="urn:microsoft.com/office/officeart/2005/8/layout/vProcess5"/>
    <dgm:cxn modelId="{DE727FBD-8A78-40E1-8D1B-21630E260B2D}" type="presParOf" srcId="{EF842D74-DEB5-424A-9E6F-4ACEA2F1E9A3}" destId="{9F5C1BC0-AABE-4199-86FF-8A2B7629CD3A}" srcOrd="4" destOrd="0" presId="urn:microsoft.com/office/officeart/2005/8/layout/vProcess5"/>
    <dgm:cxn modelId="{90113ACF-8DD3-4D99-BECD-2FAB88F5368F}" type="presParOf" srcId="{EF842D74-DEB5-424A-9E6F-4ACEA2F1E9A3}" destId="{3563AB78-2675-4809-A921-86D30236A6C0}" srcOrd="5" destOrd="0" presId="urn:microsoft.com/office/officeart/2005/8/layout/vProcess5"/>
    <dgm:cxn modelId="{B4EAB3EC-5D39-4ECC-8F74-EC8233F91794}" type="presParOf" srcId="{EF842D74-DEB5-424A-9E6F-4ACEA2F1E9A3}" destId="{AA3A077C-9E0F-4B4D-B9D8-1AA761D36CB4}" srcOrd="6" destOrd="0" presId="urn:microsoft.com/office/officeart/2005/8/layout/vProcess5"/>
    <dgm:cxn modelId="{961D74F2-2B5D-47A5-9308-626FADD0C077}" type="presParOf" srcId="{EF842D74-DEB5-424A-9E6F-4ACEA2F1E9A3}" destId="{F3393546-24A6-4960-8689-2BBC0CDF4A03}" srcOrd="7" destOrd="0" presId="urn:microsoft.com/office/officeart/2005/8/layout/vProcess5"/>
    <dgm:cxn modelId="{54A1ED20-554B-49FC-B23B-8DA36861B826}" type="presParOf" srcId="{EF842D74-DEB5-424A-9E6F-4ACEA2F1E9A3}" destId="{3AD0B9EE-25C3-4572-AC59-39526472F28D}" srcOrd="8" destOrd="0" presId="urn:microsoft.com/office/officeart/2005/8/layout/vProcess5"/>
    <dgm:cxn modelId="{FA6D9267-3F77-4E1A-AF5B-B03B030ACDB4}" type="presParOf" srcId="{EF842D74-DEB5-424A-9E6F-4ACEA2F1E9A3}" destId="{123B053F-1D1F-4E77-95B3-276E79B25D3F}" srcOrd="9" destOrd="0" presId="urn:microsoft.com/office/officeart/2005/8/layout/vProcess5"/>
    <dgm:cxn modelId="{34B66558-9FAB-4495-8EE0-BD7809A44CBF}" type="presParOf" srcId="{EF842D74-DEB5-424A-9E6F-4ACEA2F1E9A3}" destId="{D2360C3A-0605-456E-8310-1DEA07713C15}" srcOrd="10" destOrd="0" presId="urn:microsoft.com/office/officeart/2005/8/layout/vProcess5"/>
    <dgm:cxn modelId="{D67DC0EE-82BA-491B-8C6D-F89230B7852F}" type="presParOf" srcId="{EF842D74-DEB5-424A-9E6F-4ACEA2F1E9A3}" destId="{DE3C5B33-0EBE-47CF-A553-B870FB793F5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4ACD0-D70D-44DF-8CB3-607A674F2CCF}">
      <dsp:nvSpPr>
        <dsp:cNvPr id="0" name=""/>
        <dsp:cNvSpPr/>
      </dsp:nvSpPr>
      <dsp:spPr>
        <a:xfrm>
          <a:off x="2246625" y="72706"/>
          <a:ext cx="9218814" cy="957294"/>
        </a:xfrm>
        <a:prstGeom prst="roundRect">
          <a:avLst>
            <a:gd name="adj" fmla="val 10000"/>
          </a:avLst>
        </a:prstGeom>
        <a:solidFill>
          <a:schemeClr val="tx2"/>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err="1"/>
            <a:t>Azriel</a:t>
          </a:r>
          <a:r>
            <a:rPr lang="en-US" sz="4100" kern="1200" dirty="0"/>
            <a:t> Manual Tamayo</a:t>
          </a:r>
        </a:p>
      </dsp:txBody>
      <dsp:txXfrm>
        <a:off x="2274663" y="100744"/>
        <a:ext cx="8104928" cy="901218"/>
      </dsp:txXfrm>
    </dsp:sp>
    <dsp:sp modelId="{BCC01639-06B7-4F19-84DD-3E277D656CCF}">
      <dsp:nvSpPr>
        <dsp:cNvPr id="0" name=""/>
        <dsp:cNvSpPr/>
      </dsp:nvSpPr>
      <dsp:spPr>
        <a:xfrm>
          <a:off x="0" y="1124732"/>
          <a:ext cx="9218814" cy="957294"/>
        </a:xfrm>
        <a:prstGeom prst="roundRect">
          <a:avLst>
            <a:gd name="adj" fmla="val 10000"/>
          </a:avLst>
        </a:prstGeom>
        <a:solidFill>
          <a:schemeClr val="bg2"/>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kern="1200" dirty="0">
              <a:solidFill>
                <a:schemeClr val="tx1">
                  <a:lumMod val="75000"/>
                  <a:lumOff val="25000"/>
                </a:schemeClr>
              </a:solidFill>
            </a:rPr>
            <a:t>Debra Mcnulty</a:t>
          </a:r>
          <a:endParaRPr lang="en-US" sz="4100" kern="1200" dirty="0">
            <a:solidFill>
              <a:schemeClr val="tx1">
                <a:lumMod val="75000"/>
                <a:lumOff val="25000"/>
              </a:schemeClr>
            </a:solidFill>
          </a:endParaRPr>
        </a:p>
      </dsp:txBody>
      <dsp:txXfrm>
        <a:off x="28038" y="1152770"/>
        <a:ext cx="7768421" cy="901218"/>
      </dsp:txXfrm>
    </dsp:sp>
    <dsp:sp modelId="{5ED64909-0183-4078-A941-AE3B384061DC}">
      <dsp:nvSpPr>
        <dsp:cNvPr id="0" name=""/>
        <dsp:cNvSpPr/>
      </dsp:nvSpPr>
      <dsp:spPr>
        <a:xfrm>
          <a:off x="2304703" y="2179564"/>
          <a:ext cx="9218814" cy="957294"/>
        </a:xfrm>
        <a:prstGeom prst="roundRect">
          <a:avLst>
            <a:gd name="adj" fmla="val 10000"/>
          </a:avLst>
        </a:prstGeom>
        <a:solidFill>
          <a:schemeClr val="tx2"/>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Kelly Doyle</a:t>
          </a:r>
        </a:p>
      </dsp:txBody>
      <dsp:txXfrm>
        <a:off x="2332741" y="2207602"/>
        <a:ext cx="7779944" cy="901218"/>
      </dsp:txXfrm>
    </dsp:sp>
    <dsp:sp modelId="{9F5C1BC0-AABE-4199-86FF-8A2B7629CD3A}">
      <dsp:nvSpPr>
        <dsp:cNvPr id="0" name=""/>
        <dsp:cNvSpPr/>
      </dsp:nvSpPr>
      <dsp:spPr>
        <a:xfrm>
          <a:off x="104725" y="3206748"/>
          <a:ext cx="9218814" cy="957294"/>
        </a:xfrm>
        <a:prstGeom prst="roundRect">
          <a:avLst>
            <a:gd name="adj" fmla="val 10000"/>
          </a:avLst>
        </a:prstGeom>
        <a:solidFill>
          <a:schemeClr val="bg2"/>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solidFill>
                <a:schemeClr val="tx1">
                  <a:lumMod val="75000"/>
                  <a:lumOff val="25000"/>
                </a:schemeClr>
              </a:solidFill>
            </a:rPr>
            <a:t>Robert Bellgraph </a:t>
          </a:r>
        </a:p>
      </dsp:txBody>
      <dsp:txXfrm>
        <a:off x="132763" y="3234786"/>
        <a:ext cx="7768421" cy="901218"/>
      </dsp:txXfrm>
    </dsp:sp>
    <dsp:sp modelId="{3563AB78-2675-4809-A921-86D30236A6C0}">
      <dsp:nvSpPr>
        <dsp:cNvPr id="0" name=""/>
        <dsp:cNvSpPr/>
      </dsp:nvSpPr>
      <dsp:spPr>
        <a:xfrm>
          <a:off x="8544615" y="733200"/>
          <a:ext cx="622241" cy="622241"/>
        </a:xfrm>
        <a:prstGeom prst="downArrow">
          <a:avLst>
            <a:gd name="adj1" fmla="val 55000"/>
            <a:gd name="adj2" fmla="val 45000"/>
          </a:avLst>
        </a:prstGeom>
        <a:solidFill>
          <a:srgbClr val="0070C0">
            <a:alpha val="90000"/>
          </a:srgbClr>
        </a:solidFill>
        <a:ln w="9525" cap="flat" cmpd="sng" algn="ctr">
          <a:solidFill>
            <a:schemeClr val="accent2">
              <a:tint val="40000"/>
              <a:alpha val="9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84619" y="733200"/>
        <a:ext cx="342233" cy="468236"/>
      </dsp:txXfrm>
    </dsp:sp>
    <dsp:sp modelId="{AA3A077C-9E0F-4B4D-B9D8-1AA761D36CB4}">
      <dsp:nvSpPr>
        <dsp:cNvPr id="0" name=""/>
        <dsp:cNvSpPr/>
      </dsp:nvSpPr>
      <dsp:spPr>
        <a:xfrm>
          <a:off x="8578943" y="2946980"/>
          <a:ext cx="622241" cy="622241"/>
        </a:xfrm>
        <a:prstGeom prst="downArrow">
          <a:avLst>
            <a:gd name="adj1" fmla="val 55000"/>
            <a:gd name="adj2" fmla="val 45000"/>
          </a:avLst>
        </a:prstGeom>
        <a:solidFill>
          <a:srgbClr val="0070C0">
            <a:alpha val="90000"/>
          </a:srgbClr>
        </a:solidFill>
        <a:ln w="9525" cap="flat" cmpd="sng" algn="ctr">
          <a:solidFill>
            <a:schemeClr val="accent3">
              <a:tint val="40000"/>
              <a:alpha val="9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718947" y="2946980"/>
        <a:ext cx="342233" cy="468236"/>
      </dsp:txXfrm>
    </dsp:sp>
    <dsp:sp modelId="{F3393546-24A6-4960-8689-2BBC0CDF4A03}">
      <dsp:nvSpPr>
        <dsp:cNvPr id="0" name=""/>
        <dsp:cNvSpPr/>
      </dsp:nvSpPr>
      <dsp:spPr>
        <a:xfrm>
          <a:off x="8560175" y="1906500"/>
          <a:ext cx="622241" cy="622241"/>
        </a:xfrm>
        <a:prstGeom prst="downArrow">
          <a:avLst>
            <a:gd name="adj1" fmla="val 55000"/>
            <a:gd name="adj2" fmla="val 45000"/>
          </a:avLst>
        </a:prstGeom>
        <a:solidFill>
          <a:srgbClr val="0070C0">
            <a:alpha val="90000"/>
          </a:srgbClr>
        </a:solidFill>
        <a:ln w="9525" cap="flat" cmpd="sng" algn="ctr">
          <a:solidFill>
            <a:schemeClr val="accent4">
              <a:tint val="40000"/>
              <a:alpha val="9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700179" y="1906500"/>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62646-FCE1-497B-BDFA-2E0446F62FA8}"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4B33F-E3E0-43EB-B67A-7BBB41C96819}" type="slidenum">
              <a:rPr lang="en-US" smtClean="0"/>
              <a:t>‹#›</a:t>
            </a:fld>
            <a:endParaRPr lang="en-US"/>
          </a:p>
        </p:txBody>
      </p:sp>
    </p:spTree>
    <p:extLst>
      <p:ext uri="{BB962C8B-B14F-4D97-AF65-F5344CB8AC3E}">
        <p14:creationId xmlns:p14="http://schemas.microsoft.com/office/powerpoint/2010/main" val="398382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latin typeface="Consolas" panose="020B0609020204030204" pitchFamily="49" charset="0"/>
              </a:rPr>
              <a:t>Research Questions to Answer:</a:t>
            </a:r>
          </a:p>
          <a:p>
            <a:r>
              <a:rPr lang="en-US" sz="1200" b="0" dirty="0">
                <a:effectLst/>
                <a:latin typeface="Consolas" panose="020B0609020204030204" pitchFamily="49" charset="0"/>
              </a:rPr>
              <a:t>Plot 2019 - We start off with 1</a:t>
            </a:r>
            <a:r>
              <a:rPr lang="en-US" sz="1200" b="0" baseline="30000" dirty="0">
                <a:effectLst/>
                <a:latin typeface="Consolas" panose="020B0609020204030204" pitchFamily="49" charset="0"/>
              </a:rPr>
              <a:t>st</a:t>
            </a:r>
            <a:r>
              <a:rPr lang="en-US" sz="1200" b="0" dirty="0">
                <a:effectLst/>
                <a:latin typeface="Consolas" panose="020B0609020204030204" pitchFamily="49" charset="0"/>
              </a:rPr>
              <a:t> question that was during the pandemic (COV-19), what’s the education cost during a pandemic time. Then we’re </a:t>
            </a:r>
            <a:r>
              <a:rPr lang="en-US" sz="1200" b="0" dirty="0" err="1">
                <a:effectLst/>
                <a:latin typeface="Consolas" panose="020B0609020204030204" pitchFamily="49" charset="0"/>
              </a:rPr>
              <a:t>gonna</a:t>
            </a:r>
            <a:r>
              <a:rPr lang="en-US" sz="1200" b="0" dirty="0">
                <a:effectLst/>
                <a:latin typeface="Consolas" panose="020B0609020204030204" pitchFamily="49" charset="0"/>
              </a:rPr>
              <a:t> compare that with the next slide.</a:t>
            </a:r>
          </a:p>
          <a:p>
            <a:endParaRPr lang="en-US" sz="1200" b="0" dirty="0">
              <a:effectLst/>
              <a:latin typeface="Consolas" panose="020B0609020204030204" pitchFamily="49" charset="0"/>
            </a:endParaRPr>
          </a:p>
          <a:p>
            <a:r>
              <a:rPr lang="en-US" sz="1200" b="0" dirty="0">
                <a:effectLst/>
                <a:latin typeface="Consolas" panose="020B0609020204030204" pitchFamily="49" charset="0"/>
              </a:rPr>
              <a:t>----------------------</a:t>
            </a:r>
          </a:p>
          <a:p>
            <a:r>
              <a:rPr lang="en-US" sz="1200" b="1" i="1" dirty="0">
                <a:latin typeface="+mj-lt"/>
              </a:rPr>
              <a:t>What’s the:</a:t>
            </a:r>
          </a:p>
          <a:p>
            <a:pPr marL="171450" indent="-171450">
              <a:buFont typeface="Courier New" panose="02070309020205020404" pitchFamily="49" charset="0"/>
              <a:buChar char="o"/>
            </a:pPr>
            <a:r>
              <a:rPr lang="en-US" sz="1200" dirty="0">
                <a:latin typeface="+mj-lt"/>
              </a:rPr>
              <a:t>Where in the US can a family find the most Affordable education for a four-year undergrad education. </a:t>
            </a:r>
          </a:p>
          <a:p>
            <a:pPr marL="628650" lvl="1" indent="-171450">
              <a:buFont typeface="Courier New" panose="02070309020205020404" pitchFamily="49" charset="0"/>
              <a:buChar char="o"/>
            </a:pPr>
            <a:r>
              <a:rPr lang="en-US" sz="1200" dirty="0">
                <a:latin typeface="+mj-lt"/>
              </a:rPr>
              <a:t>We present in out mapping both Privat and Public.  2 year and 4 year</a:t>
            </a:r>
          </a:p>
          <a:p>
            <a:pPr marL="628650" lvl="1" indent="-171450">
              <a:buFont typeface="Courier New" panose="02070309020205020404" pitchFamily="49" charset="0"/>
              <a:buChar char="o"/>
            </a:pPr>
            <a:r>
              <a:rPr lang="en-US" sz="1200" dirty="0">
                <a:latin typeface="+mj-lt"/>
              </a:rPr>
              <a:t>2 year and 4 year</a:t>
            </a:r>
          </a:p>
          <a:p>
            <a:pPr marL="171450" indent="-171450">
              <a:buFont typeface="Courier New" panose="02070309020205020404" pitchFamily="49" charset="0"/>
              <a:buChar char="o"/>
            </a:pPr>
            <a:r>
              <a:rPr lang="en-US" sz="1200" dirty="0">
                <a:latin typeface="+mj-lt"/>
              </a:rPr>
              <a:t>Can we see a true variance from the Covid Pandemic </a:t>
            </a:r>
          </a:p>
          <a:p>
            <a:pPr marL="171450" indent="-171450">
              <a:buFont typeface="Courier New" panose="02070309020205020404" pitchFamily="49" charset="0"/>
              <a:buChar char="o"/>
            </a:pPr>
            <a:r>
              <a:rPr lang="en-US" sz="1200" dirty="0">
                <a:latin typeface="+mj-lt"/>
              </a:rPr>
              <a:t>Is Public In State or Out of Sate or Private schools more economical. </a:t>
            </a:r>
          </a:p>
          <a:p>
            <a:pPr marL="171450" indent="-171450">
              <a:buFont typeface="Courier New" panose="02070309020205020404" pitchFamily="49" charset="0"/>
              <a:buChar char="o"/>
            </a:pPr>
            <a:endParaRPr lang="en-US" sz="1200" dirty="0">
              <a:latin typeface="+mj-lt"/>
            </a:endParaRPr>
          </a:p>
          <a:p>
            <a:pPr marL="171450" indent="-171450">
              <a:buFont typeface="Courier New" panose="02070309020205020404" pitchFamily="49" charset="0"/>
              <a:buChar char="o"/>
            </a:pPr>
            <a:endParaRPr lang="en-US" sz="1200" dirty="0">
              <a:latin typeface="+mj-lt"/>
            </a:endParaRPr>
          </a:p>
          <a:p>
            <a:pPr marL="171450" indent="-171450">
              <a:buFont typeface="Courier New" panose="02070309020205020404" pitchFamily="49" charset="0"/>
              <a:buChar char="o"/>
            </a:pPr>
            <a:endParaRPr lang="en-US" sz="1200" dirty="0">
              <a:latin typeface="+mj-lt"/>
            </a:endParaRPr>
          </a:p>
          <a:p>
            <a:pPr marL="171450" indent="-171450">
              <a:buFont typeface="Courier New" panose="02070309020205020404" pitchFamily="49" charset="0"/>
              <a:buChar char="o"/>
            </a:pPr>
            <a:endParaRPr lang="en-US" sz="1200" dirty="0">
              <a:latin typeface="+mj-lt"/>
            </a:endParaRPr>
          </a:p>
          <a:p>
            <a:pPr marL="171450" indent="-171450">
              <a:buFont typeface="Courier New" panose="02070309020205020404" pitchFamily="49" charset="0"/>
              <a:buChar char="o"/>
            </a:pPr>
            <a:endParaRPr lang="en-US" sz="1200" dirty="0">
              <a:latin typeface="+mj-lt"/>
            </a:endParaRPr>
          </a:p>
          <a:p>
            <a:pPr marL="171450" indent="-171450">
              <a:buFont typeface="Courier New" panose="02070309020205020404" pitchFamily="49" charset="0"/>
              <a:buChar char="o"/>
            </a:pPr>
            <a:endParaRPr lang="en-US" sz="1200" dirty="0">
              <a:latin typeface="+mj-lt"/>
            </a:endParaRPr>
          </a:p>
          <a:p>
            <a:pPr marL="171450" indent="-171450">
              <a:buFont typeface="Courier New" panose="02070309020205020404" pitchFamily="49" charset="0"/>
              <a:buChar char="o"/>
            </a:pPr>
            <a:r>
              <a:rPr lang="en-US" sz="1200" dirty="0">
                <a:latin typeface="+mj-lt"/>
              </a:rPr>
              <a:t>****** POSSIBLE NEEDS***** </a:t>
            </a:r>
          </a:p>
          <a:p>
            <a:r>
              <a:rPr lang="en-US" sz="1200" dirty="0">
                <a:latin typeface="+mj-lt"/>
              </a:rPr>
              <a:t>2021 Bar   -   can we add color to the highest 5 and lowest and possibly add the dollars in the ends </a:t>
            </a:r>
          </a:p>
          <a:p>
            <a:r>
              <a:rPr lang="en-US" sz="1200" dirty="0">
                <a:latin typeface="+mj-lt"/>
              </a:rPr>
              <a:t>Possible top by themselves  </a:t>
            </a:r>
          </a:p>
          <a:p>
            <a:endParaRPr lang="en-US" sz="1200" dirty="0">
              <a:latin typeface="+mj-lt"/>
            </a:endParaRPr>
          </a:p>
          <a:p>
            <a:endParaRPr lang="en-US" sz="1200" dirty="0">
              <a:latin typeface="+mj-lt"/>
            </a:endParaRPr>
          </a:p>
          <a:p>
            <a:endParaRPr lang="en-US" sz="1200" dirty="0">
              <a:latin typeface="+mj-lt"/>
            </a:endParaRPr>
          </a:p>
          <a:p>
            <a:endParaRPr lang="en-US" sz="1200" dirty="0">
              <a:latin typeface="+mj-lt"/>
            </a:endParaRPr>
          </a:p>
          <a:p>
            <a:endParaRPr lang="en-US" sz="1200" dirty="0">
              <a:latin typeface="+mj-lt"/>
            </a:endParaRPr>
          </a:p>
          <a:p>
            <a:endParaRPr lang="en-US" sz="1200" dirty="0">
              <a:latin typeface="+mj-lt"/>
            </a:endParaRPr>
          </a:p>
          <a:p>
            <a:r>
              <a:rPr lang="en-US" sz="1200" dirty="0">
                <a:latin typeface="+mj-lt"/>
              </a:rPr>
              <a:t>Questions on Data:  </a:t>
            </a:r>
          </a:p>
          <a:p>
            <a:endParaRPr lang="en-US" dirty="0"/>
          </a:p>
        </p:txBody>
      </p:sp>
      <p:sp>
        <p:nvSpPr>
          <p:cNvPr id="4" name="Slide Number Placeholder 3"/>
          <p:cNvSpPr>
            <a:spLocks noGrp="1"/>
          </p:cNvSpPr>
          <p:nvPr>
            <p:ph type="sldNum" sz="quarter" idx="5"/>
          </p:nvPr>
        </p:nvSpPr>
        <p:spPr/>
        <p:txBody>
          <a:bodyPr/>
          <a:lstStyle/>
          <a:p>
            <a:fld id="{7B74B33F-E3E0-43EB-B67A-7BBB41C96819}" type="slidenum">
              <a:rPr lang="en-US" smtClean="0"/>
              <a:t>3</a:t>
            </a:fld>
            <a:endParaRPr lang="en-US"/>
          </a:p>
        </p:txBody>
      </p:sp>
    </p:spTree>
    <p:extLst>
      <p:ext uri="{BB962C8B-B14F-4D97-AF65-F5344CB8AC3E}">
        <p14:creationId xmlns:p14="http://schemas.microsoft.com/office/powerpoint/2010/main" val="257264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latin typeface="Consolas" panose="020B0609020204030204" pitchFamily="49" charset="0"/>
              </a:rPr>
              <a:t>Research Questions to Answer:</a:t>
            </a:r>
            <a:endParaRPr lang="en-US" dirty="0"/>
          </a:p>
        </p:txBody>
      </p:sp>
      <p:sp>
        <p:nvSpPr>
          <p:cNvPr id="4" name="Slide Number Placeholder 3"/>
          <p:cNvSpPr>
            <a:spLocks noGrp="1"/>
          </p:cNvSpPr>
          <p:nvPr>
            <p:ph type="sldNum" sz="quarter" idx="5"/>
          </p:nvPr>
        </p:nvSpPr>
        <p:spPr/>
        <p:txBody>
          <a:bodyPr/>
          <a:lstStyle/>
          <a:p>
            <a:fld id="{7B74B33F-E3E0-43EB-B67A-7BBB41C96819}" type="slidenum">
              <a:rPr lang="en-US" smtClean="0"/>
              <a:t>4</a:t>
            </a:fld>
            <a:endParaRPr lang="en-US"/>
          </a:p>
        </p:txBody>
      </p:sp>
    </p:spTree>
    <p:extLst>
      <p:ext uri="{BB962C8B-B14F-4D97-AF65-F5344CB8AC3E}">
        <p14:creationId xmlns:p14="http://schemas.microsoft.com/office/powerpoint/2010/main" val="152049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latin typeface="Consolas" panose="020B0609020204030204" pitchFamily="49" charset="0"/>
              </a:rPr>
              <a:t>Research Questions to Answer:</a:t>
            </a:r>
            <a:endParaRPr lang="en-US" dirty="0"/>
          </a:p>
        </p:txBody>
      </p:sp>
      <p:sp>
        <p:nvSpPr>
          <p:cNvPr id="4" name="Slide Number Placeholder 3"/>
          <p:cNvSpPr>
            <a:spLocks noGrp="1"/>
          </p:cNvSpPr>
          <p:nvPr>
            <p:ph type="sldNum" sz="quarter" idx="5"/>
          </p:nvPr>
        </p:nvSpPr>
        <p:spPr/>
        <p:txBody>
          <a:bodyPr/>
          <a:lstStyle/>
          <a:p>
            <a:fld id="{7B74B33F-E3E0-43EB-B67A-7BBB41C96819}" type="slidenum">
              <a:rPr lang="en-US" smtClean="0"/>
              <a:t>5</a:t>
            </a:fld>
            <a:endParaRPr lang="en-US"/>
          </a:p>
        </p:txBody>
      </p:sp>
    </p:spTree>
    <p:extLst>
      <p:ext uri="{BB962C8B-B14F-4D97-AF65-F5344CB8AC3E}">
        <p14:creationId xmlns:p14="http://schemas.microsoft.com/office/powerpoint/2010/main" val="254149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latin typeface="Consolas" panose="020B0609020204030204" pitchFamily="49" charset="0"/>
              </a:rPr>
              <a:t>Research Questions to Answer:</a:t>
            </a:r>
            <a:endParaRPr lang="en-US" dirty="0"/>
          </a:p>
        </p:txBody>
      </p:sp>
      <p:sp>
        <p:nvSpPr>
          <p:cNvPr id="4" name="Slide Number Placeholder 3"/>
          <p:cNvSpPr>
            <a:spLocks noGrp="1"/>
          </p:cNvSpPr>
          <p:nvPr>
            <p:ph type="sldNum" sz="quarter" idx="5"/>
          </p:nvPr>
        </p:nvSpPr>
        <p:spPr/>
        <p:txBody>
          <a:bodyPr/>
          <a:lstStyle/>
          <a:p>
            <a:fld id="{7B74B33F-E3E0-43EB-B67A-7BBB41C96819}" type="slidenum">
              <a:rPr lang="en-US" smtClean="0"/>
              <a:t>6</a:t>
            </a:fld>
            <a:endParaRPr lang="en-US"/>
          </a:p>
        </p:txBody>
      </p:sp>
    </p:spTree>
    <p:extLst>
      <p:ext uri="{BB962C8B-B14F-4D97-AF65-F5344CB8AC3E}">
        <p14:creationId xmlns:p14="http://schemas.microsoft.com/office/powerpoint/2010/main" val="1586965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233D93C-2C37-469F-A583-3BE08AD6A546}" type="datetimeFigureOut">
              <a:rPr lang="en-US" smtClean="0"/>
              <a:t>6/13/23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136240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3D93C-2C37-469F-A583-3BE08AD6A546}"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140464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233D93C-2C37-469F-A583-3BE08AD6A546}" type="datetimeFigureOut">
              <a:rPr lang="en-US" smtClean="0"/>
              <a:t>6/13/23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3026133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233D93C-2C37-469F-A583-3BE08AD6A546}" type="datetimeFigureOut">
              <a:rPr lang="en-US" smtClean="0"/>
              <a:t>6/13/23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C467D9D-F775-4E67-9505-10840077422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854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233D93C-2C37-469F-A583-3BE08AD6A546}" type="datetimeFigureOut">
              <a:rPr lang="en-US" smtClean="0"/>
              <a:t>6/13/23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265066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33D93C-2C37-469F-A583-3BE08AD6A546}"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3976542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33D93C-2C37-469F-A583-3BE08AD6A546}"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3113620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3D93C-2C37-469F-A583-3BE08AD6A546}"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3887697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233D93C-2C37-469F-A583-3BE08AD6A546}" type="datetimeFigureOut">
              <a:rPr lang="en-US" smtClean="0"/>
              <a:t>6/13/23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92288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3D93C-2C37-469F-A583-3BE08AD6A546}"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260317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233D93C-2C37-469F-A583-3BE08AD6A546}" type="datetimeFigureOut">
              <a:rPr lang="en-US" smtClean="0"/>
              <a:t>6/13/23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86566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3D93C-2C37-469F-A583-3BE08AD6A546}"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244225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33D93C-2C37-469F-A583-3BE08AD6A546}"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40119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3D93C-2C37-469F-A583-3BE08AD6A546}"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364309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3D93C-2C37-469F-A583-3BE08AD6A546}" type="datetimeFigureOut">
              <a:rPr lang="en-US" smtClean="0"/>
              <a:t>6/13/23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163288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3D93C-2C37-469F-A583-3BE08AD6A546}"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308506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3D93C-2C37-469F-A583-3BE08AD6A546}"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67D9D-F775-4E67-9505-108400774227}" type="slidenum">
              <a:rPr lang="en-US" smtClean="0"/>
              <a:t>‹#›</a:t>
            </a:fld>
            <a:endParaRPr lang="en-US"/>
          </a:p>
        </p:txBody>
      </p:sp>
    </p:spTree>
    <p:extLst>
      <p:ext uri="{BB962C8B-B14F-4D97-AF65-F5344CB8AC3E}">
        <p14:creationId xmlns:p14="http://schemas.microsoft.com/office/powerpoint/2010/main" val="162842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FBEE5"/>
        </a:solidFill>
        <a:effectLst/>
      </p:bgPr>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33D93C-2C37-469F-A583-3BE08AD6A546}" type="datetimeFigureOut">
              <a:rPr lang="en-US" smtClean="0"/>
              <a:t>6/13/23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467D9D-F775-4E67-9505-108400774227}" type="slidenum">
              <a:rPr lang="en-US" smtClean="0"/>
              <a:t>‹#›</a:t>
            </a:fld>
            <a:endParaRPr lang="en-US"/>
          </a:p>
        </p:txBody>
      </p:sp>
    </p:spTree>
    <p:extLst>
      <p:ext uri="{BB962C8B-B14F-4D97-AF65-F5344CB8AC3E}">
        <p14:creationId xmlns:p14="http://schemas.microsoft.com/office/powerpoint/2010/main" val="834835971"/>
      </p:ext>
    </p:extLst>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93" r:id="rId13"/>
    <p:sldLayoutId id="2147484594" r:id="rId14"/>
    <p:sldLayoutId id="2147484595" r:id="rId15"/>
    <p:sldLayoutId id="2147484596" r:id="rId16"/>
    <p:sldLayoutId id="21474845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tmp"/><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tmp"/><Relationship Id="rId10" Type="http://schemas.openxmlformats.org/officeDocument/2006/relationships/image" Target="../media/image14.tmp"/><Relationship Id="rId4" Type="http://schemas.openxmlformats.org/officeDocument/2006/relationships/image" Target="../media/image8.tmp"/><Relationship Id="rId9" Type="http://schemas.openxmlformats.org/officeDocument/2006/relationships/image" Target="../media/image13.tmp"/></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58AD-F3E5-5726-82F6-B89A1AF1D05C}"/>
              </a:ext>
            </a:extLst>
          </p:cNvPr>
          <p:cNvSpPr>
            <a:spLocks noGrp="1"/>
          </p:cNvSpPr>
          <p:nvPr>
            <p:ph type="ctrTitle"/>
          </p:nvPr>
        </p:nvSpPr>
        <p:spPr>
          <a:xfrm>
            <a:off x="2131502" y="471884"/>
            <a:ext cx="7294418" cy="1795876"/>
          </a:xfrm>
          <a:noFill/>
          <a:ln>
            <a:noFill/>
          </a:ln>
        </p:spPr>
        <p:style>
          <a:lnRef idx="0">
            <a:scrgbClr r="0" g="0" b="0"/>
          </a:lnRef>
          <a:fillRef idx="0">
            <a:scrgbClr r="0" g="0" b="0"/>
          </a:fillRef>
          <a:effectRef idx="0">
            <a:scrgbClr r="0" g="0" b="0"/>
          </a:effectRef>
          <a:fontRef idx="minor">
            <a:schemeClr val="dk1"/>
          </a:fontRef>
        </p:style>
        <p:txBody>
          <a:bodyPr wrap="square" anchor="ctr" anchorCtr="0">
            <a:spAutoFit/>
          </a:bodyPr>
          <a:lstStyle/>
          <a:p>
            <a:pPr algn="ctr"/>
            <a:r>
              <a:rPr lang="en-US" sz="4100" dirty="0">
                <a:solidFill>
                  <a:schemeClr val="bg1"/>
                </a:solidFill>
                <a:effectLst>
                  <a:glow rad="127000">
                    <a:schemeClr val="accent1">
                      <a:alpha val="0"/>
                    </a:schemeClr>
                  </a:glow>
                </a:effectLst>
                <a:latin typeface="Times New Roman" panose="02020603050405020304" pitchFamily="18" charset="0"/>
                <a:cs typeface="Times New Roman" panose="02020603050405020304" pitchFamily="18" charset="0"/>
              </a:rPr>
              <a:t>Fitness Trackers and Smartwatches</a:t>
            </a:r>
            <a:br>
              <a:rPr lang="en-US" sz="4100" b="0" dirty="0">
                <a:solidFill>
                  <a:srgbClr val="FFFFFF"/>
                </a:solidFill>
                <a:effectLst/>
                <a:latin typeface="Times New Roman" panose="02020603050405020304" pitchFamily="18" charset="0"/>
                <a:cs typeface="Times New Roman" panose="02020603050405020304" pitchFamily="18" charset="0"/>
              </a:rPr>
            </a:br>
            <a:endParaRPr lang="en-US" sz="4100" dirty="0">
              <a:solidFill>
                <a:srgbClr val="FFFFFF"/>
              </a:solidFill>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EF015690-B9EA-2E1A-7271-2DEDACF9BE0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F790DF44-2F11-3536-1797-509BD3F0E475}"/>
              </a:ext>
            </a:extLst>
          </p:cNvPr>
          <p:cNvSpPr>
            <a:spLocks noChangeAspect="1" noChangeArrowheads="1"/>
          </p:cNvSpPr>
          <p:nvPr/>
        </p:nvSpPr>
        <p:spPr bwMode="auto">
          <a:xfrm flipV="1">
            <a:off x="2956560" y="-15240"/>
            <a:ext cx="6685280" cy="66852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picture containing watch, strap, fashion accessory, clock">
            <a:extLst>
              <a:ext uri="{FF2B5EF4-FFF2-40B4-BE49-F238E27FC236}">
                <a16:creationId xmlns:a16="http://schemas.microsoft.com/office/drawing/2014/main" id="{3FB73606-FCFC-526D-52DA-FA72793F8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418" y="1639957"/>
            <a:ext cx="8846594" cy="5218044"/>
          </a:xfrm>
          <a:prstGeom prst="rect">
            <a:avLst/>
          </a:prstGeom>
        </p:spPr>
      </p:pic>
    </p:spTree>
    <p:extLst>
      <p:ext uri="{BB962C8B-B14F-4D97-AF65-F5344CB8AC3E}">
        <p14:creationId xmlns:p14="http://schemas.microsoft.com/office/powerpoint/2010/main" val="206151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EEA1-F1F6-BB1A-6B59-B951AA1DA9E4}"/>
              </a:ext>
            </a:extLst>
          </p:cNvPr>
          <p:cNvSpPr>
            <a:spLocks noGrp="1"/>
          </p:cNvSpPr>
          <p:nvPr>
            <p:ph type="title"/>
          </p:nvPr>
        </p:nvSpPr>
        <p:spPr>
          <a:xfrm>
            <a:off x="145473" y="532597"/>
            <a:ext cx="4263736" cy="1293028"/>
          </a:xfrm>
        </p:spPr>
        <p:txBody>
          <a:bodyPr>
            <a:normAutofit/>
          </a:bodyPr>
          <a:lstStyle/>
          <a:p>
            <a:r>
              <a:rPr lang="en-US" b="1" dirty="0">
                <a:solidFill>
                  <a:schemeClr val="tx1"/>
                </a:solidFill>
              </a:rPr>
              <a:t>Data Analysts</a:t>
            </a:r>
            <a:r>
              <a:rPr lang="en-US" dirty="0">
                <a:solidFill>
                  <a:schemeClr val="tx1"/>
                </a:solidFill>
              </a:rPr>
              <a:t>:</a:t>
            </a:r>
          </a:p>
        </p:txBody>
      </p:sp>
      <p:graphicFrame>
        <p:nvGraphicFramePr>
          <p:cNvPr id="5" name="Content Placeholder 2">
            <a:extLst>
              <a:ext uri="{FF2B5EF4-FFF2-40B4-BE49-F238E27FC236}">
                <a16:creationId xmlns:a16="http://schemas.microsoft.com/office/drawing/2014/main" id="{B404B2DF-D7D4-77F4-42CF-D40284D9FE39}"/>
              </a:ext>
            </a:extLst>
          </p:cNvPr>
          <p:cNvGraphicFramePr>
            <a:graphicFrameLocks noGrp="1"/>
          </p:cNvGraphicFramePr>
          <p:nvPr>
            <p:ph idx="1"/>
            <p:extLst>
              <p:ext uri="{D42A27DB-BD31-4B8C-83A1-F6EECF244321}">
                <p14:modId xmlns:p14="http://schemas.microsoft.com/office/powerpoint/2010/main" val="956731272"/>
              </p:ext>
            </p:extLst>
          </p:nvPr>
        </p:nvGraphicFramePr>
        <p:xfrm>
          <a:off x="353292" y="1825625"/>
          <a:ext cx="1152351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80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97C5DD-D306-0313-1820-B886B20AE988}"/>
              </a:ext>
            </a:extLst>
          </p:cNvPr>
          <p:cNvSpPr txBox="1"/>
          <p:nvPr/>
        </p:nvSpPr>
        <p:spPr>
          <a:xfrm>
            <a:off x="0" y="1927644"/>
            <a:ext cx="12191999" cy="2502116"/>
          </a:xfrm>
          <a:prstGeom prst="rect">
            <a:avLst/>
          </a:prstGeom>
          <a:solidFill>
            <a:srgbClr val="F48330"/>
          </a:solidFill>
        </p:spPr>
        <p:txBody>
          <a:bodyPr vert="horz" lIns="91440" tIns="45720" rIns="91440" bIns="45720" rtlCol="0">
            <a:normAutofit fontScale="70000" lnSpcReduction="20000"/>
          </a:bodyPr>
          <a:lstStyle/>
          <a:p>
            <a:pPr marL="342900" marR="0" lvl="0" indent="-342900">
              <a:lnSpc>
                <a:spcPct val="107000"/>
              </a:lnSpc>
              <a:spcBef>
                <a:spcPts val="0"/>
              </a:spcBef>
              <a:spcAft>
                <a:spcPts val="0"/>
              </a:spcAft>
              <a:buFont typeface="Calibri" panose="020F0502020204030204" pitchFamily="34" charset="0"/>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What was the inspiration in choosing this data? </a:t>
            </a:r>
          </a:p>
          <a:p>
            <a:pPr lvl="1">
              <a:lnSpc>
                <a:spcPct val="107000"/>
              </a:lnSpc>
            </a:pPr>
            <a:r>
              <a:rPr lang="en-US" sz="2200" kern="100" dirty="0">
                <a:latin typeface="Calibri" panose="020F0502020204030204" pitchFamily="34" charset="0"/>
                <a:ea typeface="Calibri" panose="020F0502020204030204" pitchFamily="34" charset="0"/>
                <a:cs typeface="Times New Roman" panose="02020603050405020304" pitchFamily="18" charset="0"/>
              </a:rPr>
              <a:t>We originally</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wanted to find trackers/watches GPS information, with lots of details on how people’s fitness habits are structured and how these wonderful devices </a:t>
            </a:r>
            <a:r>
              <a:rPr lang="en-US" sz="2200" kern="100" dirty="0">
                <a:latin typeface="Calibri" panose="020F0502020204030204" pitchFamily="34" charset="0"/>
                <a:ea typeface="Calibri" panose="020F0502020204030204" pitchFamily="34" charset="0"/>
                <a:cs typeface="Times New Roman" panose="02020603050405020304" pitchFamily="18" charset="0"/>
              </a:rPr>
              <a:t>can help us see this picture</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Calibri" panose="020F0502020204030204" pitchFamily="34" charset="0"/>
              <a:buChar char="-"/>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As we were searching for data from all over the country with enough dat</a:t>
            </a:r>
            <a:r>
              <a:rPr lang="en-US" sz="2200" kern="100" dirty="0">
                <a:latin typeface="Calibri" panose="020F0502020204030204" pitchFamily="34" charset="0"/>
                <a:ea typeface="Calibri" panose="020F0502020204030204" pitchFamily="34" charset="0"/>
                <a:cs typeface="Times New Roman" panose="02020603050405020304" pitchFamily="18" charset="0"/>
              </a:rPr>
              <a:t>a satisfy the requirement</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we </a:t>
            </a:r>
            <a:r>
              <a:rPr lang="en-US" sz="2200" kern="100" dirty="0">
                <a:latin typeface="Calibri" panose="020F0502020204030204" pitchFamily="34" charset="0"/>
                <a:ea typeface="Calibri" panose="020F0502020204030204" pitchFamily="34" charset="0"/>
                <a:cs typeface="Times New Roman" panose="02020603050405020304" pitchFamily="18" charset="0"/>
              </a:rPr>
              <a:t>found little data for the specific are of interest. Mainly </a:t>
            </a:r>
            <a:r>
              <a:rPr lang="en-US" sz="2200" kern="100" dirty="0" err="1">
                <a:latin typeface="Calibri" panose="020F0502020204030204" pitchFamily="34" charset="0"/>
                <a:ea typeface="Calibri" panose="020F0502020204030204" pitchFamily="34" charset="0"/>
                <a:cs typeface="Times New Roman" panose="02020603050405020304" pitchFamily="18" charset="0"/>
              </a:rPr>
              <a:t>gps</a:t>
            </a:r>
            <a:r>
              <a:rPr lang="en-US" sz="2200" kern="100" dirty="0">
                <a:latin typeface="Calibri" panose="020F0502020204030204" pitchFamily="34" charset="0"/>
                <a:ea typeface="Calibri" panose="020F0502020204030204" pitchFamily="34" charset="0"/>
                <a:cs typeface="Times New Roman" panose="02020603050405020304" pitchFamily="18" charset="0"/>
              </a:rPr>
              <a:t> and we found that this data may be more private than expected and fit our Ethics of data timeframe well. Being able to see mapping are close to people homes, well….  Was not avail. </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2200" kern="100" dirty="0">
                <a:latin typeface="Calibri" panose="020F0502020204030204" pitchFamily="34" charset="0"/>
                <a:ea typeface="Calibri" panose="020F0502020204030204" pitchFamily="34" charset="0"/>
                <a:cs typeface="Times New Roman" panose="02020603050405020304" pitchFamily="18" charset="0"/>
              </a:rPr>
              <a:t>We went</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with this dataset due to all the options, global data, per company, per country, making these different trackers and watches from all different.</a:t>
            </a:r>
          </a:p>
          <a:p>
            <a:pPr marL="342900" marR="0" lvl="0" indent="-342900">
              <a:lnSpc>
                <a:spcPct val="107000"/>
              </a:lnSpc>
              <a:spcBef>
                <a:spcPts val="0"/>
              </a:spcBef>
              <a:spcAft>
                <a:spcPts val="800"/>
              </a:spcAft>
              <a:buFont typeface="Calibri" panose="020F0502020204030204" pitchFamily="34" charset="0"/>
              <a:buChar char="-"/>
            </a:pPr>
            <a:r>
              <a:rPr lang="en-US" sz="2200" kern="100" dirty="0">
                <a:latin typeface="Calibri" panose="020F0502020204030204" pitchFamily="34" charset="0"/>
                <a:ea typeface="Calibri" panose="020F0502020204030204" pitchFamily="34" charset="0"/>
                <a:cs typeface="Times New Roman" panose="02020603050405020304" pitchFamily="18" charset="0"/>
              </a:rPr>
              <a:t>The one thing about data as we quickly find, a little data can give us a lot of return and some data does not get used. </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And we built a Dashboard to have a better understanding what we find in the data. </a:t>
            </a:r>
            <a:endParaRPr lang="en-US" sz="500" b="0" dirty="0">
              <a:effectLst/>
            </a:endParaRPr>
          </a:p>
        </p:txBody>
      </p:sp>
      <p:sp>
        <p:nvSpPr>
          <p:cNvPr id="2" name="Title 1">
            <a:extLst>
              <a:ext uri="{FF2B5EF4-FFF2-40B4-BE49-F238E27FC236}">
                <a16:creationId xmlns:a16="http://schemas.microsoft.com/office/drawing/2014/main" id="{D731468D-791E-93F6-31F9-35FE3DF51F31}"/>
              </a:ext>
            </a:extLst>
          </p:cNvPr>
          <p:cNvSpPr>
            <a:spLocks noGrp="1"/>
          </p:cNvSpPr>
          <p:nvPr>
            <p:ph type="title"/>
          </p:nvPr>
        </p:nvSpPr>
        <p:spPr>
          <a:xfrm>
            <a:off x="-129098" y="1123372"/>
            <a:ext cx="7260336" cy="804272"/>
          </a:xfrm>
          <a:gradFill>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p:spPr>
        <p:txBody>
          <a:bodyPr vert="horz" lIns="91440" tIns="45720" rIns="91440" bIns="45720" rtlCol="0" anchor="ctr">
            <a:noAutofit/>
          </a:bodyPr>
          <a:lstStyle/>
          <a:p>
            <a:pPr algn="ctr"/>
            <a:r>
              <a:rPr lang="en-US" sz="2000" b="1" dirty="0"/>
              <a:t>Let's talk about trackers and watches</a:t>
            </a:r>
          </a:p>
        </p:txBody>
      </p:sp>
      <p:pic>
        <p:nvPicPr>
          <p:cNvPr id="13" name="Picture 12">
            <a:extLst>
              <a:ext uri="{FF2B5EF4-FFF2-40B4-BE49-F238E27FC236}">
                <a16:creationId xmlns:a16="http://schemas.microsoft.com/office/drawing/2014/main" id="{900E64AD-8FAB-31A5-CA02-46772CDC1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67" y="21936"/>
            <a:ext cx="8904128" cy="1101436"/>
          </a:xfrm>
          <a:prstGeom prst="rect">
            <a:avLst/>
          </a:prstGeom>
        </p:spPr>
      </p:pic>
      <p:pic>
        <p:nvPicPr>
          <p:cNvPr id="17" name="Picture 16">
            <a:extLst>
              <a:ext uri="{FF2B5EF4-FFF2-40B4-BE49-F238E27FC236}">
                <a16:creationId xmlns:a16="http://schemas.microsoft.com/office/drawing/2014/main" id="{F6BB8C16-E9A6-4085-6C77-390FAF53B6C1}"/>
              </a:ext>
            </a:extLst>
          </p:cNvPr>
          <p:cNvPicPr>
            <a:picLocks noChangeAspect="1"/>
          </p:cNvPicPr>
          <p:nvPr/>
        </p:nvPicPr>
        <p:blipFill>
          <a:blip r:embed="rId4"/>
          <a:stretch>
            <a:fillRect/>
          </a:stretch>
        </p:blipFill>
        <p:spPr>
          <a:xfrm>
            <a:off x="160880" y="4520414"/>
            <a:ext cx="9868755" cy="1844200"/>
          </a:xfrm>
          <a:prstGeom prst="rect">
            <a:avLst/>
          </a:prstGeom>
        </p:spPr>
      </p:pic>
      <p:pic>
        <p:nvPicPr>
          <p:cNvPr id="15" name="Picture 14">
            <a:extLst>
              <a:ext uri="{FF2B5EF4-FFF2-40B4-BE49-F238E27FC236}">
                <a16:creationId xmlns:a16="http://schemas.microsoft.com/office/drawing/2014/main" id="{CEDE1534-DFF2-4881-44EC-6EE278FB712A}"/>
              </a:ext>
            </a:extLst>
          </p:cNvPr>
          <p:cNvPicPr>
            <a:picLocks noChangeAspect="1"/>
          </p:cNvPicPr>
          <p:nvPr/>
        </p:nvPicPr>
        <p:blipFill>
          <a:blip r:embed="rId5"/>
          <a:stretch>
            <a:fillRect/>
          </a:stretch>
        </p:blipFill>
        <p:spPr>
          <a:xfrm>
            <a:off x="5095257" y="6186653"/>
            <a:ext cx="5852964" cy="537229"/>
          </a:xfrm>
          <a:prstGeom prst="rect">
            <a:avLst/>
          </a:prstGeom>
        </p:spPr>
      </p:pic>
    </p:spTree>
    <p:extLst>
      <p:ext uri="{BB962C8B-B14F-4D97-AF65-F5344CB8AC3E}">
        <p14:creationId xmlns:p14="http://schemas.microsoft.com/office/powerpoint/2010/main" val="21776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468D-791E-93F6-31F9-35FE3DF51F31}"/>
              </a:ext>
            </a:extLst>
          </p:cNvPr>
          <p:cNvSpPr>
            <a:spLocks noGrp="1"/>
          </p:cNvSpPr>
          <p:nvPr>
            <p:ph type="title"/>
          </p:nvPr>
        </p:nvSpPr>
        <p:spPr>
          <a:xfrm>
            <a:off x="0" y="121920"/>
            <a:ext cx="7406640" cy="863600"/>
          </a:xfrm>
          <a:gradFill>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p:spPr>
        <p:txBody>
          <a:bodyPr vert="horz" lIns="91440" tIns="45720" rIns="91440" bIns="45720" rtlCol="0" anchor="ctr">
            <a:noAutofit/>
          </a:bodyPr>
          <a:lstStyle/>
          <a:p>
            <a:pPr marR="0" lvl="0" algn="l">
              <a:lnSpc>
                <a:spcPct val="107000"/>
              </a:lnSpc>
              <a:spcBef>
                <a:spcPts val="0"/>
              </a:spcBef>
              <a:spcAft>
                <a:spcPts val="0"/>
              </a:spcAft>
            </a:pPr>
            <a:r>
              <a:rPr lang="en-US" sz="2000" kern="100" dirty="0">
                <a:effectLst/>
                <a:latin typeface="Arial Black" panose="020B0A04020102020204" pitchFamily="34" charset="0"/>
                <a:ea typeface="Calibri" panose="020F0502020204030204" pitchFamily="34" charset="0"/>
                <a:cs typeface="Times New Roman" panose="02020603050405020304" pitchFamily="18" charset="0"/>
              </a:rPr>
              <a:t>What we did with the data – Data Wrangling</a:t>
            </a:r>
          </a:p>
        </p:txBody>
      </p:sp>
      <p:sp>
        <p:nvSpPr>
          <p:cNvPr id="5" name="TextBox 4">
            <a:extLst>
              <a:ext uri="{FF2B5EF4-FFF2-40B4-BE49-F238E27FC236}">
                <a16:creationId xmlns:a16="http://schemas.microsoft.com/office/drawing/2014/main" id="{8297C5DD-D306-0313-1820-B886B20AE988}"/>
              </a:ext>
            </a:extLst>
          </p:cNvPr>
          <p:cNvSpPr txBox="1"/>
          <p:nvPr/>
        </p:nvSpPr>
        <p:spPr>
          <a:xfrm>
            <a:off x="4460240" y="1417382"/>
            <a:ext cx="7659326" cy="5318698"/>
          </a:xfrm>
          <a:prstGeom prst="rect">
            <a:avLst/>
          </a:prstGeom>
        </p:spPr>
        <p:txBody>
          <a:bodyPr vert="horz" lIns="91440" tIns="45720" rIns="91440" bIns="45720" rtlCol="0">
            <a:normAutofit/>
          </a:bodyPr>
          <a:lstStyle/>
          <a:p>
            <a:pPr marL="171450" indent="-171450">
              <a:buFont typeface="Courier New" panose="02070309020205020404" pitchFamily="49" charset="0"/>
              <a:buChar char="o"/>
            </a:pPr>
            <a:endParaRPr lang="en-US" sz="1200" dirty="0">
              <a:latin typeface="+mj-lt"/>
            </a:endParaRPr>
          </a:p>
          <a:p>
            <a:pPr marL="171450" indent="-171450">
              <a:buFontTx/>
              <a:buChar char="-"/>
            </a:pPr>
            <a:endParaRPr lang="en-US" sz="1200" dirty="0">
              <a:latin typeface="+mj-lt"/>
            </a:endParaRPr>
          </a:p>
          <a:p>
            <a:pPr marL="171450" indent="-228600" defTabSz="914400">
              <a:lnSpc>
                <a:spcPct val="110000"/>
              </a:lnSpc>
              <a:spcAft>
                <a:spcPts val="600"/>
              </a:spcAft>
              <a:buSzPct val="125000"/>
              <a:buFont typeface="Arial" panose="020B0604020202020204" pitchFamily="34" charset="0"/>
              <a:buChar char="•"/>
            </a:pPr>
            <a:endParaRPr lang="en-US" sz="500" b="0" dirty="0">
              <a:effectLst/>
            </a:endParaRPr>
          </a:p>
          <a:p>
            <a:pPr indent="-228600" defTabSz="914400">
              <a:lnSpc>
                <a:spcPct val="110000"/>
              </a:lnSpc>
              <a:spcAft>
                <a:spcPts val="600"/>
              </a:spcAft>
              <a:buSzPct val="125000"/>
              <a:buFont typeface="Arial" panose="020B0604020202020204" pitchFamily="34" charset="0"/>
              <a:buChar char="•"/>
            </a:pPr>
            <a:endParaRPr lang="en-US" sz="500" b="0" dirty="0">
              <a:effectLst/>
            </a:endParaRPr>
          </a:p>
        </p:txBody>
      </p:sp>
      <p:sp>
        <p:nvSpPr>
          <p:cNvPr id="8" name="TextBox 7">
            <a:extLst>
              <a:ext uri="{FF2B5EF4-FFF2-40B4-BE49-F238E27FC236}">
                <a16:creationId xmlns:a16="http://schemas.microsoft.com/office/drawing/2014/main" id="{5CDFFE53-5071-E09B-5C6B-B4A67C0F151E}"/>
              </a:ext>
            </a:extLst>
          </p:cNvPr>
          <p:cNvSpPr txBox="1"/>
          <p:nvPr/>
        </p:nvSpPr>
        <p:spPr>
          <a:xfrm>
            <a:off x="57143" y="1089648"/>
            <a:ext cx="9311409" cy="1824859"/>
          </a:xfrm>
          <a:prstGeom prst="rect">
            <a:avLst/>
          </a:prstGeom>
          <a:solidFill>
            <a:schemeClr val="accent1"/>
          </a:solidFill>
        </p:spPr>
        <p:txBody>
          <a:bodyPr wrap="square" rtlCol="0">
            <a:spAutoFit/>
          </a:bodyPr>
          <a:lstStyle/>
          <a:p>
            <a:pPr marR="0" lvl="0">
              <a:lnSpc>
                <a:spcPct val="107000"/>
              </a:lnSpc>
              <a:spcBef>
                <a:spcPts val="0"/>
              </a:spcBef>
              <a:spcAft>
                <a:spcPts val="0"/>
              </a:spcAft>
            </a:pPr>
            <a:endParaRPr lang="en-US" sz="1400" kern="100" dirty="0">
              <a:effectLst/>
              <a:latin typeface="Arial Black" panose="020B0A040201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We retrieved the data from the CRV File using </a:t>
            </a:r>
            <a:r>
              <a:rPr lang="en-US" sz="1600" dirty="0" err="1">
                <a:effectLst/>
                <a:latin typeface="Calibri" panose="020F0502020204030204" pitchFamily="34" charset="0"/>
                <a:ea typeface="Calibri" panose="020F0502020204030204" pitchFamily="34" charset="0"/>
                <a:cs typeface="Calibri" panose="020F0502020204030204" pitchFamily="34" charset="0"/>
              </a:rPr>
              <a:t>Jupyter</a:t>
            </a:r>
            <a:r>
              <a:rPr lang="en-US" sz="1600" dirty="0">
                <a:effectLst/>
                <a:latin typeface="Calibri" panose="020F0502020204030204" pitchFamily="34" charset="0"/>
                <a:ea typeface="Calibri" panose="020F0502020204030204" pitchFamily="34" charset="0"/>
                <a:cs typeface="Calibri" panose="020F0502020204030204" pitchFamily="34" charset="0"/>
              </a:rPr>
              <a:t> Notebooks/</a:t>
            </a:r>
            <a:r>
              <a:rPr lang="en-US" sz="1600" dirty="0" err="1">
                <a:effectLst/>
                <a:latin typeface="Calibri" panose="020F0502020204030204" pitchFamily="34" charset="0"/>
                <a:ea typeface="Calibri" panose="020F0502020204030204" pitchFamily="34" charset="0"/>
                <a:cs typeface="Calibri" panose="020F0502020204030204" pitchFamily="34" charset="0"/>
              </a:rPr>
              <a:t>Numpy</a:t>
            </a:r>
            <a:r>
              <a:rPr lang="en-US" sz="1600" dirty="0">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Changed column names, types, dropped all the nan, and merged a second Geo Data csv for leaflet map</a:t>
            </a:r>
          </a:p>
          <a:p>
            <a:pPr marL="742950" lvl="1" indent="-28575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Exported the file to SQLite where we used Flask to iterate over the data and export to JSON for use In building visuals. </a:t>
            </a:r>
          </a:p>
          <a:p>
            <a:endParaRPr lang="en-US" sz="1200" dirty="0"/>
          </a:p>
        </p:txBody>
      </p:sp>
      <p:pic>
        <p:nvPicPr>
          <p:cNvPr id="9" name="Picture 8" descr="A blue screen with white text&#10;&#10;Description automatically generated with low confidence">
            <a:extLst>
              <a:ext uri="{FF2B5EF4-FFF2-40B4-BE49-F238E27FC236}">
                <a16:creationId xmlns:a16="http://schemas.microsoft.com/office/drawing/2014/main" id="{BB096EC8-D7E0-F8E8-7255-41D3A0AE3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68" y="2842116"/>
            <a:ext cx="4968671" cy="792549"/>
          </a:xfrm>
          <a:prstGeom prst="rect">
            <a:avLst/>
          </a:prstGeom>
        </p:spPr>
      </p:pic>
      <p:pic>
        <p:nvPicPr>
          <p:cNvPr id="11" name="Picture 10" descr="A blue screen with white text&#10;&#10;Description automatically generated with low confidence">
            <a:extLst>
              <a:ext uri="{FF2B5EF4-FFF2-40B4-BE49-F238E27FC236}">
                <a16:creationId xmlns:a16="http://schemas.microsoft.com/office/drawing/2014/main" id="{D242AF5C-B12E-8C62-64FF-CF11074D5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670" y="3086692"/>
            <a:ext cx="3581710" cy="472481"/>
          </a:xfrm>
          <a:prstGeom prst="rect">
            <a:avLst/>
          </a:prstGeom>
        </p:spPr>
      </p:pic>
      <p:pic>
        <p:nvPicPr>
          <p:cNvPr id="13" name="Picture 12" descr="A picture containing text, screenshot, font">
            <a:extLst>
              <a:ext uri="{FF2B5EF4-FFF2-40B4-BE49-F238E27FC236}">
                <a16:creationId xmlns:a16="http://schemas.microsoft.com/office/drawing/2014/main" id="{AFF3D179-D16D-C9C2-67E3-419F6E2FA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668" y="3675824"/>
            <a:ext cx="5898391" cy="1059272"/>
          </a:xfrm>
          <a:prstGeom prst="rect">
            <a:avLst/>
          </a:prstGeom>
        </p:spPr>
      </p:pic>
      <p:pic>
        <p:nvPicPr>
          <p:cNvPr id="15" name="Picture 14" descr="A picture containing text, font, screenshot, graphics&#10;&#10;Description automatically generated">
            <a:extLst>
              <a:ext uri="{FF2B5EF4-FFF2-40B4-BE49-F238E27FC236}">
                <a16:creationId xmlns:a16="http://schemas.microsoft.com/office/drawing/2014/main" id="{3A895602-022C-C997-96E3-2E8E8992D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3084" y="3612560"/>
            <a:ext cx="4122777" cy="449619"/>
          </a:xfrm>
          <a:prstGeom prst="rect">
            <a:avLst/>
          </a:prstGeom>
        </p:spPr>
      </p:pic>
      <p:pic>
        <p:nvPicPr>
          <p:cNvPr id="17" name="Picture 16" descr="A screen shot of a computer program&#10;&#10;Description automatically generated with low confidence">
            <a:extLst>
              <a:ext uri="{FF2B5EF4-FFF2-40B4-BE49-F238E27FC236}">
                <a16:creationId xmlns:a16="http://schemas.microsoft.com/office/drawing/2014/main" id="{7BA69A5C-CA36-604D-7E2F-A2B096C389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32" y="4776255"/>
            <a:ext cx="6530906" cy="1440305"/>
          </a:xfrm>
          <a:prstGeom prst="rect">
            <a:avLst/>
          </a:prstGeom>
        </p:spPr>
      </p:pic>
      <p:pic>
        <p:nvPicPr>
          <p:cNvPr id="21" name="Picture 20">
            <a:extLst>
              <a:ext uri="{FF2B5EF4-FFF2-40B4-BE49-F238E27FC236}">
                <a16:creationId xmlns:a16="http://schemas.microsoft.com/office/drawing/2014/main" id="{3FBA8385-FB47-9853-04F9-BA65B5D7A4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1393" y="4158989"/>
            <a:ext cx="5898391" cy="534725"/>
          </a:xfrm>
          <a:prstGeom prst="rect">
            <a:avLst/>
          </a:prstGeom>
        </p:spPr>
      </p:pic>
      <p:pic>
        <p:nvPicPr>
          <p:cNvPr id="23" name="Picture 22" descr="A blue screen with white text&#10;&#10;Description automatically generated with low confidence">
            <a:extLst>
              <a:ext uri="{FF2B5EF4-FFF2-40B4-BE49-F238E27FC236}">
                <a16:creationId xmlns:a16="http://schemas.microsoft.com/office/drawing/2014/main" id="{B45D8533-2E95-9935-DC19-0440AAF2F2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0981" y="4792862"/>
            <a:ext cx="5335142" cy="647756"/>
          </a:xfrm>
          <a:prstGeom prst="rect">
            <a:avLst/>
          </a:prstGeom>
        </p:spPr>
      </p:pic>
      <p:pic>
        <p:nvPicPr>
          <p:cNvPr id="25" name="Picture 24" descr="A blue screen with white text&#10;&#10;Description automatically generated with low confidence">
            <a:extLst>
              <a:ext uri="{FF2B5EF4-FFF2-40B4-BE49-F238E27FC236}">
                <a16:creationId xmlns:a16="http://schemas.microsoft.com/office/drawing/2014/main" id="{2B730E1E-E86A-11DB-6F93-467E6C8E8B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59492" y="5606907"/>
            <a:ext cx="4618120" cy="609653"/>
          </a:xfrm>
          <a:prstGeom prst="rect">
            <a:avLst/>
          </a:prstGeom>
        </p:spPr>
      </p:pic>
    </p:spTree>
    <p:extLst>
      <p:ext uri="{BB962C8B-B14F-4D97-AF65-F5344CB8AC3E}">
        <p14:creationId xmlns:p14="http://schemas.microsoft.com/office/powerpoint/2010/main" val="368529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468D-791E-93F6-31F9-35FE3DF51F31}"/>
              </a:ext>
            </a:extLst>
          </p:cNvPr>
          <p:cNvSpPr>
            <a:spLocks noGrp="1"/>
          </p:cNvSpPr>
          <p:nvPr>
            <p:ph type="title"/>
          </p:nvPr>
        </p:nvSpPr>
        <p:spPr>
          <a:xfrm>
            <a:off x="0" y="163484"/>
            <a:ext cx="6096000" cy="863600"/>
          </a:xfrm>
          <a:gradFill>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p:spPr>
        <p:txBody>
          <a:bodyPr vert="horz" lIns="91440" tIns="45720" rIns="91440" bIns="45720" rtlCol="0" anchor="ctr">
            <a:noAutofit/>
          </a:bodyPr>
          <a:lstStyle/>
          <a:p>
            <a:pPr marR="0" lvl="0" algn="ctr">
              <a:lnSpc>
                <a:spcPct val="107000"/>
              </a:lnSpc>
              <a:spcBef>
                <a:spcPts val="0"/>
              </a:spcBef>
              <a:spcAft>
                <a:spcPts val="0"/>
              </a:spcAft>
            </a:pPr>
            <a:r>
              <a:rPr lang="en-US" sz="2000" kern="100" dirty="0">
                <a:effectLst/>
                <a:latin typeface="Arial Black" panose="020B0A04020102020204" pitchFamily="34" charset="0"/>
                <a:ea typeface="Calibri" panose="020F0502020204030204" pitchFamily="34" charset="0"/>
                <a:cs typeface="Times New Roman" panose="02020603050405020304" pitchFamily="18" charset="0"/>
              </a:rPr>
              <a:t>Device Count by Company</a:t>
            </a:r>
          </a:p>
        </p:txBody>
      </p:sp>
      <p:sp>
        <p:nvSpPr>
          <p:cNvPr id="5" name="TextBox 4">
            <a:extLst>
              <a:ext uri="{FF2B5EF4-FFF2-40B4-BE49-F238E27FC236}">
                <a16:creationId xmlns:a16="http://schemas.microsoft.com/office/drawing/2014/main" id="{8297C5DD-D306-0313-1820-B886B20AE988}"/>
              </a:ext>
            </a:extLst>
          </p:cNvPr>
          <p:cNvSpPr txBox="1"/>
          <p:nvPr/>
        </p:nvSpPr>
        <p:spPr>
          <a:xfrm>
            <a:off x="4460240" y="1417382"/>
            <a:ext cx="7659326" cy="5318698"/>
          </a:xfrm>
          <a:prstGeom prst="rect">
            <a:avLst/>
          </a:prstGeom>
        </p:spPr>
        <p:txBody>
          <a:bodyPr vert="horz" lIns="91440" tIns="45720" rIns="91440" bIns="45720" rtlCol="0">
            <a:normAutofit/>
          </a:bodyPr>
          <a:lstStyle/>
          <a:p>
            <a:pPr marL="171450" indent="-171450">
              <a:buFont typeface="Courier New" panose="02070309020205020404" pitchFamily="49" charset="0"/>
              <a:buChar char="o"/>
            </a:pPr>
            <a:endParaRPr lang="en-US" sz="1200" dirty="0">
              <a:latin typeface="+mj-lt"/>
            </a:endParaRPr>
          </a:p>
          <a:p>
            <a:pPr marL="171450" indent="-171450">
              <a:buFontTx/>
              <a:buChar char="-"/>
            </a:pPr>
            <a:endParaRPr lang="en-US" sz="1200" dirty="0">
              <a:latin typeface="+mj-lt"/>
            </a:endParaRPr>
          </a:p>
          <a:p>
            <a:pPr marL="171450" indent="-228600" defTabSz="914400">
              <a:lnSpc>
                <a:spcPct val="110000"/>
              </a:lnSpc>
              <a:spcAft>
                <a:spcPts val="600"/>
              </a:spcAft>
              <a:buSzPct val="125000"/>
              <a:buFont typeface="Arial" panose="020B0604020202020204" pitchFamily="34" charset="0"/>
              <a:buChar char="•"/>
            </a:pPr>
            <a:endParaRPr lang="en-US" sz="500" b="0" dirty="0">
              <a:effectLst/>
            </a:endParaRPr>
          </a:p>
          <a:p>
            <a:pPr indent="-228600" defTabSz="914400">
              <a:lnSpc>
                <a:spcPct val="110000"/>
              </a:lnSpc>
              <a:spcAft>
                <a:spcPts val="600"/>
              </a:spcAft>
              <a:buSzPct val="125000"/>
              <a:buFont typeface="Arial" panose="020B0604020202020204" pitchFamily="34" charset="0"/>
              <a:buChar char="•"/>
            </a:pPr>
            <a:endParaRPr lang="en-US" sz="500" b="0" dirty="0">
              <a:effectLst/>
            </a:endParaRPr>
          </a:p>
        </p:txBody>
      </p:sp>
      <p:sp>
        <p:nvSpPr>
          <p:cNvPr id="8" name="TextBox 7">
            <a:extLst>
              <a:ext uri="{FF2B5EF4-FFF2-40B4-BE49-F238E27FC236}">
                <a16:creationId xmlns:a16="http://schemas.microsoft.com/office/drawing/2014/main" id="{5CDFFE53-5071-E09B-5C6B-B4A67C0F151E}"/>
              </a:ext>
            </a:extLst>
          </p:cNvPr>
          <p:cNvSpPr txBox="1"/>
          <p:nvPr/>
        </p:nvSpPr>
        <p:spPr>
          <a:xfrm>
            <a:off x="259753" y="1148914"/>
            <a:ext cx="7418904" cy="1696939"/>
          </a:xfrm>
          <a:prstGeom prst="rect">
            <a:avLst/>
          </a:prstGeom>
          <a:solidFill>
            <a:schemeClr val="accent1"/>
          </a:solidFill>
        </p:spPr>
        <p:txBody>
          <a:bodyPr wrap="square" rtlCol="0">
            <a:spAutoFit/>
          </a:bodyPr>
          <a:lstStyle/>
          <a:p>
            <a:pPr marL="285750" marR="0" lvl="0" indent="-285750">
              <a:lnSpc>
                <a:spcPct val="107000"/>
              </a:lnSpc>
              <a:spcBef>
                <a:spcPts val="0"/>
              </a:spcBef>
              <a:spcAft>
                <a:spcPts val="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Based on chart, we can see the top businesses, Garmin leading with 39 devices in this given time</a:t>
            </a:r>
          </a:p>
          <a:p>
            <a:pPr marL="285750" marR="0" lvl="0" indent="-285750">
              <a:lnSpc>
                <a:spcPct val="107000"/>
              </a:lnSpc>
              <a:spcBef>
                <a:spcPts val="0"/>
              </a:spcBef>
              <a:spcAft>
                <a:spcPts val="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Apple didn’t come in until 2014-2016</a:t>
            </a:r>
          </a:p>
          <a:p>
            <a:pPr marL="285750" marR="0" lvl="0" indent="-285750">
              <a:lnSpc>
                <a:spcPct val="107000"/>
              </a:lnSpc>
              <a:spcBef>
                <a:spcPts val="0"/>
              </a:spcBef>
              <a:spcAft>
                <a:spcPts val="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Filter data by each company</a:t>
            </a:r>
          </a:p>
          <a:p>
            <a:pPr marL="285750" marR="0" lvl="0" indent="-285750">
              <a:lnSpc>
                <a:spcPct val="107000"/>
              </a:lnSpc>
              <a:spcBef>
                <a:spcPts val="0"/>
              </a:spcBef>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No. 1 was actually number 2….</a:t>
            </a:r>
          </a:p>
          <a:p>
            <a:endParaRPr lang="en-US" sz="1200" dirty="0"/>
          </a:p>
        </p:txBody>
      </p:sp>
      <p:pic>
        <p:nvPicPr>
          <p:cNvPr id="4" name="Picture 3">
            <a:extLst>
              <a:ext uri="{FF2B5EF4-FFF2-40B4-BE49-F238E27FC236}">
                <a16:creationId xmlns:a16="http://schemas.microsoft.com/office/drawing/2014/main" id="{88DED3E1-8DA3-E1A0-96B6-CADE6568D1C3}"/>
              </a:ext>
            </a:extLst>
          </p:cNvPr>
          <p:cNvPicPr>
            <a:picLocks noChangeAspect="1"/>
          </p:cNvPicPr>
          <p:nvPr/>
        </p:nvPicPr>
        <p:blipFill>
          <a:blip r:embed="rId3"/>
          <a:stretch>
            <a:fillRect/>
          </a:stretch>
        </p:blipFill>
        <p:spPr>
          <a:xfrm>
            <a:off x="8785644" y="163484"/>
            <a:ext cx="3261187" cy="4252653"/>
          </a:xfrm>
          <a:prstGeom prst="rect">
            <a:avLst/>
          </a:prstGeom>
        </p:spPr>
      </p:pic>
      <p:pic>
        <p:nvPicPr>
          <p:cNvPr id="13" name="Picture 12" descr="A picture containing text, screenshot, line, plot">
            <a:extLst>
              <a:ext uri="{FF2B5EF4-FFF2-40B4-BE49-F238E27FC236}">
                <a16:creationId xmlns:a16="http://schemas.microsoft.com/office/drawing/2014/main" id="{4126C678-CA35-FEA4-C246-D24373552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69" y="2837985"/>
            <a:ext cx="8506012" cy="3898095"/>
          </a:xfrm>
          <a:prstGeom prst="rect">
            <a:avLst/>
          </a:prstGeom>
        </p:spPr>
      </p:pic>
    </p:spTree>
    <p:extLst>
      <p:ext uri="{BB962C8B-B14F-4D97-AF65-F5344CB8AC3E}">
        <p14:creationId xmlns:p14="http://schemas.microsoft.com/office/powerpoint/2010/main" val="170522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468D-791E-93F6-31F9-35FE3DF51F31}"/>
              </a:ext>
            </a:extLst>
          </p:cNvPr>
          <p:cNvSpPr>
            <a:spLocks noGrp="1"/>
          </p:cNvSpPr>
          <p:nvPr>
            <p:ph type="title"/>
          </p:nvPr>
        </p:nvSpPr>
        <p:spPr>
          <a:xfrm>
            <a:off x="0" y="491924"/>
            <a:ext cx="7260336" cy="747596"/>
          </a:xfrm>
          <a:gradFill>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p:spPr>
        <p:txBody>
          <a:bodyPr vert="horz" lIns="91440" tIns="45720" rIns="91440" bIns="45720" rtlCol="0" anchor="ctr">
            <a:noAutofit/>
          </a:bodyPr>
          <a:lstStyle/>
          <a:p>
            <a:pPr algn="ctr"/>
            <a:br>
              <a:rPr lang="en-US" sz="2000" kern="100" dirty="0">
                <a:effectLst/>
                <a:latin typeface="Arial Black" panose="020B0A04020102020204" pitchFamily="34" charset="0"/>
                <a:ea typeface="Calibri" panose="020F0502020204030204" pitchFamily="34" charset="0"/>
                <a:cs typeface="Times New Roman" panose="02020603050405020304" pitchFamily="18" charset="0"/>
              </a:rPr>
            </a:br>
            <a:r>
              <a:rPr lang="en-US" sz="2000" kern="100" dirty="0">
                <a:effectLst/>
                <a:latin typeface="Arial Black" panose="020B0A04020102020204" pitchFamily="34" charset="0"/>
                <a:ea typeface="Calibri" panose="020F0502020204030204" pitchFamily="34" charset="0"/>
                <a:cs typeface="Times New Roman" panose="02020603050405020304" pitchFamily="18" charset="0"/>
              </a:rPr>
              <a:t>Trend Growth By Year</a:t>
            </a:r>
            <a:br>
              <a:rPr lang="en-US" sz="2000" kern="100" dirty="0">
                <a:effectLst/>
                <a:latin typeface="Arial Black" panose="020B0A04020102020204" pitchFamily="34" charset="0"/>
                <a:ea typeface="Calibri" panose="020F0502020204030204" pitchFamily="34" charset="0"/>
                <a:cs typeface="Times New Roman" panose="02020603050405020304" pitchFamily="18" charset="0"/>
              </a:rPr>
            </a:br>
            <a:endParaRPr lang="en-US" sz="2000" dirty="0"/>
          </a:p>
        </p:txBody>
      </p:sp>
      <p:sp>
        <p:nvSpPr>
          <p:cNvPr id="5" name="TextBox 4">
            <a:extLst>
              <a:ext uri="{FF2B5EF4-FFF2-40B4-BE49-F238E27FC236}">
                <a16:creationId xmlns:a16="http://schemas.microsoft.com/office/drawing/2014/main" id="{8297C5DD-D306-0313-1820-B886B20AE988}"/>
              </a:ext>
            </a:extLst>
          </p:cNvPr>
          <p:cNvSpPr txBox="1"/>
          <p:nvPr/>
        </p:nvSpPr>
        <p:spPr>
          <a:xfrm>
            <a:off x="205950" y="1437703"/>
            <a:ext cx="7393730" cy="2392617"/>
          </a:xfrm>
          <a:prstGeom prst="rect">
            <a:avLst/>
          </a:prstGeom>
        </p:spPr>
        <p:txBody>
          <a:bodyPr vert="horz" lIns="91440" tIns="45720" rIns="91440" bIns="45720" rtlCol="0">
            <a:normAutofit/>
          </a:bodyPr>
          <a:lstStyle/>
          <a:p>
            <a:pPr marL="342900" marR="0" lvl="0" indent="-342900">
              <a:lnSpc>
                <a:spcPct val="107000"/>
              </a:lnSpc>
              <a:spcBef>
                <a:spcPts val="0"/>
              </a:spcBef>
              <a:spcAft>
                <a:spcPts val="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2013 started to grow</a:t>
            </a:r>
          </a:p>
          <a:p>
            <a:pPr marL="342900" marR="0" lvl="0" indent="-342900">
              <a:lnSpc>
                <a:spcPct val="107000"/>
              </a:lnSpc>
              <a:spcBef>
                <a:spcPts val="0"/>
              </a:spcBef>
              <a:spcAft>
                <a:spcPts val="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2014 made things popular</a:t>
            </a:r>
          </a:p>
          <a:p>
            <a:pPr marL="342900" marR="0" lvl="0" indent="-342900">
              <a:lnSpc>
                <a:spcPct val="107000"/>
              </a:lnSpc>
              <a:spcBef>
                <a:spcPts val="0"/>
              </a:spcBef>
              <a:spcAft>
                <a:spcPts val="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2015-16 was the peak</a:t>
            </a:r>
          </a:p>
          <a:p>
            <a:pPr marL="342900" marR="0" lvl="0" indent="-342900">
              <a:lnSpc>
                <a:spcPct val="107000"/>
              </a:lnSpc>
              <a:spcBef>
                <a:spcPts val="0"/>
              </a:spcBef>
              <a:spcAft>
                <a:spcPts val="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2017 only recorded half of the year</a:t>
            </a:r>
          </a:p>
          <a:p>
            <a:pPr marL="342900" marR="0" lvl="0" indent="-342900">
              <a:lnSpc>
                <a:spcPct val="107000"/>
              </a:lnSpc>
              <a:spcBef>
                <a:spcPts val="0"/>
              </a:spcBef>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Watches dominated 2015-16</a:t>
            </a:r>
          </a:p>
          <a:p>
            <a:pPr marL="171450" indent="-228600" defTabSz="914400">
              <a:lnSpc>
                <a:spcPct val="110000"/>
              </a:lnSpc>
              <a:spcAft>
                <a:spcPts val="600"/>
              </a:spcAft>
              <a:buSzPct val="125000"/>
              <a:buFont typeface="Arial" panose="020B0604020202020204" pitchFamily="34" charset="0"/>
              <a:buChar char="•"/>
            </a:pPr>
            <a:endParaRPr lang="en-US" sz="500" b="0" dirty="0">
              <a:effectLst/>
            </a:endParaRPr>
          </a:p>
          <a:p>
            <a:pPr indent="-228600" defTabSz="914400">
              <a:lnSpc>
                <a:spcPct val="110000"/>
              </a:lnSpc>
              <a:spcAft>
                <a:spcPts val="600"/>
              </a:spcAft>
              <a:buSzPct val="125000"/>
              <a:buFont typeface="Arial" panose="020B0604020202020204" pitchFamily="34" charset="0"/>
              <a:buChar char="•"/>
            </a:pPr>
            <a:endParaRPr lang="en-US" sz="500" b="0" dirty="0">
              <a:effectLst/>
            </a:endParaRPr>
          </a:p>
        </p:txBody>
      </p:sp>
      <p:pic>
        <p:nvPicPr>
          <p:cNvPr id="8" name="Picture 7" descr="A screenshot of a smart watch&#10;&#10;Description automatically generated with medium confidence">
            <a:extLst>
              <a:ext uri="{FF2B5EF4-FFF2-40B4-BE49-F238E27FC236}">
                <a16:creationId xmlns:a16="http://schemas.microsoft.com/office/drawing/2014/main" id="{00487BFD-C380-E0C9-0684-431D77D88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568" y="259873"/>
            <a:ext cx="3144034" cy="3709596"/>
          </a:xfrm>
          <a:prstGeom prst="rect">
            <a:avLst/>
          </a:prstGeom>
        </p:spPr>
      </p:pic>
      <p:pic>
        <p:nvPicPr>
          <p:cNvPr id="4" name="Picture 3" descr="A picture containing text, plot, line, diagram&#10;&#10;Description automatically generated">
            <a:extLst>
              <a:ext uri="{FF2B5EF4-FFF2-40B4-BE49-F238E27FC236}">
                <a16:creationId xmlns:a16="http://schemas.microsoft.com/office/drawing/2014/main" id="{39D3C7B9-A596-9211-4B51-B672F5084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98" y="3125897"/>
            <a:ext cx="9106032" cy="3507811"/>
          </a:xfrm>
          <a:prstGeom prst="rect">
            <a:avLst/>
          </a:prstGeom>
        </p:spPr>
      </p:pic>
    </p:spTree>
    <p:extLst>
      <p:ext uri="{BB962C8B-B14F-4D97-AF65-F5344CB8AC3E}">
        <p14:creationId xmlns:p14="http://schemas.microsoft.com/office/powerpoint/2010/main" val="358065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C5393-5025-E5C6-2341-8F7DE2AB35A3}"/>
              </a:ext>
            </a:extLst>
          </p:cNvPr>
          <p:cNvSpPr txBox="1"/>
          <p:nvPr/>
        </p:nvSpPr>
        <p:spPr>
          <a:xfrm>
            <a:off x="211932" y="1299711"/>
            <a:ext cx="7224038" cy="4057329"/>
          </a:xfrm>
          <a:prstGeom prst="rect">
            <a:avLst/>
          </a:prstGeom>
          <a:noFill/>
        </p:spPr>
        <p:txBody>
          <a:bodyPr wrap="square" rtlCol="0">
            <a:spAutoFit/>
          </a:bodyPr>
          <a:lstStyle/>
          <a:p>
            <a:pPr marR="0" lvl="0" algn="ctr">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What did we learn for this Data? </a:t>
            </a:r>
          </a:p>
          <a:p>
            <a:pPr marL="342900" marR="0" lvl="0" indent="-342900">
              <a:lnSpc>
                <a:spcPct val="107000"/>
              </a:lnSpc>
              <a:spcBef>
                <a:spcPts val="0"/>
              </a:spcBef>
              <a:spcAft>
                <a:spcPts val="800"/>
              </a:spcAft>
              <a:buFont typeface="Calibri" panose="020F050202020403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 dominated by nearly double the 2</a:t>
            </a:r>
            <a:r>
              <a:rPr lang="en-US" kern="100" baseline="30000" dirty="0">
                <a:latin typeface="Calibri" panose="020F0502020204030204" pitchFamily="34" charset="0"/>
                <a:ea typeface="Calibri" panose="020F0502020204030204" pitchFamily="34" charset="0"/>
                <a:cs typeface="Times New Roman" panose="02020603050405020304" pitchFamily="18" charset="0"/>
              </a:rPr>
              <a:t>nd</a:t>
            </a:r>
            <a:r>
              <a:rPr lang="en-US" kern="100" dirty="0">
                <a:latin typeface="Calibri" panose="020F0502020204030204" pitchFamily="34" charset="0"/>
                <a:ea typeface="Calibri" panose="020F0502020204030204" pitchFamily="34" charset="0"/>
                <a:cs typeface="Times New Roman" panose="02020603050405020304" pitchFamily="18" charset="0"/>
              </a:rPr>
              <a:t> highest device producing country.  </a:t>
            </a:r>
          </a:p>
          <a:p>
            <a:pPr marL="342900" marR="0" lvl="0" indent="-342900">
              <a:lnSpc>
                <a:spcPct val="107000"/>
              </a:lnSpc>
              <a:spcBef>
                <a:spcPts val="0"/>
              </a:spcBef>
              <a:spcAft>
                <a:spcPts val="800"/>
              </a:spcAft>
              <a:buFont typeface="Calibri" panose="020F050202020403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 almost evenly split between tracker devices and watches.  Other countries have a much larger ratio of one to </a:t>
            </a:r>
            <a:r>
              <a:rPr lang="en-US" kern="100">
                <a:latin typeface="Calibri" panose="020F0502020204030204" pitchFamily="34" charset="0"/>
                <a:ea typeface="Calibri" panose="020F0502020204030204" pitchFamily="34" charset="0"/>
                <a:cs typeface="Times New Roman" panose="02020603050405020304" pitchFamily="18" charset="0"/>
              </a:rPr>
              <a:t>the other.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Asia-Pacific Region was heavier on the watch devices than the trackers.</a:t>
            </a:r>
          </a:p>
          <a:p>
            <a:pPr marL="342900" marR="0" lvl="0" indent="-342900">
              <a:lnSpc>
                <a:spcPct val="107000"/>
              </a:lnSpc>
              <a:spcBef>
                <a:spcPts val="0"/>
              </a:spcBef>
              <a:spcAft>
                <a:spcPts val="800"/>
              </a:spcAft>
              <a:buFont typeface="Calibri" panose="020F050202020403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Asia-Pacific has more watch devices developed than US, despite the US lead in tracking devices total</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 name="Title 9">
            <a:extLst>
              <a:ext uri="{FF2B5EF4-FFF2-40B4-BE49-F238E27FC236}">
                <a16:creationId xmlns:a16="http://schemas.microsoft.com/office/drawing/2014/main" id="{8C70077D-F8D3-B413-2877-D9D732992997}"/>
              </a:ext>
            </a:extLst>
          </p:cNvPr>
          <p:cNvSpPr>
            <a:spLocks noGrp="1"/>
          </p:cNvSpPr>
          <p:nvPr>
            <p:ph type="title"/>
          </p:nvPr>
        </p:nvSpPr>
        <p:spPr>
          <a:xfrm>
            <a:off x="0" y="134688"/>
            <a:ext cx="7599680" cy="1096011"/>
          </a:xfrm>
          <a:gradFill>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p:spPr>
        <p:txBody>
          <a:bodyPr/>
          <a:lstStyle/>
          <a:p>
            <a:pPr algn="ctr"/>
            <a:r>
              <a:rPr lang="en-US" dirty="0"/>
              <a:t>Global wearables map</a:t>
            </a:r>
          </a:p>
        </p:txBody>
      </p:sp>
      <p:pic>
        <p:nvPicPr>
          <p:cNvPr id="14" name="Picture 13" descr="A map of europe with different colored circles&#10;&#10;Description automatically generated with low confidence">
            <a:extLst>
              <a:ext uri="{FF2B5EF4-FFF2-40B4-BE49-F238E27FC236}">
                <a16:creationId xmlns:a16="http://schemas.microsoft.com/office/drawing/2014/main" id="{14BDD74F-FE09-1F90-F013-390A7DB2E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30" y="4171075"/>
            <a:ext cx="6027649" cy="2469094"/>
          </a:xfrm>
          <a:prstGeom prst="rect">
            <a:avLst/>
          </a:prstGeom>
        </p:spPr>
      </p:pic>
      <p:pic>
        <p:nvPicPr>
          <p:cNvPr id="16" name="Picture 15" descr="A group of smart watches&#10;&#10;Description automatically generated with medium confidence">
            <a:extLst>
              <a:ext uri="{FF2B5EF4-FFF2-40B4-BE49-F238E27FC236}">
                <a16:creationId xmlns:a16="http://schemas.microsoft.com/office/drawing/2014/main" id="{CA2F2963-10CD-E66E-DD84-6E8388E8A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809" y="298355"/>
            <a:ext cx="3084914" cy="1705776"/>
          </a:xfrm>
          <a:prstGeom prst="rect">
            <a:avLst/>
          </a:prstGeom>
        </p:spPr>
      </p:pic>
      <p:sp>
        <p:nvSpPr>
          <p:cNvPr id="2" name="TextBox 1">
            <a:extLst>
              <a:ext uri="{FF2B5EF4-FFF2-40B4-BE49-F238E27FC236}">
                <a16:creationId xmlns:a16="http://schemas.microsoft.com/office/drawing/2014/main" id="{701271D2-7773-6509-9F29-CCF69302C2F4}"/>
              </a:ext>
            </a:extLst>
          </p:cNvPr>
          <p:cNvSpPr txBox="1"/>
          <p:nvPr/>
        </p:nvSpPr>
        <p:spPr>
          <a:xfrm>
            <a:off x="7453223" y="3142816"/>
            <a:ext cx="4544099" cy="3453189"/>
          </a:xfrm>
          <a:prstGeom prst="rect">
            <a:avLst/>
          </a:prstGeom>
          <a:noFill/>
        </p:spPr>
        <p:txBody>
          <a:bodyPr wrap="square" rtlCol="0">
            <a:spAutoFit/>
          </a:bodyPr>
          <a:lstStyle/>
          <a:p>
            <a:pPr marR="0" lvl="0" algn="ctr">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What do we wish </a:t>
            </a:r>
            <a:r>
              <a:rPr lang="en-US" b="1" kern="100" dirty="0">
                <a:latin typeface="Calibri" panose="020F0502020204030204" pitchFamily="34" charset="0"/>
                <a:ea typeface="Calibri" panose="020F0502020204030204" pitchFamily="34" charset="0"/>
                <a:cs typeface="Times New Roman" panose="02020603050405020304" pitchFamily="18" charset="0"/>
              </a:rPr>
              <a:t>to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learn more from  this Data? </a:t>
            </a:r>
          </a:p>
          <a:p>
            <a:pPr marL="342900" marR="0" lvl="0" indent="-342900">
              <a:lnSpc>
                <a:spcPct val="107000"/>
              </a:lnSpc>
              <a:spcBef>
                <a:spcPts val="0"/>
              </a:spcBef>
              <a:spcAft>
                <a:spcPts val="800"/>
              </a:spcAft>
              <a:buFont typeface="Calibri" panose="020F050202020403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Have more time to see the options on each device</a:t>
            </a:r>
          </a:p>
          <a:p>
            <a:pPr marL="342900" marR="0" lvl="0" indent="-342900">
              <a:lnSpc>
                <a:spcPct val="107000"/>
              </a:lnSpc>
              <a:spcBef>
                <a:spcPts val="0"/>
              </a:spcBef>
              <a:spcAft>
                <a:spcPts val="800"/>
              </a:spcAft>
              <a:buFont typeface="Calibri" panose="020F050202020403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Find out what options are highest production</a:t>
            </a:r>
          </a:p>
          <a:p>
            <a:pPr marL="342900" marR="0" lvl="0" indent="-342900">
              <a:lnSpc>
                <a:spcPct val="107000"/>
              </a:lnSpc>
              <a:spcBef>
                <a:spcPts val="0"/>
              </a:spcBef>
              <a:spcAft>
                <a:spcPts val="800"/>
              </a:spcAft>
              <a:buFont typeface="Calibri" panose="020F050202020403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Find other options offered since 2017</a:t>
            </a:r>
          </a:p>
          <a:p>
            <a:pPr marL="342900" marR="0" lvl="0" indent="-342900">
              <a:lnSpc>
                <a:spcPct val="107000"/>
              </a:lnSpc>
              <a:spcBef>
                <a:spcPts val="0"/>
              </a:spcBef>
              <a:spcAft>
                <a:spcPts val="800"/>
              </a:spcAft>
              <a:buFont typeface="Calibri" panose="020F050202020403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See where the trend lies now in 2023 and how COVID affect both production, sales and options for 2020-21</a:t>
            </a:r>
          </a:p>
        </p:txBody>
      </p:sp>
    </p:spTree>
    <p:extLst>
      <p:ext uri="{BB962C8B-B14F-4D97-AF65-F5344CB8AC3E}">
        <p14:creationId xmlns:p14="http://schemas.microsoft.com/office/powerpoint/2010/main" val="252433859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1156</TotalTime>
  <Words>639</Words>
  <Application>Microsoft Macintosh PowerPoint</Application>
  <PresentationFormat>Widescreen</PresentationFormat>
  <Paragraphs>82</Paragraphs>
  <Slides>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Calibri</vt:lpstr>
      <vt:lpstr>Calibri Light</vt:lpstr>
      <vt:lpstr>Century Gothic</vt:lpstr>
      <vt:lpstr>Consolas</vt:lpstr>
      <vt:lpstr>Courier New</vt:lpstr>
      <vt:lpstr>Times New Roman</vt:lpstr>
      <vt:lpstr>Vapor Trail</vt:lpstr>
      <vt:lpstr>Fitness Trackers and Smartwatches </vt:lpstr>
      <vt:lpstr>Data Analysts:</vt:lpstr>
      <vt:lpstr>Let's talk about trackers and watches</vt:lpstr>
      <vt:lpstr>What we did with the data – Data Wrangling</vt:lpstr>
      <vt:lpstr>Device Count by Company</vt:lpstr>
      <vt:lpstr> Trend Growth By Year </vt:lpstr>
      <vt:lpstr>Global wearables 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 Cost  of Undergraduate Student By State USA</dc:title>
  <dc:creator>Nema Aragones</dc:creator>
  <cp:lastModifiedBy>debralisamcn3@gmail.com</cp:lastModifiedBy>
  <cp:revision>14</cp:revision>
  <dcterms:created xsi:type="dcterms:W3CDTF">2023-04-07T00:23:41Z</dcterms:created>
  <dcterms:modified xsi:type="dcterms:W3CDTF">2023-06-13T20:24:51Z</dcterms:modified>
</cp:coreProperties>
</file>